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0" r:id="rId3"/>
    <p:sldId id="381" r:id="rId4"/>
    <p:sldId id="417" r:id="rId5"/>
    <p:sldId id="419" r:id="rId6"/>
    <p:sldId id="393" r:id="rId7"/>
    <p:sldId id="383" r:id="rId8"/>
    <p:sldId id="384" r:id="rId9"/>
    <p:sldId id="385" r:id="rId10"/>
    <p:sldId id="386" r:id="rId11"/>
    <p:sldId id="391" r:id="rId12"/>
    <p:sldId id="392" r:id="rId13"/>
    <p:sldId id="395" r:id="rId14"/>
    <p:sldId id="397" r:id="rId15"/>
    <p:sldId id="398" r:id="rId16"/>
    <p:sldId id="415" r:id="rId17"/>
    <p:sldId id="414" r:id="rId18"/>
    <p:sldId id="400" r:id="rId19"/>
    <p:sldId id="401" r:id="rId20"/>
    <p:sldId id="416" r:id="rId21"/>
    <p:sldId id="402" r:id="rId22"/>
    <p:sldId id="403" r:id="rId23"/>
    <p:sldId id="404" r:id="rId24"/>
    <p:sldId id="405" r:id="rId25"/>
    <p:sldId id="406" r:id="rId26"/>
    <p:sldId id="407" r:id="rId27"/>
    <p:sldId id="408" r:id="rId28"/>
    <p:sldId id="409" r:id="rId29"/>
    <p:sldId id="410" r:id="rId30"/>
    <p:sldId id="411" r:id="rId31"/>
    <p:sldId id="420" r:id="rId32"/>
    <p:sldId id="39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41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21.11.2025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21.11.2025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769441"/>
          </a:xfrm>
          <a:prstGeom prst="rect">
            <a:avLst/>
          </a:prstGeom>
        </p:spPr>
        <p:txBody>
          <a:bodyPr wrap="square">
            <a:spAutoFit/>
          </a:bodyPr>
          <a:lstStyle/>
          <a:p>
            <a:pPr algn="ctr"/>
            <a:r>
              <a:rPr lang="tr-TR" sz="4400" b="1" dirty="0" smtClean="0">
                <a:solidFill>
                  <a:schemeClr val="tx1">
                    <a:lumMod val="85000"/>
                    <a:lumOff val="15000"/>
                  </a:schemeClr>
                </a:solidFill>
                <a:latin typeface="Montserrat Alternates" panose="00000500000000000000" pitchFamily="50" charset="-94"/>
              </a:rPr>
              <a:t>SOSYAL BİLİMLER ENSTİTÜSÜ </a:t>
            </a:r>
            <a:endParaRPr lang="tr-TR" sz="4400" b="1" dirty="0">
              <a:solidFill>
                <a:schemeClr val="tx1">
                  <a:lumMod val="85000"/>
                  <a:lumOff val="15000"/>
                </a:schemeClr>
              </a:solidFill>
              <a:latin typeface="Montserrat Alternates" panose="00000500000000000000" pitchFamily="50" charset="-94"/>
            </a:endParaRPr>
          </a:p>
        </p:txBody>
      </p:sp>
    </p:spTree>
    <p:extLst>
      <p:ext uri="{BB962C8B-B14F-4D97-AF65-F5344CB8AC3E}">
        <p14:creationId xmlns:p14="http://schemas.microsoft.com/office/powerpoint/2010/main"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solidFill>
                  <a:prstClr val="black"/>
                </a:solidFill>
              </a:rPr>
              <a:t>TÜRK DİLİ VE EDEBİYATI ANABİLİM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353207717"/>
              </p:ext>
            </p:extLst>
          </p:nvPr>
        </p:nvGraphicFramePr>
        <p:xfrm>
          <a:off x="1254035" y="1454451"/>
          <a:ext cx="7654832" cy="2712898"/>
        </p:xfrm>
        <a:graphic>
          <a:graphicData uri="http://schemas.openxmlformats.org/drawingml/2006/table">
            <a:tbl>
              <a:tblPr firstRow="1" bandRow="1">
                <a:tableStyleId>{5C22544A-7EE6-4342-B048-85BDC9FD1C3A}</a:tableStyleId>
              </a:tblPr>
              <a:tblGrid>
                <a:gridCol w="2978331">
                  <a:extLst>
                    <a:ext uri="{9D8B030D-6E8A-4147-A177-3AD203B41FA5}">
                      <a16:colId xmlns:a16="http://schemas.microsoft.com/office/drawing/2014/main" val="878818566"/>
                    </a:ext>
                  </a:extLst>
                </a:gridCol>
                <a:gridCol w="1602377">
                  <a:extLst>
                    <a:ext uri="{9D8B030D-6E8A-4147-A177-3AD203B41FA5}">
                      <a16:colId xmlns:a16="http://schemas.microsoft.com/office/drawing/2014/main" val="3786519419"/>
                    </a:ext>
                  </a:extLst>
                </a:gridCol>
                <a:gridCol w="1654628">
                  <a:extLst>
                    <a:ext uri="{9D8B030D-6E8A-4147-A177-3AD203B41FA5}">
                      <a16:colId xmlns:a16="http://schemas.microsoft.com/office/drawing/2014/main" val="3588078532"/>
                    </a:ext>
                  </a:extLst>
                </a:gridCol>
                <a:gridCol w="1419496">
                  <a:extLst>
                    <a:ext uri="{9D8B030D-6E8A-4147-A177-3AD203B41FA5}">
                      <a16:colId xmlns:a16="http://schemas.microsoft.com/office/drawing/2014/main" val="184862769"/>
                    </a:ext>
                  </a:extLst>
                </a:gridCol>
              </a:tblGrid>
              <a:tr h="636868">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3021697244"/>
                  </a:ext>
                </a:extLst>
              </a:tr>
              <a:tr h="692010">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Türk Dili ve Edebiyatı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18</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27</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45</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1580938014"/>
                  </a:ext>
                </a:extLst>
              </a:tr>
              <a:tr h="69201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 Dili ve Edebiyatı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8</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18</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1064728099"/>
                  </a:ext>
                </a:extLst>
              </a:tr>
              <a:tr h="692010">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2018-42</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2019-63</a:t>
                      </a:r>
                      <a:endParaRPr lang="tr-TR" sz="1200" b="1" i="0" noProof="0" dirty="0">
                        <a:solidFill>
                          <a:schemeClr val="dk1"/>
                        </a:solidFill>
                        <a:latin typeface="Book Antiqua" panose="02040602050305030304" pitchFamily="18" charset="0"/>
                        <a:ea typeface="+mn-ea"/>
                        <a:cs typeface="+mn-cs"/>
                      </a:endParaRPr>
                    </a:p>
                  </a:txBody>
                  <a:tcPr marL="138061" marR="138061" marT="45710" marB="45710" anchor="ctr"/>
                </a:tc>
                <a:extLst>
                  <a:ext uri="{0D108BD9-81ED-4DB2-BD59-A6C34878D82A}">
                    <a16:rowId xmlns:a16="http://schemas.microsoft.com/office/drawing/2014/main" val="1089225094"/>
                  </a:ext>
                </a:extLst>
              </a:tr>
            </a:tbl>
          </a:graphicData>
        </a:graphic>
      </p:graphicFrame>
    </p:spTree>
    <p:extLst>
      <p:ext uri="{BB962C8B-B14F-4D97-AF65-F5344CB8AC3E}">
        <p14:creationId xmlns:p14="http://schemas.microsoft.com/office/powerpoint/2010/main" val="2794729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solidFill>
                  <a:prstClr val="black"/>
                </a:solidFill>
              </a:rPr>
              <a:t>TEMEL İSLAM BİLİMLERİ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3492830613"/>
              </p:ext>
            </p:extLst>
          </p:nvPr>
        </p:nvGraphicFramePr>
        <p:xfrm>
          <a:off x="1210490" y="1454451"/>
          <a:ext cx="8212183" cy="3234393"/>
        </p:xfrm>
        <a:graphic>
          <a:graphicData uri="http://schemas.openxmlformats.org/drawingml/2006/table">
            <a:tbl>
              <a:tblPr firstRow="1" bandRow="1">
                <a:tableStyleId>{5C22544A-7EE6-4342-B048-85BDC9FD1C3A}</a:tableStyleId>
              </a:tblPr>
              <a:tblGrid>
                <a:gridCol w="3408136">
                  <a:extLst>
                    <a:ext uri="{9D8B030D-6E8A-4147-A177-3AD203B41FA5}">
                      <a16:colId xmlns:a16="http://schemas.microsoft.com/office/drawing/2014/main" val="1911274329"/>
                    </a:ext>
                  </a:extLst>
                </a:gridCol>
                <a:gridCol w="1721839">
                  <a:extLst>
                    <a:ext uri="{9D8B030D-6E8A-4147-A177-3AD203B41FA5}">
                      <a16:colId xmlns:a16="http://schemas.microsoft.com/office/drawing/2014/main" val="3372882754"/>
                    </a:ext>
                  </a:extLst>
                </a:gridCol>
                <a:gridCol w="1671421">
                  <a:extLst>
                    <a:ext uri="{9D8B030D-6E8A-4147-A177-3AD203B41FA5}">
                      <a16:colId xmlns:a16="http://schemas.microsoft.com/office/drawing/2014/main" val="2825664771"/>
                    </a:ext>
                  </a:extLst>
                </a:gridCol>
                <a:gridCol w="1410787">
                  <a:extLst>
                    <a:ext uri="{9D8B030D-6E8A-4147-A177-3AD203B41FA5}">
                      <a16:colId xmlns:a16="http://schemas.microsoft.com/office/drawing/2014/main" val="870930400"/>
                    </a:ext>
                  </a:extLst>
                </a:gridCol>
              </a:tblGrid>
              <a:tr h="759291">
                <a:tc>
                  <a:txBody>
                    <a:bodyPr/>
                    <a:lstStyle/>
                    <a:p>
                      <a:pPr algn="ctr"/>
                      <a:r>
                        <a:rPr lang="tr-TR" sz="1200" noProof="0" dirty="0" smtClean="0">
                          <a:latin typeface="Book Antiqua" panose="02040602050305030304" pitchFamily="18" charset="0"/>
                        </a:rPr>
                        <a:t>BİLİM</a:t>
                      </a:r>
                      <a:r>
                        <a:rPr lang="tr-TR" sz="1200" baseline="0" noProof="0" dirty="0" smtClean="0">
                          <a:latin typeface="Book Antiqua" panose="02040602050305030304" pitchFamily="18" charset="0"/>
                        </a:rPr>
                        <a:t> DALI / PROGRAM</a:t>
                      </a:r>
                      <a:endParaRPr lang="tr-TR" sz="1200" noProof="0" dirty="0">
                        <a:latin typeface="Book Antiqua" panose="02040602050305030304" pitchFamily="18" charset="0"/>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KIZ ÖĞRENCİ</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ERKEK</a:t>
                      </a:r>
                      <a:r>
                        <a:rPr lang="tr-TR" sz="1200" b="1" i="0" baseline="0" noProof="0" dirty="0" smtClean="0">
                          <a:solidFill>
                            <a:schemeClr val="lt1"/>
                          </a:solidFill>
                          <a:latin typeface="Book Antiqua" panose="02040602050305030304" pitchFamily="18" charset="0"/>
                          <a:ea typeface="+mn-ea"/>
                          <a:cs typeface="+mn-cs"/>
                        </a:rPr>
                        <a:t> ÖĞRENCİ</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TOPLAM</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566973643"/>
                  </a:ext>
                </a:extLst>
              </a:tr>
              <a:tr h="825034">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Temel İslam Bilimleri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Normal Öğretim)</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38</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64</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102</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505527830"/>
                  </a:ext>
                </a:extLst>
              </a:tr>
              <a:tr h="82503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tr-TR" sz="1200" b="1" i="0" baseline="0" noProof="0" dirty="0" smtClean="0">
                          <a:solidFill>
                            <a:schemeClr val="dk1"/>
                          </a:solidFill>
                          <a:latin typeface="Book Antiqua" panose="02040602050305030304" pitchFamily="18" charset="0"/>
                          <a:ea typeface="+mn-ea"/>
                          <a:cs typeface="+mn-cs"/>
                        </a:rPr>
                        <a:t>Temel İslam Bilimleri </a:t>
                      </a:r>
                    </a:p>
                    <a:p>
                      <a:pPr marL="0" marR="0" indent="0" algn="ctr" defTabSz="914400" rtl="1" eaLnBrk="1" fontAlgn="auto" latinLnBrk="0" hangingPunct="1">
                        <a:lnSpc>
                          <a:spcPct val="100000"/>
                        </a:lnSpc>
                        <a:spcBef>
                          <a:spcPts val="0"/>
                        </a:spcBef>
                        <a:spcAft>
                          <a:spcPts val="0"/>
                        </a:spcAft>
                        <a:buClrTx/>
                        <a:buSzTx/>
                        <a:buFontTx/>
                        <a:buNone/>
                        <a:tabLst/>
                        <a:defRPr/>
                      </a:pPr>
                      <a:r>
                        <a:rPr lang="tr-TR" sz="1200" b="1" i="0" baseline="0" noProof="0" dirty="0" smtClean="0">
                          <a:solidFill>
                            <a:schemeClr val="dk1"/>
                          </a:solidFill>
                          <a:latin typeface="Book Antiqua" panose="02040602050305030304" pitchFamily="18" charset="0"/>
                          <a:ea typeface="+mn-ea"/>
                          <a:cs typeface="+mn-cs"/>
                        </a:rPr>
                        <a:t>Anabilim Dalı</a:t>
                      </a:r>
                    </a:p>
                    <a:p>
                      <a:pPr marL="0" algn="ctr" defTabSz="914400" rtl="1">
                        <a:buNone/>
                      </a:pPr>
                      <a:r>
                        <a:rPr lang="tr-TR" sz="1200" b="1" i="0" kern="1200" baseline="0" noProof="0" dirty="0" smtClean="0">
                          <a:solidFill>
                            <a:schemeClr val="dk1"/>
                          </a:solidFill>
                          <a:latin typeface="Book Antiqua" panose="02040602050305030304" pitchFamily="18" charset="0"/>
                          <a:ea typeface="+mn-ea"/>
                          <a:cs typeface="+mn-cs"/>
                        </a:rPr>
                        <a:t>Doktora Öğretim Programı</a:t>
                      </a:r>
                      <a:endParaRPr lang="tr-TR" sz="1200" b="1" i="0" kern="1200" baseline="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18</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18</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10002"/>
                  </a:ext>
                </a:extLst>
              </a:tr>
              <a:tr h="825034">
                <a:tc>
                  <a:txBody>
                    <a:bodyPr/>
                    <a:lstStyle/>
                    <a:p>
                      <a:pPr marL="0" algn="ctr" defTabSz="914400" rtl="1">
                        <a:buNone/>
                      </a:pPr>
                      <a:r>
                        <a:rPr lang="tr-TR" sz="1200" b="1" i="0" kern="1200" baseline="0" noProof="0" dirty="0" smtClean="0">
                          <a:solidFill>
                            <a:schemeClr val="dk1"/>
                          </a:solidFill>
                          <a:latin typeface="Book Antiqua" panose="02040602050305030304" pitchFamily="18" charset="0"/>
                          <a:ea typeface="+mn-ea"/>
                          <a:cs typeface="+mn-cs"/>
                        </a:rPr>
                        <a:t>Toplam</a:t>
                      </a:r>
                      <a:endParaRPr lang="tr-TR" sz="1200" b="1" i="0" kern="1200" baseline="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2018-78</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2019-120</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709048641"/>
                  </a:ext>
                </a:extLst>
              </a:tr>
            </a:tbl>
          </a:graphicData>
        </a:graphic>
      </p:graphicFrame>
    </p:spTree>
    <p:extLst>
      <p:ext uri="{BB962C8B-B14F-4D97-AF65-F5344CB8AC3E}">
        <p14:creationId xmlns:p14="http://schemas.microsoft.com/office/powerpoint/2010/main" val="2615190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7428114" cy="830997"/>
          </a:xfrm>
          <a:prstGeom prst="rect">
            <a:avLst/>
          </a:prstGeom>
          <a:noFill/>
        </p:spPr>
        <p:txBody>
          <a:bodyPr wrap="square" rtlCol="0">
            <a:spAutoFit/>
          </a:bodyPr>
          <a:lstStyle/>
          <a:p>
            <a:r>
              <a:rPr lang="tr-TR" altLang="tr-TR" sz="2400" b="1" dirty="0">
                <a:solidFill>
                  <a:srgbClr val="000000"/>
                </a:solidFill>
              </a:rPr>
              <a:t>TÜRKÇE VE SOSYAL BİLİMLER EĞİTİMİ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321247982"/>
              </p:ext>
            </p:extLst>
          </p:nvPr>
        </p:nvGraphicFramePr>
        <p:xfrm>
          <a:off x="1454330" y="1381487"/>
          <a:ext cx="7532916" cy="3229525"/>
        </p:xfrm>
        <a:graphic>
          <a:graphicData uri="http://schemas.openxmlformats.org/drawingml/2006/table">
            <a:tbl>
              <a:tblPr firstRow="1" bandRow="1">
                <a:tableStyleId>{5C22544A-7EE6-4342-B048-85BDC9FD1C3A}</a:tableStyleId>
              </a:tblPr>
              <a:tblGrid>
                <a:gridCol w="2697308">
                  <a:extLst>
                    <a:ext uri="{9D8B030D-6E8A-4147-A177-3AD203B41FA5}">
                      <a16:colId xmlns:a16="http://schemas.microsoft.com/office/drawing/2014/main" val="148878024"/>
                    </a:ext>
                  </a:extLst>
                </a:gridCol>
                <a:gridCol w="1299927">
                  <a:extLst>
                    <a:ext uri="{9D8B030D-6E8A-4147-A177-3AD203B41FA5}">
                      <a16:colId xmlns:a16="http://schemas.microsoft.com/office/drawing/2014/main" val="3181938950"/>
                    </a:ext>
                  </a:extLst>
                </a:gridCol>
                <a:gridCol w="1463040">
                  <a:extLst>
                    <a:ext uri="{9D8B030D-6E8A-4147-A177-3AD203B41FA5}">
                      <a16:colId xmlns:a16="http://schemas.microsoft.com/office/drawing/2014/main" val="1782576604"/>
                    </a:ext>
                  </a:extLst>
                </a:gridCol>
                <a:gridCol w="2072641">
                  <a:extLst>
                    <a:ext uri="{9D8B030D-6E8A-4147-A177-3AD203B41FA5}">
                      <a16:colId xmlns:a16="http://schemas.microsoft.com/office/drawing/2014/main" val="1795844346"/>
                    </a:ext>
                  </a:extLst>
                </a:gridCol>
              </a:tblGrid>
              <a:tr h="760821">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691736995"/>
                  </a:ext>
                </a:extLst>
              </a:tr>
              <a:tr h="63997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a:t>
                      </a:r>
                      <a:r>
                        <a:rPr lang="tr-TR" sz="1200" b="1" i="0" baseline="0" noProof="0" dirty="0" smtClean="0">
                          <a:solidFill>
                            <a:schemeClr val="dk1"/>
                          </a:solidFill>
                          <a:latin typeface="Book Antiqua" panose="02040602050305030304" pitchFamily="18" charset="0"/>
                          <a:ea typeface="+mn-ea"/>
                          <a:cs typeface="+mn-cs"/>
                        </a:rPr>
                        <a:t> ve Sosyal Bilimler Eğitimi</a:t>
                      </a:r>
                      <a:r>
                        <a:rPr lang="tr-TR" sz="1200" b="1" i="0" noProof="0" dirty="0" smtClean="0">
                          <a:solidFill>
                            <a:schemeClr val="dk1"/>
                          </a:solidFill>
                          <a:latin typeface="Book Antiqua" panose="02040602050305030304" pitchFamily="18" charset="0"/>
                          <a:ea typeface="+mn-ea"/>
                          <a:cs typeface="+mn-cs"/>
                        </a:rPr>
                        <a:t>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11</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24</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tc>
                  <a:txBody>
                    <a:bodyPr/>
                    <a:lstStyle/>
                    <a:p>
                      <a:pPr marL="0" algn="ctr" defTabSz="914400" rtl="1">
                        <a:buNone/>
                      </a:pPr>
                      <a:endParaRPr lang="tr-TR" sz="1200" b="1" i="0" noProof="0" dirty="0" smtClean="0">
                        <a:solidFill>
                          <a:schemeClr val="dk1"/>
                        </a:solidFill>
                        <a:latin typeface="Book Antiqua" panose="02040602050305030304" pitchFamily="18" charset="0"/>
                        <a:ea typeface="+mn-ea"/>
                        <a:cs typeface="+mn-cs"/>
                      </a:endParaRPr>
                    </a:p>
                    <a:p>
                      <a:pPr marL="0" algn="ctr" defTabSz="914400" rtl="1">
                        <a:buNone/>
                      </a:pPr>
                      <a:r>
                        <a:rPr lang="tr-TR" sz="1200" b="1" i="0" noProof="0" dirty="0" smtClean="0">
                          <a:solidFill>
                            <a:schemeClr val="dk1"/>
                          </a:solidFill>
                          <a:latin typeface="Book Antiqua" panose="02040602050305030304" pitchFamily="18" charset="0"/>
                          <a:ea typeface="+mn-ea"/>
                          <a:cs typeface="+mn-cs"/>
                        </a:rPr>
                        <a:t>35</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500173"/>
                  </a:ext>
                </a:extLst>
              </a:tr>
              <a:tr h="822828">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a:t>
                      </a:r>
                      <a:r>
                        <a:rPr lang="tr-TR" sz="1200" b="1" i="0" baseline="0" noProof="0" dirty="0" smtClean="0">
                          <a:solidFill>
                            <a:schemeClr val="dk1"/>
                          </a:solidFill>
                          <a:latin typeface="Book Antiqua" panose="02040602050305030304" pitchFamily="18" charset="0"/>
                          <a:ea typeface="+mn-ea"/>
                          <a:cs typeface="+mn-cs"/>
                        </a:rPr>
                        <a:t> ve Sosyal Bilimler Eğitimi</a:t>
                      </a:r>
                      <a:r>
                        <a:rPr lang="tr-TR" sz="1200" b="1" i="0" noProof="0" dirty="0" smtClean="0">
                          <a:solidFill>
                            <a:schemeClr val="dk1"/>
                          </a:solidFill>
                          <a:latin typeface="Book Antiqua" panose="02040602050305030304" pitchFamily="18" charset="0"/>
                          <a:ea typeface="+mn-ea"/>
                          <a:cs typeface="+mn-cs"/>
                        </a:rPr>
                        <a:t>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19</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34</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021034"/>
                  </a:ext>
                </a:extLst>
              </a:tr>
              <a:tr h="822828">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2018-47</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2019-69</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33758799"/>
                  </a:ext>
                </a:extLst>
              </a:tr>
            </a:tbl>
          </a:graphicData>
        </a:graphic>
      </p:graphicFrame>
    </p:spTree>
    <p:extLst>
      <p:ext uri="{BB962C8B-B14F-4D97-AF65-F5344CB8AC3E}">
        <p14:creationId xmlns:p14="http://schemas.microsoft.com/office/powerpoint/2010/main" val="129506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612226819"/>
              </p:ext>
            </p:extLst>
          </p:nvPr>
        </p:nvGraphicFramePr>
        <p:xfrm>
          <a:off x="1915886" y="1456294"/>
          <a:ext cx="7010399" cy="3909808"/>
        </p:xfrm>
        <a:graphic>
          <a:graphicData uri="http://schemas.openxmlformats.org/drawingml/2006/table">
            <a:tbl>
              <a:tblPr firstRow="1" bandRow="1">
                <a:tableStyleId>{5C22544A-7EE6-4342-B048-85BDC9FD1C3A}</a:tableStyleId>
              </a:tblPr>
              <a:tblGrid>
                <a:gridCol w="5157752">
                  <a:extLst>
                    <a:ext uri="{9D8B030D-6E8A-4147-A177-3AD203B41FA5}">
                      <a16:colId xmlns:a16="http://schemas.microsoft.com/office/drawing/2014/main" val="2924961367"/>
                    </a:ext>
                  </a:extLst>
                </a:gridCol>
                <a:gridCol w="1852647">
                  <a:extLst>
                    <a:ext uri="{9D8B030D-6E8A-4147-A177-3AD203B41FA5}">
                      <a16:colId xmlns:a16="http://schemas.microsoft.com/office/drawing/2014/main" val="676059538"/>
                    </a:ext>
                  </a:extLst>
                </a:gridCol>
              </a:tblGrid>
              <a:tr h="315675">
                <a:tc>
                  <a:txBody>
                    <a:bodyPr/>
                    <a:lstStyle/>
                    <a:p>
                      <a:pPr algn="ctr"/>
                      <a:r>
                        <a:rPr lang="tr-TR" sz="1200" b="1" noProof="0" dirty="0" smtClean="0">
                          <a:latin typeface="Book Antiqua" panose="02040602050305030304" pitchFamily="18" charset="0"/>
                        </a:rPr>
                        <a:t>BİLİM</a:t>
                      </a:r>
                      <a:r>
                        <a:rPr lang="tr-TR" sz="1200" b="1" baseline="0" noProof="0" dirty="0" smtClean="0">
                          <a:latin typeface="Book Antiqua" panose="02040602050305030304" pitchFamily="18" charset="0"/>
                        </a:rPr>
                        <a:t> DALI / PROGRAM</a:t>
                      </a:r>
                      <a:endParaRPr lang="tr-TR" sz="1200" b="1" noProof="0" dirty="0">
                        <a:latin typeface="Book Antiqua" panose="02040602050305030304" pitchFamily="18" charset="0"/>
                      </a:endParaRPr>
                    </a:p>
                  </a:txBody>
                  <a:tcPr marL="138061" marR="138061" marT="45722" marB="45722" anchor="ctr"/>
                </a:tc>
                <a:tc>
                  <a:txBody>
                    <a:bodyPr/>
                    <a:lstStyle/>
                    <a:p>
                      <a:pPr marL="0" algn="ctr" defTabSz="914400" rtl="1">
                        <a:buNone/>
                      </a:pPr>
                      <a:r>
                        <a:rPr lang="tr-TR" sz="1200" b="1" i="0" baseline="0" noProof="0" dirty="0" smtClean="0">
                          <a:solidFill>
                            <a:schemeClr val="lt1"/>
                          </a:solidFill>
                          <a:latin typeface="Book Antiqua" panose="02040602050305030304" pitchFamily="18" charset="0"/>
                          <a:ea typeface="+mn-ea"/>
                          <a:cs typeface="+mn-cs"/>
                        </a:rPr>
                        <a:t>ÖĞRENCİ SAYISI</a:t>
                      </a:r>
                      <a:endParaRPr lang="tr-TR" sz="1200" b="1" i="0" noProof="0" dirty="0">
                        <a:solidFill>
                          <a:schemeClr val="lt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57254265"/>
                  </a:ext>
                </a:extLst>
              </a:tr>
              <a:tr h="614828">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Eğitim Yönetimi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498182458"/>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4134548494"/>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251476812"/>
                  </a:ext>
                </a:extLst>
              </a:tr>
              <a:tr h="4391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456512630"/>
                  </a:ext>
                </a:extLst>
              </a:tr>
              <a:tr h="531785">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4158236151"/>
                  </a:ext>
                </a:extLst>
              </a:tr>
              <a:tr h="43916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İkinci Öğretim) </a:t>
                      </a:r>
                    </a:p>
                  </a:txBody>
                  <a:tcPr marL="138061" marR="138061" marT="45722" marB="45722" anchor="ctr"/>
                </a:tc>
                <a:tc>
                  <a:txBody>
                    <a:bodyPr/>
                    <a:lstStyle/>
                    <a:p>
                      <a:pPr algn="ctr"/>
                      <a:r>
                        <a:rPr lang="tr-TR" sz="1800" dirty="0" smtClean="0"/>
                        <a:t>-</a:t>
                      </a:r>
                      <a:endParaRPr lang="tr-TR" sz="1800" dirty="0"/>
                    </a:p>
                  </a:txBody>
                  <a:tcPr marL="138061" marR="138061" marT="45722" marB="45722" anchor="ctr"/>
                </a:tc>
                <a:extLst>
                  <a:ext uri="{0D108BD9-81ED-4DB2-BD59-A6C34878D82A}">
                    <a16:rowId xmlns:a16="http://schemas.microsoft.com/office/drawing/2014/main" val="2622911907"/>
                  </a:ext>
                </a:extLst>
              </a:tr>
              <a:tr h="59344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tr-TR" sz="1200" b="1" dirty="0" smtClean="0">
                          <a:latin typeface="Book Antiqua" panose="02040602050305030304" pitchFamily="18" charset="0"/>
                          <a:cs typeface="Times New Roman" pitchFamily="18" charset="0"/>
                        </a:rPr>
                        <a:t>Eğitim Yönetimi Bilim Dalı Doktora Öğretim Programı</a:t>
                      </a:r>
                      <a:r>
                        <a:rPr lang="tr-TR" sz="1200" b="1" baseline="0" dirty="0" smtClean="0">
                          <a:latin typeface="Book Antiqua" panose="02040602050305030304" pitchFamily="18" charset="0"/>
                          <a:cs typeface="Times New Roman" pitchFamily="18" charset="0"/>
                        </a:rPr>
                        <a:t> </a:t>
                      </a:r>
                    </a:p>
                  </a:txBody>
                  <a:tcPr marL="138061" marR="138061" marT="45722" marB="45722"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22" marB="45722" anchor="ctr"/>
                </a:tc>
                <a:extLst>
                  <a:ext uri="{0D108BD9-81ED-4DB2-BD59-A6C34878D82A}">
                    <a16:rowId xmlns:a16="http://schemas.microsoft.com/office/drawing/2014/main" val="3234953419"/>
                  </a:ext>
                </a:extLst>
              </a:tr>
            </a:tbl>
          </a:graphicData>
        </a:graphic>
      </p:graphicFrame>
      <p:sp>
        <p:nvSpPr>
          <p:cNvPr id="5" name="Dikdörtgen 4"/>
          <p:cNvSpPr/>
          <p:nvPr/>
        </p:nvSpPr>
        <p:spPr>
          <a:xfrm>
            <a:off x="3685504" y="1021959"/>
            <a:ext cx="3463640" cy="369332"/>
          </a:xfrm>
          <a:prstGeom prst="rect">
            <a:avLst/>
          </a:prstGeom>
        </p:spPr>
        <p:txBody>
          <a:bodyPr wrap="none">
            <a:spAutoFit/>
          </a:bodyPr>
          <a:lstStyle/>
          <a:p>
            <a:pPr algn="ctr">
              <a:defRPr/>
            </a:pPr>
            <a:r>
              <a:rPr lang="tr-TR" b="1" dirty="0"/>
              <a:t>EĞİTİM BİLİMLERİ ANA BİLİM DALI</a:t>
            </a:r>
          </a:p>
        </p:txBody>
      </p:sp>
    </p:spTree>
    <p:extLst>
      <p:ext uri="{BB962C8B-B14F-4D97-AF65-F5344CB8AC3E}">
        <p14:creationId xmlns:p14="http://schemas.microsoft.com/office/powerpoint/2010/main" val="3307973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3128657" y="1021959"/>
            <a:ext cx="4577343" cy="369332"/>
          </a:xfrm>
          <a:prstGeom prst="rect">
            <a:avLst/>
          </a:prstGeom>
        </p:spPr>
        <p:txBody>
          <a:bodyPr wrap="none">
            <a:spAutoFit/>
          </a:bodyPr>
          <a:lstStyle/>
          <a:p>
            <a:pPr algn="ctr">
              <a:defRPr/>
            </a:pPr>
            <a:r>
              <a:rPr lang="tr-TR" b="1" dirty="0" smtClean="0"/>
              <a:t>TÜRKÇE VE SOSYAL BİLİMLER </a:t>
            </a:r>
            <a:r>
              <a:rPr lang="tr-TR" b="1" dirty="0"/>
              <a:t>ANA BİLİM DALI</a:t>
            </a:r>
          </a:p>
        </p:txBody>
      </p:sp>
      <p:graphicFrame>
        <p:nvGraphicFramePr>
          <p:cNvPr id="3" name="Tablo 2"/>
          <p:cNvGraphicFramePr>
            <a:graphicFrameLocks noGrp="1"/>
          </p:cNvGraphicFramePr>
          <p:nvPr>
            <p:extLst>
              <p:ext uri="{D42A27DB-BD31-4B8C-83A1-F6EECF244321}">
                <p14:modId xmlns:p14="http://schemas.microsoft.com/office/powerpoint/2010/main" val="2026355641"/>
              </p:ext>
            </p:extLst>
          </p:nvPr>
        </p:nvGraphicFramePr>
        <p:xfrm>
          <a:off x="1558835" y="1456293"/>
          <a:ext cx="7907382" cy="1838237"/>
        </p:xfrm>
        <a:graphic>
          <a:graphicData uri="http://schemas.openxmlformats.org/drawingml/2006/table">
            <a:tbl>
              <a:tblPr firstRow="1" bandRow="1">
                <a:tableStyleId>{5C22544A-7EE6-4342-B048-85BDC9FD1C3A}</a:tableStyleId>
              </a:tblPr>
              <a:tblGrid>
                <a:gridCol w="4603542">
                  <a:extLst>
                    <a:ext uri="{9D8B030D-6E8A-4147-A177-3AD203B41FA5}">
                      <a16:colId xmlns:a16="http://schemas.microsoft.com/office/drawing/2014/main" val="2361426215"/>
                    </a:ext>
                  </a:extLst>
                </a:gridCol>
                <a:gridCol w="3303840">
                  <a:extLst>
                    <a:ext uri="{9D8B030D-6E8A-4147-A177-3AD203B41FA5}">
                      <a16:colId xmlns:a16="http://schemas.microsoft.com/office/drawing/2014/main" val="49854457"/>
                    </a:ext>
                  </a:extLst>
                </a:gridCol>
              </a:tblGrid>
              <a:tr h="579307">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1" marB="45711"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2180562332"/>
                  </a:ext>
                </a:extLst>
              </a:tr>
              <a:tr h="629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 Eğitimi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764791630"/>
                  </a:ext>
                </a:extLst>
              </a:tr>
              <a:tr h="62946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Türkçe Eğitimi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  (Tezli İkinci Öğretim)</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11" marB="45711" anchor="ctr"/>
                </a:tc>
                <a:extLst>
                  <a:ext uri="{0D108BD9-81ED-4DB2-BD59-A6C34878D82A}">
                    <a16:rowId xmlns:a16="http://schemas.microsoft.com/office/drawing/2014/main" val="3417797867"/>
                  </a:ext>
                </a:extLst>
              </a:tr>
            </a:tbl>
          </a:graphicData>
        </a:graphic>
      </p:graphicFrame>
    </p:spTree>
    <p:extLst>
      <p:ext uri="{BB962C8B-B14F-4D97-AF65-F5344CB8AC3E}">
        <p14:creationId xmlns:p14="http://schemas.microsoft.com/office/powerpoint/2010/main" val="3450940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4183145" y="1021959"/>
            <a:ext cx="2468369" cy="369332"/>
          </a:xfrm>
          <a:prstGeom prst="rect">
            <a:avLst/>
          </a:prstGeom>
        </p:spPr>
        <p:txBody>
          <a:bodyPr wrap="none">
            <a:spAutoFit/>
          </a:bodyPr>
          <a:lstStyle/>
          <a:p>
            <a:pPr algn="ctr">
              <a:defRPr/>
            </a:pPr>
            <a:r>
              <a:rPr lang="tr-TR" b="1" dirty="0" smtClean="0"/>
              <a:t>İKTİSAT ANA </a:t>
            </a:r>
            <a:r>
              <a:rPr lang="tr-TR" b="1" dirty="0"/>
              <a:t>BİLİM DALI</a:t>
            </a:r>
          </a:p>
        </p:txBody>
      </p:sp>
      <p:graphicFrame>
        <p:nvGraphicFramePr>
          <p:cNvPr id="2" name="Tablo 1"/>
          <p:cNvGraphicFramePr>
            <a:graphicFrameLocks noGrp="1"/>
          </p:cNvGraphicFramePr>
          <p:nvPr>
            <p:extLst>
              <p:ext uri="{D42A27DB-BD31-4B8C-83A1-F6EECF244321}">
                <p14:modId xmlns:p14="http://schemas.microsoft.com/office/powerpoint/2010/main" val="1691982723"/>
              </p:ext>
            </p:extLst>
          </p:nvPr>
        </p:nvGraphicFramePr>
        <p:xfrm>
          <a:off x="1829393" y="1456293"/>
          <a:ext cx="7175862" cy="4097255"/>
        </p:xfrm>
        <a:graphic>
          <a:graphicData uri="http://schemas.openxmlformats.org/drawingml/2006/table">
            <a:tbl>
              <a:tblPr firstRow="1" bandRow="1">
                <a:tableStyleId>{5C22544A-7EE6-4342-B048-85BDC9FD1C3A}</a:tableStyleId>
              </a:tblPr>
              <a:tblGrid>
                <a:gridCol w="4232365">
                  <a:extLst>
                    <a:ext uri="{9D8B030D-6E8A-4147-A177-3AD203B41FA5}">
                      <a16:colId xmlns:a16="http://schemas.microsoft.com/office/drawing/2014/main" val="1926417928"/>
                    </a:ext>
                  </a:extLst>
                </a:gridCol>
                <a:gridCol w="2943497">
                  <a:extLst>
                    <a:ext uri="{9D8B030D-6E8A-4147-A177-3AD203B41FA5}">
                      <a16:colId xmlns:a16="http://schemas.microsoft.com/office/drawing/2014/main" val="4000993957"/>
                    </a:ext>
                  </a:extLst>
                </a:gridCol>
              </a:tblGrid>
              <a:tr h="63692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116883889"/>
                  </a:ext>
                </a:extLst>
              </a:tr>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lang="tr-TR" sz="1200" b="1" i="0" noProof="0" dirty="0" smtClean="0">
                          <a:solidFill>
                            <a:schemeClr val="dk1"/>
                          </a:solidFill>
                          <a:latin typeface="Book Antiqua" panose="02040602050305030304" pitchFamily="18" charset="0"/>
                          <a:ea typeface="+mn-ea"/>
                          <a:cs typeface="+mn-cs"/>
                        </a:rPr>
                        <a:t>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27107026"/>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919058292"/>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506670860"/>
                  </a:ext>
                </a:extLst>
              </a:tr>
              <a:tr h="69206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644724149"/>
                  </a:ext>
                </a:extLst>
              </a:tr>
              <a:tr h="692067">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İktisat Doktora Öğretim Programı</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51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5" name="Dikdörtgen 4"/>
          <p:cNvSpPr/>
          <p:nvPr/>
        </p:nvSpPr>
        <p:spPr>
          <a:xfrm>
            <a:off x="4249118" y="983847"/>
            <a:ext cx="2336410" cy="369332"/>
          </a:xfrm>
          <a:prstGeom prst="rect">
            <a:avLst/>
          </a:prstGeom>
        </p:spPr>
        <p:txBody>
          <a:bodyPr wrap="none">
            <a:spAutoFit/>
          </a:bodyPr>
          <a:lstStyle/>
          <a:p>
            <a:pPr algn="ctr">
              <a:defRPr/>
            </a:pPr>
            <a:r>
              <a:rPr lang="tr-TR" b="1" dirty="0" smtClean="0"/>
              <a:t>TARİH ANA </a:t>
            </a:r>
            <a:r>
              <a:rPr lang="tr-TR" b="1" dirty="0"/>
              <a:t>BİLİM DALI</a:t>
            </a:r>
          </a:p>
        </p:txBody>
      </p:sp>
      <p:graphicFrame>
        <p:nvGraphicFramePr>
          <p:cNvPr id="3" name="Tablo 2"/>
          <p:cNvGraphicFramePr>
            <a:graphicFrameLocks noGrp="1"/>
          </p:cNvGraphicFramePr>
          <p:nvPr>
            <p:extLst>
              <p:ext uri="{D42A27DB-BD31-4B8C-83A1-F6EECF244321}">
                <p14:modId xmlns:p14="http://schemas.microsoft.com/office/powerpoint/2010/main" val="1288127960"/>
              </p:ext>
            </p:extLst>
          </p:nvPr>
        </p:nvGraphicFramePr>
        <p:xfrm>
          <a:off x="1463040" y="1304128"/>
          <a:ext cx="7611291" cy="1539415"/>
        </p:xfrm>
        <a:graphic>
          <a:graphicData uri="http://schemas.openxmlformats.org/drawingml/2006/table">
            <a:tbl>
              <a:tblPr firstRow="1" bandRow="1">
                <a:tableStyleId>{5C22544A-7EE6-4342-B048-85BDC9FD1C3A}</a:tableStyleId>
              </a:tblPr>
              <a:tblGrid>
                <a:gridCol w="5057885">
                  <a:extLst>
                    <a:ext uri="{9D8B030D-6E8A-4147-A177-3AD203B41FA5}">
                      <a16:colId xmlns:a16="http://schemas.microsoft.com/office/drawing/2014/main" val="3354725902"/>
                    </a:ext>
                  </a:extLst>
                </a:gridCol>
                <a:gridCol w="2553406">
                  <a:extLst>
                    <a:ext uri="{9D8B030D-6E8A-4147-A177-3AD203B41FA5}">
                      <a16:colId xmlns:a16="http://schemas.microsoft.com/office/drawing/2014/main" val="567738114"/>
                    </a:ext>
                  </a:extLst>
                </a:gridCol>
              </a:tblGrid>
              <a:tr h="485135">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4" marB="45704"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37672382"/>
                  </a:ext>
                </a:extLst>
              </a:tr>
              <a:tr h="527140">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Normal Öğretim</a:t>
                      </a:r>
                      <a:r>
                        <a:rPr lang="tr-TR" sz="1200" b="1" i="0" baseline="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1309900263"/>
                  </a:ext>
                </a:extLst>
              </a:tr>
              <a:tr h="527140">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İkinci Öğretim</a:t>
                      </a:r>
                      <a:r>
                        <a:rPr lang="tr-TR" sz="1200" b="1" i="0" baseline="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10002"/>
                  </a:ext>
                </a:extLst>
              </a:tr>
            </a:tbl>
          </a:graphicData>
        </a:graphic>
      </p:graphicFrame>
      <p:sp>
        <p:nvSpPr>
          <p:cNvPr id="8" name="Dikdörtgen 7"/>
          <p:cNvSpPr/>
          <p:nvPr/>
        </p:nvSpPr>
        <p:spPr>
          <a:xfrm>
            <a:off x="3495064" y="2924355"/>
            <a:ext cx="4069768" cy="369332"/>
          </a:xfrm>
          <a:prstGeom prst="rect">
            <a:avLst/>
          </a:prstGeom>
        </p:spPr>
        <p:txBody>
          <a:bodyPr wrap="square">
            <a:spAutoFit/>
          </a:bodyPr>
          <a:lstStyle/>
          <a:p>
            <a:pPr algn="ctr">
              <a:defRPr/>
            </a:pPr>
            <a:r>
              <a:rPr lang="tr-TR" b="1" dirty="0" smtClean="0"/>
              <a:t>TEMEL İSLAM BİLİMLERİ ANA BİLİM DALI</a:t>
            </a:r>
            <a:endParaRPr lang="tr-TR" b="1" dirty="0"/>
          </a:p>
        </p:txBody>
      </p:sp>
      <p:graphicFrame>
        <p:nvGraphicFramePr>
          <p:cNvPr id="9" name="Tablo 8"/>
          <p:cNvGraphicFramePr>
            <a:graphicFrameLocks noGrp="1"/>
          </p:cNvGraphicFramePr>
          <p:nvPr>
            <p:extLst>
              <p:ext uri="{D42A27DB-BD31-4B8C-83A1-F6EECF244321}">
                <p14:modId xmlns:p14="http://schemas.microsoft.com/office/powerpoint/2010/main" val="3803835875"/>
              </p:ext>
            </p:extLst>
          </p:nvPr>
        </p:nvGraphicFramePr>
        <p:xfrm>
          <a:off x="1445786" y="3269411"/>
          <a:ext cx="7611292" cy="2046502"/>
        </p:xfrm>
        <a:graphic>
          <a:graphicData uri="http://schemas.openxmlformats.org/drawingml/2006/table">
            <a:tbl>
              <a:tblPr firstRow="1" bandRow="1">
                <a:tableStyleId>{5C22544A-7EE6-4342-B048-85BDC9FD1C3A}</a:tableStyleId>
              </a:tblPr>
              <a:tblGrid>
                <a:gridCol w="5024847">
                  <a:extLst>
                    <a:ext uri="{9D8B030D-6E8A-4147-A177-3AD203B41FA5}">
                      <a16:colId xmlns:a16="http://schemas.microsoft.com/office/drawing/2014/main" val="2870832726"/>
                    </a:ext>
                  </a:extLst>
                </a:gridCol>
                <a:gridCol w="2586445">
                  <a:extLst>
                    <a:ext uri="{9D8B030D-6E8A-4147-A177-3AD203B41FA5}">
                      <a16:colId xmlns:a16="http://schemas.microsoft.com/office/drawing/2014/main" val="3491524263"/>
                    </a:ext>
                  </a:extLst>
                </a:gridCol>
              </a:tblGrid>
              <a:tr h="64494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4" marB="45704"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3717636165"/>
                  </a:ext>
                </a:extLst>
              </a:tr>
              <a:tr h="70078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Temel</a:t>
                      </a:r>
                      <a:r>
                        <a:rPr lang="tr-TR" sz="1200" b="1" i="0" baseline="0" noProof="0" dirty="0" smtClean="0">
                          <a:solidFill>
                            <a:schemeClr val="dk1"/>
                          </a:solidFill>
                          <a:latin typeface="Book Antiqua" panose="02040602050305030304" pitchFamily="18" charset="0"/>
                          <a:ea typeface="+mn-ea"/>
                          <a:cs typeface="+mn-cs"/>
                        </a:rPr>
                        <a:t> İslam Bilimleri </a:t>
                      </a:r>
                      <a:r>
                        <a:rPr lang="tr-TR" sz="1200" b="1" i="0" noProof="0" dirty="0" smtClean="0">
                          <a:solidFill>
                            <a:schemeClr val="dk1"/>
                          </a:solidFill>
                          <a:latin typeface="Book Antiqua" panose="02040602050305030304" pitchFamily="18" charset="0"/>
                          <a:ea typeface="+mn-ea"/>
                          <a:cs typeface="+mn-cs"/>
                        </a:rPr>
                        <a:t>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25</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2025926896"/>
                  </a:ext>
                </a:extLst>
              </a:tr>
              <a:tr h="70078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    Temel</a:t>
                      </a:r>
                      <a:r>
                        <a:rPr lang="tr-TR" sz="1200" b="1" i="0" baseline="0" noProof="0" dirty="0" smtClean="0">
                          <a:solidFill>
                            <a:schemeClr val="dk1"/>
                          </a:solidFill>
                          <a:latin typeface="Book Antiqua" panose="02040602050305030304" pitchFamily="18" charset="0"/>
                          <a:ea typeface="+mn-ea"/>
                          <a:cs typeface="+mn-cs"/>
                        </a:rPr>
                        <a:t> İslam Bilimleri Anab</a:t>
                      </a:r>
                      <a:r>
                        <a:rPr lang="tr-TR" sz="1200" b="1" i="0" noProof="0" dirty="0" smtClean="0">
                          <a:solidFill>
                            <a:schemeClr val="dk1"/>
                          </a:solidFill>
                          <a:latin typeface="Book Antiqua" panose="02040602050305030304" pitchFamily="18" charset="0"/>
                          <a:ea typeface="+mn-ea"/>
                          <a:cs typeface="+mn-cs"/>
                        </a:rPr>
                        <a:t>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(Doktora)</a:t>
                      </a:r>
                    </a:p>
                  </a:txBody>
                  <a:tcPr marL="138061" marR="138061" marT="45704" marB="45704"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04" marB="45704"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385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45" y="649180"/>
            <a:ext cx="6443158" cy="307777"/>
          </a:xfrm>
          <a:prstGeom prst="rect">
            <a:avLst/>
          </a:prstGeom>
        </p:spPr>
        <p:txBody>
          <a:bodyPr wrap="square">
            <a:spAutoFit/>
          </a:bodyPr>
          <a:lstStyle/>
          <a:p>
            <a:pPr algn="ctr" fontAlgn="auto">
              <a:spcBef>
                <a:spcPts val="0"/>
              </a:spcBef>
              <a:spcAft>
                <a:spcPts val="0"/>
              </a:spcAft>
              <a:defRPr/>
            </a:pPr>
            <a:r>
              <a:rPr lang="tr-TR" sz="1400" b="1" dirty="0" smtClean="0">
                <a:solidFill>
                  <a:schemeClr val="accent5">
                    <a:lumMod val="75000"/>
                  </a:schemeClr>
                </a:solidFill>
              </a:rPr>
              <a:t>2019-2020 EĞİTİM ÖĞRETİM YILINDA ALINMASI PLANLANAN ÖĞRENCİ SAYILARI </a:t>
            </a:r>
            <a:endParaRPr lang="tr-TR" sz="1400" b="1" dirty="0">
              <a:solidFill>
                <a:schemeClr val="accent5">
                  <a:lumMod val="75000"/>
                </a:schemeClr>
              </a:solidFill>
            </a:endParaRPr>
          </a:p>
        </p:txBody>
      </p:sp>
      <p:sp>
        <p:nvSpPr>
          <p:cNvPr id="6" name="Dikdörtgen 5"/>
          <p:cNvSpPr/>
          <p:nvPr/>
        </p:nvSpPr>
        <p:spPr>
          <a:xfrm>
            <a:off x="3305821" y="1030168"/>
            <a:ext cx="4015971" cy="369332"/>
          </a:xfrm>
          <a:prstGeom prst="rect">
            <a:avLst/>
          </a:prstGeom>
        </p:spPr>
        <p:txBody>
          <a:bodyPr wrap="none">
            <a:spAutoFit/>
          </a:bodyPr>
          <a:lstStyle/>
          <a:p>
            <a:pPr algn="ctr">
              <a:defRPr/>
            </a:pPr>
            <a:r>
              <a:rPr lang="tr-TR" b="1" dirty="0" smtClean="0"/>
              <a:t>TÜRK DİLİ VE EDEBİYATI </a:t>
            </a:r>
            <a:r>
              <a:rPr lang="tr-TR" b="1" dirty="0"/>
              <a:t>ANA BİLİM DALI</a:t>
            </a:r>
          </a:p>
        </p:txBody>
      </p:sp>
      <p:graphicFrame>
        <p:nvGraphicFramePr>
          <p:cNvPr id="7" name="Tablo 6"/>
          <p:cNvGraphicFramePr>
            <a:graphicFrameLocks noGrp="1"/>
          </p:cNvGraphicFramePr>
          <p:nvPr>
            <p:extLst>
              <p:ext uri="{D42A27DB-BD31-4B8C-83A1-F6EECF244321}">
                <p14:modId xmlns:p14="http://schemas.microsoft.com/office/powerpoint/2010/main" val="722205108"/>
              </p:ext>
            </p:extLst>
          </p:nvPr>
        </p:nvGraphicFramePr>
        <p:xfrm>
          <a:off x="1532052" y="1421773"/>
          <a:ext cx="7611292" cy="1752122"/>
        </p:xfrm>
        <a:graphic>
          <a:graphicData uri="http://schemas.openxmlformats.org/drawingml/2006/table">
            <a:tbl>
              <a:tblPr firstRow="1" bandRow="1">
                <a:tableStyleId>{5C22544A-7EE6-4342-B048-85BDC9FD1C3A}</a:tableStyleId>
              </a:tblPr>
              <a:tblGrid>
                <a:gridCol w="5261417">
                  <a:extLst>
                    <a:ext uri="{9D8B030D-6E8A-4147-A177-3AD203B41FA5}">
                      <a16:colId xmlns:a16="http://schemas.microsoft.com/office/drawing/2014/main" val="1485646921"/>
                    </a:ext>
                  </a:extLst>
                </a:gridCol>
                <a:gridCol w="2349875">
                  <a:extLst>
                    <a:ext uri="{9D8B030D-6E8A-4147-A177-3AD203B41FA5}">
                      <a16:colId xmlns:a16="http://schemas.microsoft.com/office/drawing/2014/main" val="61296259"/>
                    </a:ext>
                  </a:extLst>
                </a:gridCol>
              </a:tblGrid>
              <a:tr h="597360">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09" marB="45709" anchor="ctr"/>
                </a:tc>
                <a:tc>
                  <a:txBody>
                    <a:bodyPr/>
                    <a:lstStyle/>
                    <a:p>
                      <a:pPr marL="0" algn="ctr" defTabSz="914400" rtl="1">
                        <a:buNone/>
                      </a:pPr>
                      <a:r>
                        <a:rPr lang="tr-TR" sz="1600" b="1" i="0" baseline="0" noProof="0" dirty="0" smtClean="0">
                          <a:solidFill>
                            <a:schemeClr val="lt1"/>
                          </a:solidFill>
                          <a:latin typeface="Book Antiqua" panose="02040602050305030304" pitchFamily="18" charset="0"/>
                          <a:ea typeface="+mn-ea"/>
                          <a:cs typeface="+mn-cs"/>
                        </a:rPr>
                        <a:t>ÖĞRENCİ SAYISI</a:t>
                      </a:r>
                      <a:endParaRPr lang="tr-TR" sz="1600" b="1" i="0" noProof="0" dirty="0">
                        <a:solidFill>
                          <a:schemeClr val="lt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4188532110"/>
                  </a:ext>
                </a:extLst>
              </a:tr>
              <a:tr h="50568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Türk Dili ve Edebiyatı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1998454132"/>
                  </a:ext>
                </a:extLst>
              </a:tr>
              <a:tr h="6490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Türk Dili ve Edebiyatı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  (Tezli II. Öğretim)</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a:t>
                      </a:r>
                      <a:endParaRPr lang="tr-TR" sz="1200" b="1" i="0" noProof="0" dirty="0">
                        <a:solidFill>
                          <a:schemeClr val="dk1"/>
                        </a:solidFill>
                        <a:latin typeface="Book Antiqua" panose="02040602050305030304" pitchFamily="18" charset="0"/>
                        <a:ea typeface="+mn-ea"/>
                        <a:cs typeface="+mn-cs"/>
                      </a:endParaRPr>
                    </a:p>
                  </a:txBody>
                  <a:tcPr marL="138061" marR="138061" marT="45709" marB="45709" anchor="ctr"/>
                </a:tc>
                <a:extLst>
                  <a:ext uri="{0D108BD9-81ED-4DB2-BD59-A6C34878D82A}">
                    <a16:rowId xmlns:a16="http://schemas.microsoft.com/office/drawing/2014/main" val="1519731575"/>
                  </a:ext>
                </a:extLst>
              </a:tr>
            </a:tbl>
          </a:graphicData>
        </a:graphic>
      </p:graphicFrame>
    </p:spTree>
    <p:extLst>
      <p:ext uri="{BB962C8B-B14F-4D97-AF65-F5344CB8AC3E}">
        <p14:creationId xmlns:p14="http://schemas.microsoft.com/office/powerpoint/2010/main" val="3193853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TOPLAM ÖĞRENCİ SAYILARI </a:t>
            </a:r>
            <a:endParaRPr lang="tr-TR" sz="24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86343895"/>
              </p:ext>
            </p:extLst>
          </p:nvPr>
        </p:nvGraphicFramePr>
        <p:xfrm>
          <a:off x="1367245" y="1825625"/>
          <a:ext cx="7724504" cy="1788062"/>
        </p:xfrm>
        <a:graphic>
          <a:graphicData uri="http://schemas.openxmlformats.org/drawingml/2006/table">
            <a:tbl>
              <a:tblPr firstRow="1" bandRow="1">
                <a:tableStyleId>{5C22544A-7EE6-4342-B048-85BDC9FD1C3A}</a:tableStyleId>
              </a:tblPr>
              <a:tblGrid>
                <a:gridCol w="2570699">
                  <a:extLst>
                    <a:ext uri="{9D8B030D-6E8A-4147-A177-3AD203B41FA5}">
                      <a16:colId xmlns:a16="http://schemas.microsoft.com/office/drawing/2014/main" val="3322502083"/>
                    </a:ext>
                  </a:extLst>
                </a:gridCol>
                <a:gridCol w="2250136">
                  <a:extLst>
                    <a:ext uri="{9D8B030D-6E8A-4147-A177-3AD203B41FA5}">
                      <a16:colId xmlns:a16="http://schemas.microsoft.com/office/drawing/2014/main" val="3473818776"/>
                    </a:ext>
                  </a:extLst>
                </a:gridCol>
                <a:gridCol w="2903669">
                  <a:extLst>
                    <a:ext uri="{9D8B030D-6E8A-4147-A177-3AD203B41FA5}">
                      <a16:colId xmlns:a16="http://schemas.microsoft.com/office/drawing/2014/main" val="2535010094"/>
                    </a:ext>
                  </a:extLst>
                </a:gridCol>
              </a:tblGrid>
              <a:tr h="656688">
                <a:tc>
                  <a:txBody>
                    <a:bodyPr/>
                    <a:lstStyle/>
                    <a:p>
                      <a:pPr algn="ctr"/>
                      <a:r>
                        <a:rPr lang="tr-TR" sz="1800" dirty="0" smtClean="0">
                          <a:latin typeface="Book Antiqua" panose="02040602050305030304" pitchFamily="18" charset="0"/>
                        </a:rPr>
                        <a:t>KIZ</a:t>
                      </a:r>
                      <a:endParaRPr lang="tr-TR" sz="1800" dirty="0">
                        <a:latin typeface="Book Antiqua" panose="02040602050305030304" pitchFamily="18" charset="0"/>
                      </a:endParaRPr>
                    </a:p>
                  </a:txBody>
                  <a:tcPr marL="91458" marR="91458" marT="45719" marB="45719">
                    <a:solidFill>
                      <a:schemeClr val="tx1"/>
                    </a:solidFill>
                  </a:tcPr>
                </a:tc>
                <a:tc>
                  <a:txBody>
                    <a:bodyPr/>
                    <a:lstStyle/>
                    <a:p>
                      <a:pPr algn="ctr"/>
                      <a:r>
                        <a:rPr lang="tr-TR" sz="1800" dirty="0" smtClean="0">
                          <a:latin typeface="Book Antiqua" panose="02040602050305030304" pitchFamily="18" charset="0"/>
                        </a:rPr>
                        <a:t>ERKEK</a:t>
                      </a:r>
                      <a:endParaRPr lang="tr-TR" sz="1800" dirty="0">
                        <a:latin typeface="Book Antiqua" panose="02040602050305030304" pitchFamily="18" charset="0"/>
                      </a:endParaRPr>
                    </a:p>
                  </a:txBody>
                  <a:tcPr marL="91458" marR="91458" marT="45719" marB="45719">
                    <a:solidFill>
                      <a:schemeClr val="tx1"/>
                    </a:solidFill>
                  </a:tcPr>
                </a:tc>
                <a:tc>
                  <a:txBody>
                    <a:bodyPr/>
                    <a:lstStyle/>
                    <a:p>
                      <a:pPr algn="ctr"/>
                      <a:r>
                        <a:rPr lang="tr-TR" sz="1800" dirty="0" smtClean="0">
                          <a:latin typeface="Book Antiqua" panose="02040602050305030304" pitchFamily="18" charset="0"/>
                        </a:rPr>
                        <a:t>TOPLAM</a:t>
                      </a:r>
                      <a:endParaRPr lang="tr-TR" sz="1800" dirty="0">
                        <a:latin typeface="Book Antiqua" panose="02040602050305030304" pitchFamily="18" charset="0"/>
                      </a:endParaRPr>
                    </a:p>
                  </a:txBody>
                  <a:tcPr marL="91458" marR="91458" marT="45719" marB="45719">
                    <a:solidFill>
                      <a:schemeClr val="tx1"/>
                    </a:solidFill>
                  </a:tcPr>
                </a:tc>
                <a:extLst>
                  <a:ext uri="{0D108BD9-81ED-4DB2-BD59-A6C34878D82A}">
                    <a16:rowId xmlns:a16="http://schemas.microsoft.com/office/drawing/2014/main" val="964842177"/>
                  </a:ext>
                </a:extLst>
              </a:tr>
              <a:tr h="565687">
                <a:tc>
                  <a:txBody>
                    <a:bodyPr/>
                    <a:lstStyle/>
                    <a:p>
                      <a:pPr algn="ctr"/>
                      <a:r>
                        <a:rPr lang="tr-TR" sz="1800" b="1" dirty="0" smtClean="0">
                          <a:latin typeface="Book Antiqua" panose="02040602050305030304" pitchFamily="18" charset="0"/>
                        </a:rPr>
                        <a:t>196    </a:t>
                      </a:r>
                      <a:endParaRPr lang="tr-TR" sz="1800" b="1" dirty="0">
                        <a:latin typeface="Book Antiqua" panose="02040602050305030304" pitchFamily="18" charset="0"/>
                      </a:endParaRPr>
                    </a:p>
                  </a:txBody>
                  <a:tcPr marL="91458" marR="91458" marT="45719" marB="45719">
                    <a:solidFill>
                      <a:schemeClr val="accent1">
                        <a:lumMod val="60000"/>
                        <a:lumOff val="40000"/>
                      </a:schemeClr>
                    </a:solidFill>
                  </a:tcPr>
                </a:tc>
                <a:tc>
                  <a:txBody>
                    <a:bodyPr/>
                    <a:lstStyle/>
                    <a:p>
                      <a:pPr algn="ctr"/>
                      <a:r>
                        <a:rPr lang="tr-TR" sz="1800" b="1" dirty="0" smtClean="0">
                          <a:latin typeface="Book Antiqua" panose="02040602050305030304" pitchFamily="18" charset="0"/>
                        </a:rPr>
                        <a:t>416</a:t>
                      </a:r>
                      <a:endParaRPr lang="tr-TR" sz="1800" b="1" dirty="0">
                        <a:latin typeface="Book Antiqua" panose="02040602050305030304" pitchFamily="18" charset="0"/>
                      </a:endParaRPr>
                    </a:p>
                  </a:txBody>
                  <a:tcPr marL="91458" marR="91458" marT="45719" marB="45719">
                    <a:solidFill>
                      <a:schemeClr val="tx2">
                        <a:lumMod val="60000"/>
                        <a:lumOff val="40000"/>
                      </a:schemeClr>
                    </a:solidFill>
                  </a:tcPr>
                </a:tc>
                <a:tc>
                  <a:txBody>
                    <a:bodyPr/>
                    <a:lstStyle/>
                    <a:p>
                      <a:pPr algn="ctr"/>
                      <a:r>
                        <a:rPr lang="tr-TR" sz="1800" b="1" dirty="0" smtClean="0">
                          <a:latin typeface="Book Antiqua" panose="02040602050305030304" pitchFamily="18" charset="0"/>
                        </a:rPr>
                        <a:t>612-2019</a:t>
                      </a:r>
                      <a:endParaRPr lang="tr-TR" sz="1800" b="1" dirty="0">
                        <a:latin typeface="Book Antiqua" panose="02040602050305030304" pitchFamily="18" charset="0"/>
                      </a:endParaRPr>
                    </a:p>
                  </a:txBody>
                  <a:tcPr marL="91458" marR="91458" marT="45719" marB="45719"/>
                </a:tc>
                <a:extLst>
                  <a:ext uri="{0D108BD9-81ED-4DB2-BD59-A6C34878D82A}">
                    <a16:rowId xmlns:a16="http://schemas.microsoft.com/office/drawing/2014/main" val="3272407877"/>
                  </a:ext>
                </a:extLst>
              </a:tr>
              <a:tr h="565687">
                <a:tc>
                  <a:txBody>
                    <a:bodyPr/>
                    <a:lstStyle/>
                    <a:p>
                      <a:pPr algn="ctr"/>
                      <a:r>
                        <a:rPr lang="tr-TR" sz="1800" b="1" dirty="0" smtClean="0">
                          <a:latin typeface="Book Antiqua" panose="02040602050305030304" pitchFamily="18" charset="0"/>
                        </a:rPr>
                        <a:t>144</a:t>
                      </a:r>
                      <a:endParaRPr lang="tr-TR" sz="1800" b="1" dirty="0">
                        <a:latin typeface="Book Antiqua" panose="02040602050305030304" pitchFamily="18" charset="0"/>
                      </a:endParaRPr>
                    </a:p>
                  </a:txBody>
                  <a:tcPr marL="91458" marR="91458" marT="45719" marB="45719">
                    <a:solidFill>
                      <a:schemeClr val="accent1">
                        <a:lumMod val="60000"/>
                        <a:lumOff val="40000"/>
                      </a:schemeClr>
                    </a:solidFill>
                  </a:tcPr>
                </a:tc>
                <a:tc>
                  <a:txBody>
                    <a:bodyPr/>
                    <a:lstStyle/>
                    <a:p>
                      <a:pPr algn="ctr"/>
                      <a:r>
                        <a:rPr lang="tr-TR" sz="1800" b="1" dirty="0" smtClean="0">
                          <a:latin typeface="Book Antiqua" panose="02040602050305030304" pitchFamily="18" charset="0"/>
                        </a:rPr>
                        <a:t>360</a:t>
                      </a:r>
                      <a:endParaRPr lang="tr-TR" sz="1800" b="1" dirty="0">
                        <a:latin typeface="Book Antiqua" panose="02040602050305030304" pitchFamily="18" charset="0"/>
                      </a:endParaRPr>
                    </a:p>
                  </a:txBody>
                  <a:tcPr marL="91458" marR="91458" marT="45719" marB="45719">
                    <a:solidFill>
                      <a:schemeClr val="tx2">
                        <a:lumMod val="60000"/>
                        <a:lumOff val="40000"/>
                      </a:schemeClr>
                    </a:solidFill>
                  </a:tcPr>
                </a:tc>
                <a:tc>
                  <a:txBody>
                    <a:bodyPr/>
                    <a:lstStyle/>
                    <a:p>
                      <a:pPr algn="ctr"/>
                      <a:r>
                        <a:rPr lang="tr-TR" sz="1800" b="1" dirty="0" smtClean="0">
                          <a:latin typeface="Book Antiqua" panose="02040602050305030304" pitchFamily="18" charset="0"/>
                        </a:rPr>
                        <a:t>504-2018</a:t>
                      </a:r>
                      <a:endParaRPr lang="tr-TR" sz="1800" b="1" dirty="0">
                        <a:latin typeface="Book Antiqua" panose="02040602050305030304" pitchFamily="18" charset="0"/>
                      </a:endParaRPr>
                    </a:p>
                  </a:txBody>
                  <a:tcPr marL="91458" marR="91458" marT="45719" marB="45719"/>
                </a:tc>
                <a:extLst>
                  <a:ext uri="{0D108BD9-81ED-4DB2-BD59-A6C34878D82A}">
                    <a16:rowId xmlns:a16="http://schemas.microsoft.com/office/drawing/2014/main" val="1867106344"/>
                  </a:ext>
                </a:extLst>
              </a:tr>
            </a:tbl>
          </a:graphicData>
        </a:graphic>
      </p:graphicFrame>
    </p:spTree>
    <p:extLst>
      <p:ext uri="{BB962C8B-B14F-4D97-AF65-F5344CB8AC3E}">
        <p14:creationId xmlns:p14="http://schemas.microsoft.com/office/powerpoint/2010/main" val="3095297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YABANCI UYRUKLU ÖĞRENCİ SAYILARI  YÜKSEK LİSANS</a:t>
            </a:r>
            <a:endParaRPr lang="tr-TR" sz="2400"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717771722"/>
              </p:ext>
            </p:extLst>
          </p:nvPr>
        </p:nvGraphicFramePr>
        <p:xfrm>
          <a:off x="1308463" y="1198608"/>
          <a:ext cx="7626530" cy="4557779"/>
        </p:xfrm>
        <a:graphic>
          <a:graphicData uri="http://schemas.openxmlformats.org/drawingml/2006/table">
            <a:tbl>
              <a:tblPr firstRow="1" bandRow="1">
                <a:tableStyleId>{5C22544A-7EE6-4342-B048-85BDC9FD1C3A}</a:tableStyleId>
              </a:tblPr>
              <a:tblGrid>
                <a:gridCol w="2250530">
                  <a:extLst>
                    <a:ext uri="{9D8B030D-6E8A-4147-A177-3AD203B41FA5}">
                      <a16:colId xmlns:a16="http://schemas.microsoft.com/office/drawing/2014/main" val="2006459182"/>
                    </a:ext>
                  </a:extLst>
                </a:gridCol>
                <a:gridCol w="2001045">
                  <a:extLst>
                    <a:ext uri="{9D8B030D-6E8A-4147-A177-3AD203B41FA5}">
                      <a16:colId xmlns:a16="http://schemas.microsoft.com/office/drawing/2014/main" val="249618600"/>
                    </a:ext>
                  </a:extLst>
                </a:gridCol>
                <a:gridCol w="1337151">
                  <a:extLst>
                    <a:ext uri="{9D8B030D-6E8A-4147-A177-3AD203B41FA5}">
                      <a16:colId xmlns:a16="http://schemas.microsoft.com/office/drawing/2014/main" val="2253272321"/>
                    </a:ext>
                  </a:extLst>
                </a:gridCol>
                <a:gridCol w="912819">
                  <a:extLst>
                    <a:ext uri="{9D8B030D-6E8A-4147-A177-3AD203B41FA5}">
                      <a16:colId xmlns:a16="http://schemas.microsoft.com/office/drawing/2014/main" val="1207807383"/>
                    </a:ext>
                  </a:extLst>
                </a:gridCol>
                <a:gridCol w="1124985">
                  <a:extLst>
                    <a:ext uri="{9D8B030D-6E8A-4147-A177-3AD203B41FA5}">
                      <a16:colId xmlns:a16="http://schemas.microsoft.com/office/drawing/2014/main" val="262933287"/>
                    </a:ext>
                  </a:extLst>
                </a:gridCol>
              </a:tblGrid>
              <a:tr h="791903">
                <a:tc>
                  <a:txBody>
                    <a:bodyPr/>
                    <a:lstStyle/>
                    <a:p>
                      <a:pPr algn="ctr"/>
                      <a:r>
                        <a:rPr lang="tr-TR" sz="1600" dirty="0" smtClean="0">
                          <a:latin typeface="Book Antiqua" panose="02040602050305030304" pitchFamily="18" charset="0"/>
                        </a:rPr>
                        <a:t>Anabilim Dalı</a:t>
                      </a:r>
                      <a:endParaRPr lang="tr-TR" sz="1600" dirty="0">
                        <a:latin typeface="Book Antiqua" panose="02040602050305030304" pitchFamily="18" charset="0"/>
                      </a:endParaRPr>
                    </a:p>
                  </a:txBody>
                  <a:tcPr marL="91419" marR="91419" marT="45709" marB="45709"/>
                </a:tc>
                <a:tc>
                  <a:txBody>
                    <a:bodyPr/>
                    <a:lstStyle/>
                    <a:p>
                      <a:pPr algn="ctr"/>
                      <a:r>
                        <a:rPr lang="tr-TR" sz="1600" dirty="0" smtClean="0">
                          <a:latin typeface="Book Antiqua" panose="02040602050305030304" pitchFamily="18" charset="0"/>
                        </a:rPr>
                        <a:t>Bilim</a:t>
                      </a:r>
                      <a:r>
                        <a:rPr lang="tr-TR" sz="1600" baseline="0" dirty="0" smtClean="0">
                          <a:latin typeface="Book Antiqua" panose="02040602050305030304" pitchFamily="18" charset="0"/>
                        </a:rPr>
                        <a:t> Dalı</a:t>
                      </a:r>
                      <a:endParaRPr lang="tr-TR" sz="1600" dirty="0">
                        <a:latin typeface="Book Antiqua" panose="02040602050305030304" pitchFamily="18" charset="0"/>
                      </a:endParaRPr>
                    </a:p>
                  </a:txBody>
                  <a:tcPr marL="91419" marR="91419" marT="45709" marB="45709"/>
                </a:tc>
                <a:tc>
                  <a:txBody>
                    <a:bodyPr/>
                    <a:lstStyle/>
                    <a:p>
                      <a:pPr algn="ctr"/>
                      <a:r>
                        <a:rPr lang="tr-TR" sz="1600" dirty="0" smtClean="0">
                          <a:latin typeface="Book Antiqua" panose="02040602050305030304" pitchFamily="18" charset="0"/>
                        </a:rPr>
                        <a:t>TOPLAM</a:t>
                      </a:r>
                      <a:endParaRPr lang="tr-TR" sz="1600" dirty="0">
                        <a:latin typeface="Book Antiqua" panose="02040602050305030304" pitchFamily="18" charset="0"/>
                      </a:endParaRPr>
                    </a:p>
                  </a:txBody>
                  <a:tcPr marL="91419" marR="91419" marT="45709" marB="45709"/>
                </a:tc>
                <a:tc gridSpan="2">
                  <a:txBody>
                    <a:bodyPr/>
                    <a:lstStyle/>
                    <a:p>
                      <a:pPr algn="ctr"/>
                      <a:r>
                        <a:rPr lang="tr-TR" sz="1600" dirty="0" smtClean="0">
                          <a:latin typeface="Book Antiqua" panose="02040602050305030304" pitchFamily="18" charset="0"/>
                        </a:rPr>
                        <a:t>Uyruk</a:t>
                      </a:r>
                      <a:endParaRPr lang="tr-TR" sz="1600" dirty="0">
                        <a:latin typeface="Book Antiqua" panose="02040602050305030304" pitchFamily="18" charset="0"/>
                      </a:endParaRP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773545072"/>
                  </a:ext>
                </a:extLst>
              </a:tr>
              <a:tr h="1449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Book Antiqua" panose="02040602050305030304" pitchFamily="18" charset="0"/>
                        </a:rPr>
                        <a:t>Temel</a:t>
                      </a:r>
                      <a:r>
                        <a:rPr lang="tr-TR" sz="1600" baseline="0" dirty="0" smtClean="0">
                          <a:latin typeface="Book Antiqua" panose="02040602050305030304" pitchFamily="18" charset="0"/>
                        </a:rPr>
                        <a:t> İslam Bilimleri ABD</a:t>
                      </a:r>
                      <a:endParaRPr lang="tr-TR" sz="1600" dirty="0" smtClean="0">
                        <a:latin typeface="Book Antiqua" panose="02040602050305030304" pitchFamily="18" charset="0"/>
                      </a:endParaRPr>
                    </a:p>
                    <a:p>
                      <a:pPr algn="ctr"/>
                      <a:endParaRPr lang="tr-TR" sz="1600" dirty="0">
                        <a:latin typeface="Book Antiqua" panose="02040602050305030304" pitchFamily="18" charset="0"/>
                      </a:endParaRPr>
                    </a:p>
                  </a:txBody>
                  <a:tcPr marL="91419" marR="91419" marT="45709" marB="45709"/>
                </a:tc>
                <a:tc>
                  <a:txBody>
                    <a:bodyPr/>
                    <a:lstStyle/>
                    <a:p>
                      <a:pPr algn="l"/>
                      <a:r>
                        <a:rPr lang="tr-TR" sz="1600" dirty="0" smtClean="0">
                          <a:latin typeface="Book Antiqua" panose="02040602050305030304" pitchFamily="18" charset="0"/>
                        </a:rPr>
                        <a:t>Temel İslam Bilimleri</a:t>
                      </a:r>
                      <a:r>
                        <a:rPr lang="tr-TR" sz="1600" baseline="0" dirty="0" smtClean="0">
                          <a:latin typeface="Book Antiqua" panose="02040602050305030304" pitchFamily="18" charset="0"/>
                        </a:rPr>
                        <a:t> BD</a:t>
                      </a:r>
                      <a:endParaRPr lang="tr-TR" sz="1600" dirty="0">
                        <a:latin typeface="Book Antiqua" panose="02040602050305030304" pitchFamily="18" charset="0"/>
                      </a:endParaRPr>
                    </a:p>
                  </a:txBody>
                  <a:tcPr marL="91419" marR="91419"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Book Antiqua" panose="02040602050305030304" pitchFamily="18" charset="0"/>
                        </a:rPr>
                        <a:t>10</a:t>
                      </a:r>
                    </a:p>
                    <a:p>
                      <a:pPr algn="ctr"/>
                      <a:endParaRPr lang="tr-TR" sz="1600" dirty="0">
                        <a:latin typeface="Book Antiqua" panose="02040602050305030304" pitchFamily="18" charset="0"/>
                      </a:endParaRPr>
                    </a:p>
                  </a:txBody>
                  <a:tcPr marL="91419" marR="91419" marT="45709" marB="45709"/>
                </a:tc>
                <a:tc gridSpan="2">
                  <a:txBody>
                    <a:bodyPr/>
                    <a:lstStyle/>
                    <a:p>
                      <a:pPr algn="l"/>
                      <a:r>
                        <a:rPr lang="tr-TR" sz="1600" dirty="0" smtClean="0">
                          <a:latin typeface="Book Antiqua" panose="02040602050305030304" pitchFamily="18" charset="0"/>
                        </a:rPr>
                        <a:t>Suriye-4</a:t>
                      </a:r>
                    </a:p>
                    <a:p>
                      <a:pPr algn="l"/>
                      <a:r>
                        <a:rPr lang="tr-TR" sz="1600" dirty="0" smtClean="0">
                          <a:latin typeface="Book Antiqua" panose="02040602050305030304" pitchFamily="18" charset="0"/>
                        </a:rPr>
                        <a:t>Fas-</a:t>
                      </a:r>
                      <a:r>
                        <a:rPr lang="tr-TR" sz="1600" baseline="0" dirty="0" smtClean="0">
                          <a:latin typeface="Book Antiqua" panose="02040602050305030304" pitchFamily="18" charset="0"/>
                        </a:rPr>
                        <a:t> 2</a:t>
                      </a:r>
                    </a:p>
                    <a:p>
                      <a:pPr algn="l"/>
                      <a:r>
                        <a:rPr lang="tr-TR" sz="1600" baseline="0" dirty="0" smtClean="0">
                          <a:latin typeface="Book Antiqua" panose="02040602050305030304" pitchFamily="18" charset="0"/>
                        </a:rPr>
                        <a:t>Libya- 2</a:t>
                      </a:r>
                    </a:p>
                    <a:p>
                      <a:pPr algn="l"/>
                      <a:r>
                        <a:rPr lang="tr-TR" sz="1600" baseline="0" dirty="0" smtClean="0">
                          <a:latin typeface="Book Antiqua" panose="02040602050305030304" pitchFamily="18" charset="0"/>
                        </a:rPr>
                        <a:t>Afganistan- 1</a:t>
                      </a:r>
                    </a:p>
                    <a:p>
                      <a:pPr algn="l"/>
                      <a:r>
                        <a:rPr lang="tr-TR" sz="1600" baseline="0" dirty="0" smtClean="0">
                          <a:latin typeface="Book Antiqua" panose="02040602050305030304" pitchFamily="18" charset="0"/>
                        </a:rPr>
                        <a:t>Rusya- 1</a:t>
                      </a:r>
                      <a:endParaRPr lang="tr-TR" sz="1600" dirty="0">
                        <a:latin typeface="Book Antiqua" panose="02040602050305030304" pitchFamily="18" charset="0"/>
                      </a:endParaRP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897209555"/>
                  </a:ext>
                </a:extLst>
              </a:tr>
              <a:tr h="1018903">
                <a:tc>
                  <a:txBody>
                    <a:bodyPr/>
                    <a:lstStyle/>
                    <a:p>
                      <a:pPr algn="ctr"/>
                      <a:r>
                        <a:rPr lang="tr-TR" sz="1600" dirty="0" smtClean="0">
                          <a:latin typeface="Book Antiqua" panose="02040602050305030304" pitchFamily="18" charset="0"/>
                        </a:rPr>
                        <a:t>İktisat ABD</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l"/>
                      <a:r>
                        <a:rPr lang="tr-TR" sz="1600" dirty="0" smtClean="0">
                          <a:latin typeface="Book Antiqua" panose="02040602050305030304" pitchFamily="18" charset="0"/>
                        </a:rPr>
                        <a:t>Bölgesel</a:t>
                      </a:r>
                      <a:r>
                        <a:rPr lang="tr-TR" sz="1600" baseline="0" dirty="0" smtClean="0">
                          <a:latin typeface="Book Antiqua" panose="02040602050305030304" pitchFamily="18" charset="0"/>
                        </a:rPr>
                        <a:t> </a:t>
                      </a:r>
                      <a:r>
                        <a:rPr lang="tr-TR" sz="1600" dirty="0" smtClean="0">
                          <a:latin typeface="Book Antiqua" panose="02040602050305030304" pitchFamily="18" charset="0"/>
                        </a:rPr>
                        <a:t>Kalkınma İktisadı BD</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ctr"/>
                      <a:r>
                        <a:rPr lang="tr-TR" sz="1600" dirty="0" smtClean="0">
                          <a:latin typeface="Book Antiqua" panose="02040602050305030304" pitchFamily="18" charset="0"/>
                        </a:rPr>
                        <a:t>5</a:t>
                      </a:r>
                    </a:p>
                    <a:p>
                      <a:pPr algn="ctr"/>
                      <a:endParaRPr lang="tr-TR" sz="1600" dirty="0" smtClean="0">
                        <a:latin typeface="Book Antiqua" panose="02040602050305030304" pitchFamily="18" charset="0"/>
                      </a:endParaRPr>
                    </a:p>
                    <a:p>
                      <a:pPr algn="ct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gridSpan="2">
                  <a:txBody>
                    <a:bodyPr/>
                    <a:lstStyle/>
                    <a:p>
                      <a:pPr algn="l"/>
                      <a:r>
                        <a:rPr lang="tr-TR" sz="1600" dirty="0" smtClean="0">
                          <a:latin typeface="Book Antiqua" panose="02040602050305030304" pitchFamily="18" charset="0"/>
                        </a:rPr>
                        <a:t>Gana-</a:t>
                      </a:r>
                      <a:r>
                        <a:rPr lang="tr-TR" sz="1600" baseline="0" dirty="0" smtClean="0">
                          <a:latin typeface="Book Antiqua" panose="02040602050305030304" pitchFamily="18" charset="0"/>
                        </a:rPr>
                        <a:t> 1</a:t>
                      </a:r>
                    </a:p>
                    <a:p>
                      <a:pPr algn="l"/>
                      <a:r>
                        <a:rPr lang="tr-TR" sz="1600" baseline="0" dirty="0" smtClean="0">
                          <a:latin typeface="Book Antiqua" panose="02040602050305030304" pitchFamily="18" charset="0"/>
                        </a:rPr>
                        <a:t>Pakistan- 1</a:t>
                      </a:r>
                    </a:p>
                    <a:p>
                      <a:pPr algn="l"/>
                      <a:r>
                        <a:rPr lang="tr-TR" sz="1600" baseline="0" dirty="0" smtClean="0">
                          <a:latin typeface="Book Antiqua" panose="02040602050305030304" pitchFamily="18" charset="0"/>
                        </a:rPr>
                        <a:t>Mısır- 1 </a:t>
                      </a:r>
                    </a:p>
                    <a:p>
                      <a:pPr algn="l"/>
                      <a:r>
                        <a:rPr lang="tr-TR" sz="1600" baseline="0" dirty="0" smtClean="0">
                          <a:latin typeface="Book Antiqua" panose="02040602050305030304" pitchFamily="18" charset="0"/>
                        </a:rPr>
                        <a:t>Türkmenistan- 1</a:t>
                      </a:r>
                    </a:p>
                    <a:p>
                      <a:pPr algn="l"/>
                      <a:r>
                        <a:rPr lang="tr-TR" sz="1600" baseline="0" dirty="0" smtClean="0">
                          <a:latin typeface="Book Antiqua" panose="02040602050305030304" pitchFamily="18" charset="0"/>
                        </a:rPr>
                        <a:t>Ethiopia- 1</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marL="91419" marR="914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657398"/>
                  </a:ext>
                </a:extLst>
              </a:tr>
              <a:tr h="640116">
                <a:tc>
                  <a:txBody>
                    <a:bodyPr/>
                    <a:lstStyle/>
                    <a:p>
                      <a:pPr marL="0" algn="ctr" defTabSz="914400" rtl="0" eaLnBrk="1" latinLnBrk="0" hangingPunct="1"/>
                      <a:r>
                        <a:rPr lang="tr-TR" sz="1600" kern="1200" dirty="0" smtClean="0">
                          <a:solidFill>
                            <a:schemeClr val="dk1"/>
                          </a:solidFill>
                          <a:latin typeface="Book Antiqua" panose="02040602050305030304" pitchFamily="18" charset="0"/>
                          <a:ea typeface="+mn-ea"/>
                          <a:cs typeface="+mn-cs"/>
                        </a:rPr>
                        <a:t>Eğitim Bilimleri ABD</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r>
                        <a:rPr lang="tr-TR" sz="1600" kern="1200" dirty="0" smtClean="0">
                          <a:solidFill>
                            <a:schemeClr val="dk1"/>
                          </a:solidFill>
                          <a:latin typeface="Book Antiqua" panose="02040602050305030304" pitchFamily="18" charset="0"/>
                          <a:ea typeface="+mn-ea"/>
                          <a:cs typeface="+mn-cs"/>
                        </a:rPr>
                        <a:t>Eğitim Yönetimi BD</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tr-TR" sz="1600" kern="1200" dirty="0" smtClean="0">
                          <a:solidFill>
                            <a:schemeClr val="dk1"/>
                          </a:solidFill>
                          <a:latin typeface="Book Antiqua" panose="02040602050305030304" pitchFamily="18" charset="0"/>
                          <a:ea typeface="+mn-ea"/>
                          <a:cs typeface="+mn-cs"/>
                        </a:rPr>
                        <a:t>2</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gridSpan="2">
                  <a:txBody>
                    <a:bodyPr/>
                    <a:lstStyle/>
                    <a:p>
                      <a:pPr marL="0" algn="l" defTabSz="914400" rtl="0" eaLnBrk="1" latinLnBrk="0" hangingPunct="1"/>
                      <a:r>
                        <a:rPr lang="tr-TR" sz="1600" kern="1200" dirty="0" smtClean="0">
                          <a:solidFill>
                            <a:schemeClr val="dk1"/>
                          </a:solidFill>
                          <a:latin typeface="Book Antiqua" panose="02040602050305030304" pitchFamily="18" charset="0"/>
                          <a:ea typeface="+mn-ea"/>
                          <a:cs typeface="+mn-cs"/>
                        </a:rPr>
                        <a:t>Azerbaycan-</a:t>
                      </a:r>
                      <a:r>
                        <a:rPr lang="tr-TR" sz="1600" kern="1200" baseline="0" dirty="0" smtClean="0">
                          <a:solidFill>
                            <a:schemeClr val="dk1"/>
                          </a:solidFill>
                          <a:latin typeface="Book Antiqua" panose="02040602050305030304" pitchFamily="18" charset="0"/>
                          <a:ea typeface="+mn-ea"/>
                          <a:cs typeface="+mn-cs"/>
                        </a:rPr>
                        <a:t> 1</a:t>
                      </a:r>
                    </a:p>
                    <a:p>
                      <a:pPr marL="0" algn="l" defTabSz="914400" rtl="0" eaLnBrk="1" latinLnBrk="0" hangingPunct="1"/>
                      <a:r>
                        <a:rPr lang="tr-TR" sz="1600" kern="1200" baseline="0" dirty="0" smtClean="0">
                          <a:solidFill>
                            <a:schemeClr val="dk1"/>
                          </a:solidFill>
                          <a:latin typeface="Book Antiqua" panose="02040602050305030304" pitchFamily="18" charset="0"/>
                          <a:ea typeface="+mn-ea"/>
                          <a:cs typeface="+mn-cs"/>
                        </a:rPr>
                        <a:t>Özbekistan- 1</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endParaRPr lang="tr-TR" sz="1800" kern="1200" dirty="0">
                        <a:solidFill>
                          <a:schemeClr val="dk1"/>
                        </a:solidFill>
                        <a:latin typeface="Book Antiqua" panose="02040602050305030304" pitchFamily="18" charset="0"/>
                        <a:ea typeface="+mn-ea"/>
                        <a:cs typeface="+mn-cs"/>
                      </a:endParaRPr>
                    </a:p>
                  </a:txBody>
                  <a:tcPr marL="91419" marR="91419">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8615911"/>
                  </a:ext>
                </a:extLst>
              </a:tr>
              <a:tr h="365767">
                <a:tc gridSpan="2">
                  <a:txBody>
                    <a:bodyPr/>
                    <a:lstStyle/>
                    <a:p>
                      <a:pPr algn="ctr"/>
                      <a:r>
                        <a:rPr lang="tr-TR" sz="1600" b="1" dirty="0" smtClean="0">
                          <a:latin typeface="Book Antiqua" panose="02040602050305030304" pitchFamily="18" charset="0"/>
                        </a:rPr>
                        <a:t>TOPLAM</a:t>
                      </a:r>
                      <a:endParaRPr lang="tr-TR" sz="1600" b="1"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a:tc>
                <a:tc>
                  <a:txBody>
                    <a:bodyPr/>
                    <a:lstStyle/>
                    <a:p>
                      <a:pPr algn="ctr"/>
                      <a:r>
                        <a:rPr lang="tr-TR" sz="1600" b="1" dirty="0" smtClean="0">
                          <a:latin typeface="Book Antiqua" panose="02040602050305030304" pitchFamily="18" charset="0"/>
                        </a:rPr>
                        <a:t>17-2019</a:t>
                      </a:r>
                      <a:endParaRPr lang="tr-TR" sz="1600" b="1" dirty="0">
                        <a:latin typeface="Book Antiqua" panose="02040602050305030304" pitchFamily="18" charset="0"/>
                      </a:endParaRPr>
                    </a:p>
                  </a:txBody>
                  <a:tcPr marL="91419" marR="91419" marT="45709" marB="45709"/>
                </a:tc>
                <a:tc>
                  <a:txBody>
                    <a:bodyPr/>
                    <a:lstStyle/>
                    <a:p>
                      <a:pPr algn="ctr"/>
                      <a:r>
                        <a:rPr lang="tr-TR" sz="1600" b="1" dirty="0" smtClean="0">
                          <a:latin typeface="Book Antiqua" panose="02040602050305030304" pitchFamily="18" charset="0"/>
                        </a:rPr>
                        <a:t>23-2018</a:t>
                      </a:r>
                      <a:endParaRPr lang="tr-TR" sz="1600" b="1" dirty="0">
                        <a:latin typeface="Book Antiqua" panose="02040602050305030304" pitchFamily="18" charset="0"/>
                      </a:endParaRPr>
                    </a:p>
                  </a:txBody>
                  <a:tcPr marL="91419" marR="91419" marT="45709" marB="45709"/>
                </a:tc>
                <a:tc>
                  <a:txBody>
                    <a:bodyPr/>
                    <a:lstStyle/>
                    <a:p>
                      <a:pPr algn="ctr"/>
                      <a:endParaRPr lang="tr-TR" sz="1200" b="1" dirty="0">
                        <a:latin typeface="Book Antiqua" panose="02040602050305030304" pitchFamily="18" charset="0"/>
                      </a:endParaRPr>
                    </a:p>
                  </a:txBody>
                  <a:tcPr marL="91419" marR="91419" marT="45709" marB="45709"/>
                </a:tc>
                <a:extLst>
                  <a:ext uri="{0D108BD9-81ED-4DB2-BD59-A6C34878D82A}">
                    <a16:rowId xmlns:a16="http://schemas.microsoft.com/office/drawing/2014/main" val="1099867205"/>
                  </a:ext>
                </a:extLst>
              </a:tr>
            </a:tbl>
          </a:graphicData>
        </a:graphic>
      </p:graphicFrame>
    </p:spTree>
    <p:extLst>
      <p:ext uri="{BB962C8B-B14F-4D97-AF65-F5344CB8AC3E}">
        <p14:creationId xmlns:p14="http://schemas.microsoft.com/office/powerpoint/2010/main" val="307065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4995" y="1704753"/>
            <a:ext cx="8142514" cy="4524315"/>
          </a:xfrm>
          <a:prstGeom prst="rect">
            <a:avLst/>
          </a:prstGeom>
        </p:spPr>
        <p:txBody>
          <a:bodyPr wrap="square">
            <a:spAutoFit/>
          </a:bodyPr>
          <a:lstStyle/>
          <a:p>
            <a:pPr marL="365760" indent="-365760" algn="just">
              <a:buFont typeface="Arial" panose="020B0604020202020204" pitchFamily="34" charset="0"/>
              <a:buChar char="•"/>
              <a:defRPr/>
            </a:pPr>
            <a:r>
              <a:rPr lang="tr-TR" dirty="0">
                <a:solidFill>
                  <a:schemeClr val="tx2">
                    <a:satMod val="130000"/>
                  </a:schemeClr>
                </a:solidFill>
                <a:cs typeface="Times New Roman" pitchFamily="18" charset="0"/>
              </a:rPr>
              <a:t>Siirt Üniversitesi Sosyal Bilimler Enstitüsü hem ulusal hem uluslararası düzeyde bilimsel araştırmalar yaparak lider bir enstitü olma hedefiyle yola çıkmıştır</a:t>
            </a:r>
            <a:r>
              <a:rPr lang="tr-TR" dirty="0" smtClean="0">
                <a:solidFill>
                  <a:schemeClr val="tx2">
                    <a:satMod val="130000"/>
                  </a:schemeClr>
                </a:solidFill>
                <a:cs typeface="Times New Roman" pitchFamily="18" charset="0"/>
              </a:rPr>
              <a:t>.</a:t>
            </a:r>
          </a:p>
          <a:p>
            <a:pPr marL="365760" indent="-365760" algn="just">
              <a:defRPr/>
            </a:pPr>
            <a:endParaRPr lang="tr-TR" dirty="0" smtClean="0">
              <a:solidFill>
                <a:schemeClr val="tx2">
                  <a:satMod val="130000"/>
                </a:schemeClr>
              </a:solidFill>
              <a:cs typeface="Times New Roman" pitchFamily="18" charset="0"/>
            </a:endParaRPr>
          </a:p>
          <a:p>
            <a:pPr marL="365760" indent="-365760" algn="just">
              <a:buFont typeface="Arial" panose="020B0604020202020204" pitchFamily="34" charset="0"/>
              <a:buChar char="•"/>
              <a:defRPr/>
            </a:pPr>
            <a:r>
              <a:rPr lang="tr-TR" dirty="0" smtClean="0">
                <a:solidFill>
                  <a:schemeClr val="tx2">
                    <a:satMod val="130000"/>
                  </a:schemeClr>
                </a:solidFill>
                <a:cs typeface="Times New Roman" pitchFamily="18" charset="0"/>
              </a:rPr>
              <a:t>Sürekli </a:t>
            </a:r>
            <a:r>
              <a:rPr lang="tr-TR" dirty="0">
                <a:solidFill>
                  <a:schemeClr val="tx2">
                    <a:satMod val="130000"/>
                  </a:schemeClr>
                </a:solidFill>
                <a:cs typeface="Times New Roman" pitchFamily="18" charset="0"/>
              </a:rPr>
              <a:t>gelişme hedefiyle bilimsel ahlakı esas alan, toplumsal fayda yaratmaya öncelik veren </a:t>
            </a:r>
            <a:r>
              <a:rPr lang="tr-TR" dirty="0" smtClean="0">
                <a:solidFill>
                  <a:schemeClr val="tx2">
                    <a:satMod val="130000"/>
                  </a:schemeClr>
                </a:solidFill>
                <a:cs typeface="Times New Roman" pitchFamily="18" charset="0"/>
              </a:rPr>
              <a:t>Enstitümüz, </a:t>
            </a:r>
            <a:r>
              <a:rPr lang="tr-TR" dirty="0">
                <a:solidFill>
                  <a:schemeClr val="tx2">
                    <a:satMod val="130000"/>
                  </a:schemeClr>
                </a:solidFill>
                <a:cs typeface="Times New Roman" pitchFamily="18" charset="0"/>
              </a:rPr>
              <a:t>bu vizyon doğrultusunda yerel, bölgesel, ulusal ve uluslar arası düzeydeki paydaşlarıyla bölgesel ve ulusal kalkınmaya yönelik sosyal projeler oluşturmayı amaçlamaktadır</a:t>
            </a:r>
            <a:r>
              <a:rPr lang="tr-TR" dirty="0" smtClean="0">
                <a:solidFill>
                  <a:schemeClr val="tx2">
                    <a:satMod val="130000"/>
                  </a:schemeClr>
                </a:solidFill>
                <a:cs typeface="Times New Roman" pitchFamily="18" charset="0"/>
              </a:rPr>
              <a:t>.</a:t>
            </a:r>
          </a:p>
          <a:p>
            <a:pPr marL="365760" indent="-365760" algn="just">
              <a:defRPr/>
            </a:pPr>
            <a:endParaRPr lang="tr-TR" dirty="0">
              <a:solidFill>
                <a:schemeClr val="tx2">
                  <a:satMod val="130000"/>
                </a:schemeClr>
              </a:solidFill>
              <a:cs typeface="Times New Roman" pitchFamily="18" charset="0"/>
            </a:endParaRPr>
          </a:p>
          <a:p>
            <a:pPr marL="365760" indent="-365760" algn="just">
              <a:buFont typeface="Arial" panose="020B0604020202020204" pitchFamily="34" charset="0"/>
              <a:buChar char="•"/>
              <a:defRPr/>
            </a:pPr>
            <a:r>
              <a:rPr lang="tr-TR" dirty="0">
                <a:solidFill>
                  <a:schemeClr val="tx2">
                    <a:satMod val="130000"/>
                  </a:schemeClr>
                </a:solidFill>
                <a:cs typeface="Times New Roman" pitchFamily="18" charset="0"/>
              </a:rPr>
              <a:t>Enstitümüz, sosyal bilimler ve eğitim bilimleri alanlarında lisansüstü seviyede araştırmalar yaptırarak, sorunlara bilimsel çözümler üretebilmeyi hedefleyen, olaylara eleştirel ve sorgulayıcı bakış açısıyla yaklaşan, disiplinler arası çalışmaya önem veren, analitik düşünme becerisi geliştirmiş,  girişimci, dil ve zihinsel berecileri gelişmiş, üst düzeyde insan gücü yetiştirerek ülkemize kazandırmayı hedefleyen bir kurum olarak bu yöndeki çalışmalarını hızla sürdürmektedir</a:t>
            </a:r>
            <a:r>
              <a:rPr lang="tr-TR" dirty="0" smtClean="0">
                <a:solidFill>
                  <a:schemeClr val="tx2">
                    <a:satMod val="130000"/>
                  </a:schemeClr>
                </a:solidFill>
                <a:cs typeface="Times New Roman" pitchFamily="18" charset="0"/>
              </a:rPr>
              <a:t>.</a:t>
            </a:r>
          </a:p>
          <a:p>
            <a:pPr marL="365760" indent="-365760" algn="just">
              <a:defRPr/>
            </a:pPr>
            <a:r>
              <a:rPr lang="tr-TR" dirty="0" smtClean="0">
                <a:solidFill>
                  <a:schemeClr val="tx2">
                    <a:satMod val="130000"/>
                  </a:schemeClr>
                </a:solidFill>
                <a:cs typeface="Times New Roman" pitchFamily="18" charset="0"/>
              </a:rPr>
              <a:t> </a:t>
            </a:r>
            <a:r>
              <a:rPr lang="tr-TR" dirty="0">
                <a:solidFill>
                  <a:schemeClr val="tx2">
                    <a:satMod val="130000"/>
                  </a:schemeClr>
                </a:solidFill>
                <a:latin typeface="Times New Roman" pitchFamily="18" charset="0"/>
                <a:cs typeface="Times New Roman" pitchFamily="18" charset="0"/>
              </a:rPr>
              <a:t/>
            </a:r>
            <a:br>
              <a:rPr lang="tr-TR" dirty="0">
                <a:solidFill>
                  <a:schemeClr val="tx2">
                    <a:satMod val="130000"/>
                  </a:schemeClr>
                </a:solidFill>
                <a:latin typeface="Times New Roman" pitchFamily="18" charset="0"/>
                <a:cs typeface="Times New Roman" pitchFamily="18" charset="0"/>
              </a:rPr>
            </a:br>
            <a:endParaRPr lang="tr-TR" dirty="0"/>
          </a:p>
        </p:txBody>
      </p:sp>
    </p:spTree>
    <p:extLst>
      <p:ext uri="{BB962C8B-B14F-4D97-AF65-F5344CB8AC3E}">
        <p14:creationId xmlns:p14="http://schemas.microsoft.com/office/powerpoint/2010/main" val="78715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YABANCI UYRUKLU ÖĞRENCİ SAYILARI  DOKTORA</a:t>
            </a:r>
            <a:endParaRPr lang="tr-TR" sz="2400"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30763520"/>
              </p:ext>
            </p:extLst>
          </p:nvPr>
        </p:nvGraphicFramePr>
        <p:xfrm>
          <a:off x="1308463" y="1198608"/>
          <a:ext cx="7626530" cy="3443662"/>
        </p:xfrm>
        <a:graphic>
          <a:graphicData uri="http://schemas.openxmlformats.org/drawingml/2006/table">
            <a:tbl>
              <a:tblPr firstRow="1" bandRow="1">
                <a:tableStyleId>{5C22544A-7EE6-4342-B048-85BDC9FD1C3A}</a:tableStyleId>
              </a:tblPr>
              <a:tblGrid>
                <a:gridCol w="2250530">
                  <a:extLst>
                    <a:ext uri="{9D8B030D-6E8A-4147-A177-3AD203B41FA5}">
                      <a16:colId xmlns:a16="http://schemas.microsoft.com/office/drawing/2014/main" val="2006459182"/>
                    </a:ext>
                  </a:extLst>
                </a:gridCol>
                <a:gridCol w="2001045">
                  <a:extLst>
                    <a:ext uri="{9D8B030D-6E8A-4147-A177-3AD203B41FA5}">
                      <a16:colId xmlns:a16="http://schemas.microsoft.com/office/drawing/2014/main" val="249618600"/>
                    </a:ext>
                  </a:extLst>
                </a:gridCol>
                <a:gridCol w="1337151">
                  <a:extLst>
                    <a:ext uri="{9D8B030D-6E8A-4147-A177-3AD203B41FA5}">
                      <a16:colId xmlns:a16="http://schemas.microsoft.com/office/drawing/2014/main" val="2253272321"/>
                    </a:ext>
                  </a:extLst>
                </a:gridCol>
                <a:gridCol w="912819">
                  <a:extLst>
                    <a:ext uri="{9D8B030D-6E8A-4147-A177-3AD203B41FA5}">
                      <a16:colId xmlns:a16="http://schemas.microsoft.com/office/drawing/2014/main" val="1207807383"/>
                    </a:ext>
                  </a:extLst>
                </a:gridCol>
                <a:gridCol w="1124985">
                  <a:extLst>
                    <a:ext uri="{9D8B030D-6E8A-4147-A177-3AD203B41FA5}">
                      <a16:colId xmlns:a16="http://schemas.microsoft.com/office/drawing/2014/main" val="262933287"/>
                    </a:ext>
                  </a:extLst>
                </a:gridCol>
              </a:tblGrid>
              <a:tr h="791903">
                <a:tc>
                  <a:txBody>
                    <a:bodyPr/>
                    <a:lstStyle/>
                    <a:p>
                      <a:pPr algn="ctr"/>
                      <a:r>
                        <a:rPr lang="tr-TR" sz="1600" dirty="0" smtClean="0">
                          <a:latin typeface="Book Antiqua" panose="02040602050305030304" pitchFamily="18" charset="0"/>
                        </a:rPr>
                        <a:t>Anabilim Dalı</a:t>
                      </a:r>
                      <a:endParaRPr lang="tr-TR" sz="1600" dirty="0">
                        <a:latin typeface="Book Antiqua" panose="02040602050305030304" pitchFamily="18" charset="0"/>
                      </a:endParaRPr>
                    </a:p>
                  </a:txBody>
                  <a:tcPr marL="91419" marR="91419" marT="45709" marB="45709"/>
                </a:tc>
                <a:tc>
                  <a:txBody>
                    <a:bodyPr/>
                    <a:lstStyle/>
                    <a:p>
                      <a:pPr algn="ctr"/>
                      <a:r>
                        <a:rPr lang="tr-TR" sz="1600" dirty="0" smtClean="0">
                          <a:latin typeface="Book Antiqua" panose="02040602050305030304" pitchFamily="18" charset="0"/>
                        </a:rPr>
                        <a:t>Bilim</a:t>
                      </a:r>
                      <a:r>
                        <a:rPr lang="tr-TR" sz="1600" baseline="0" dirty="0" smtClean="0">
                          <a:latin typeface="Book Antiqua" panose="02040602050305030304" pitchFamily="18" charset="0"/>
                        </a:rPr>
                        <a:t> Dalı</a:t>
                      </a:r>
                      <a:endParaRPr lang="tr-TR" sz="1600" dirty="0">
                        <a:latin typeface="Book Antiqua" panose="02040602050305030304" pitchFamily="18" charset="0"/>
                      </a:endParaRPr>
                    </a:p>
                  </a:txBody>
                  <a:tcPr marL="91419" marR="91419" marT="45709" marB="45709"/>
                </a:tc>
                <a:tc>
                  <a:txBody>
                    <a:bodyPr/>
                    <a:lstStyle/>
                    <a:p>
                      <a:pPr algn="ctr"/>
                      <a:r>
                        <a:rPr lang="tr-TR" sz="1600" dirty="0" smtClean="0">
                          <a:latin typeface="Book Antiqua" panose="02040602050305030304" pitchFamily="18" charset="0"/>
                        </a:rPr>
                        <a:t>TOPLAM</a:t>
                      </a:r>
                      <a:endParaRPr lang="tr-TR" sz="1600" dirty="0">
                        <a:latin typeface="Book Antiqua" panose="02040602050305030304" pitchFamily="18" charset="0"/>
                      </a:endParaRPr>
                    </a:p>
                  </a:txBody>
                  <a:tcPr marL="91419" marR="91419" marT="45709" marB="45709"/>
                </a:tc>
                <a:tc gridSpan="2">
                  <a:txBody>
                    <a:bodyPr/>
                    <a:lstStyle/>
                    <a:p>
                      <a:pPr algn="ctr"/>
                      <a:r>
                        <a:rPr lang="tr-TR" sz="1600" dirty="0" smtClean="0">
                          <a:latin typeface="Book Antiqua" panose="02040602050305030304" pitchFamily="18" charset="0"/>
                        </a:rPr>
                        <a:t>Uyruk</a:t>
                      </a:r>
                      <a:endParaRPr lang="tr-TR" sz="1600" dirty="0">
                        <a:latin typeface="Book Antiqua" panose="02040602050305030304" pitchFamily="18" charset="0"/>
                      </a:endParaRP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773545072"/>
                  </a:ext>
                </a:extLst>
              </a:tr>
              <a:tr h="821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Book Antiqua" panose="02040602050305030304" pitchFamily="18" charset="0"/>
                        </a:rPr>
                        <a:t>Temel</a:t>
                      </a:r>
                      <a:r>
                        <a:rPr lang="tr-TR" sz="1600" baseline="0" dirty="0" smtClean="0">
                          <a:latin typeface="Book Antiqua" panose="02040602050305030304" pitchFamily="18" charset="0"/>
                        </a:rPr>
                        <a:t> İslam Bilimleri ABD</a:t>
                      </a:r>
                      <a:endParaRPr lang="tr-TR" sz="1600" dirty="0" smtClean="0">
                        <a:latin typeface="Book Antiqua" panose="02040602050305030304" pitchFamily="18" charset="0"/>
                      </a:endParaRPr>
                    </a:p>
                    <a:p>
                      <a:pPr algn="ctr"/>
                      <a:endParaRPr lang="tr-TR" sz="1600" dirty="0">
                        <a:latin typeface="Book Antiqua" panose="02040602050305030304" pitchFamily="18" charset="0"/>
                      </a:endParaRPr>
                    </a:p>
                  </a:txBody>
                  <a:tcPr marL="91419" marR="91419" marT="45709" marB="45709"/>
                </a:tc>
                <a:tc>
                  <a:txBody>
                    <a:bodyPr/>
                    <a:lstStyle/>
                    <a:p>
                      <a:pPr algn="l"/>
                      <a:r>
                        <a:rPr lang="tr-TR" sz="1600" dirty="0" smtClean="0">
                          <a:latin typeface="Book Antiqua" panose="02040602050305030304" pitchFamily="18" charset="0"/>
                        </a:rPr>
                        <a:t>Temel İslam Bilimleri</a:t>
                      </a:r>
                      <a:r>
                        <a:rPr lang="tr-TR" sz="1600" baseline="0" dirty="0" smtClean="0">
                          <a:latin typeface="Book Antiqua" panose="02040602050305030304" pitchFamily="18" charset="0"/>
                        </a:rPr>
                        <a:t> Doktora</a:t>
                      </a:r>
                      <a:endParaRPr lang="tr-TR" sz="1600" dirty="0">
                        <a:latin typeface="Book Antiqua" panose="02040602050305030304" pitchFamily="18" charset="0"/>
                      </a:endParaRPr>
                    </a:p>
                  </a:txBody>
                  <a:tcPr marL="91419" marR="91419" marT="45709" marB="4570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latin typeface="Book Antiqua" panose="02040602050305030304" pitchFamily="18" charset="0"/>
                        </a:rPr>
                        <a:t>6</a:t>
                      </a:r>
                    </a:p>
                    <a:p>
                      <a:pPr algn="ctr"/>
                      <a:endParaRPr lang="tr-TR" sz="1600" dirty="0">
                        <a:latin typeface="Book Antiqua" panose="02040602050305030304" pitchFamily="18" charset="0"/>
                      </a:endParaRPr>
                    </a:p>
                  </a:txBody>
                  <a:tcPr marL="91419" marR="91419" marT="45709" marB="45709"/>
                </a:tc>
                <a:tc gridSpan="2">
                  <a:txBody>
                    <a:bodyPr/>
                    <a:lstStyle/>
                    <a:p>
                      <a:pPr algn="l"/>
                      <a:r>
                        <a:rPr lang="tr-TR" sz="1600" dirty="0" smtClean="0">
                          <a:latin typeface="Book Antiqua" panose="02040602050305030304" pitchFamily="18" charset="0"/>
                        </a:rPr>
                        <a:t>Suriye-6</a:t>
                      </a:r>
                    </a:p>
                  </a:txBody>
                  <a:tcPr marL="91419" marR="91419" marT="45709" marB="45709"/>
                </a:tc>
                <a:tc hMerge="1">
                  <a:txBody>
                    <a:bodyPr/>
                    <a:lstStyle/>
                    <a:p>
                      <a:pPr algn="ctr"/>
                      <a:endParaRPr lang="tr-TR" dirty="0">
                        <a:latin typeface="Book Antiqua" panose="02040602050305030304" pitchFamily="18" charset="0"/>
                      </a:endParaRPr>
                    </a:p>
                  </a:txBody>
                  <a:tcPr marL="91419" marR="91419"/>
                </a:tc>
                <a:extLst>
                  <a:ext uri="{0D108BD9-81ED-4DB2-BD59-A6C34878D82A}">
                    <a16:rowId xmlns:a16="http://schemas.microsoft.com/office/drawing/2014/main" val="1897209555"/>
                  </a:ext>
                </a:extLst>
              </a:tr>
              <a:tr h="683700">
                <a:tc>
                  <a:txBody>
                    <a:bodyPr/>
                    <a:lstStyle/>
                    <a:p>
                      <a:pPr algn="ctr"/>
                      <a:r>
                        <a:rPr lang="tr-TR" sz="1600" dirty="0" smtClean="0">
                          <a:latin typeface="Book Antiqua" panose="02040602050305030304" pitchFamily="18" charset="0"/>
                        </a:rPr>
                        <a:t>İktisat ABD</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l"/>
                      <a:r>
                        <a:rPr lang="tr-TR" sz="1600" dirty="0" smtClean="0">
                          <a:latin typeface="Book Antiqua" panose="02040602050305030304" pitchFamily="18" charset="0"/>
                        </a:rPr>
                        <a:t>İktisat Doktora</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a:txBody>
                    <a:bodyPr/>
                    <a:lstStyle/>
                    <a:p>
                      <a:pPr algn="ctr"/>
                      <a:r>
                        <a:rPr lang="tr-TR" sz="1600" dirty="0" smtClean="0">
                          <a:latin typeface="Book Antiqua" panose="02040602050305030304" pitchFamily="18" charset="0"/>
                        </a:rPr>
                        <a:t>2</a:t>
                      </a:r>
                    </a:p>
                    <a:p>
                      <a:pPr algn="ctr"/>
                      <a:endParaRPr lang="tr-TR" sz="1600" dirty="0" smtClean="0">
                        <a:latin typeface="Book Antiqua" panose="02040602050305030304" pitchFamily="18" charset="0"/>
                      </a:endParaRPr>
                    </a:p>
                    <a:p>
                      <a:pPr algn="ct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gridSpan="2">
                  <a:txBody>
                    <a:bodyPr/>
                    <a:lstStyle/>
                    <a:p>
                      <a:pPr algn="l"/>
                      <a:r>
                        <a:rPr lang="tr-TR" sz="1600" baseline="0" dirty="0" smtClean="0">
                          <a:latin typeface="Book Antiqua" panose="02040602050305030304" pitchFamily="18" charset="0"/>
                        </a:rPr>
                        <a:t>Mısır- 1 </a:t>
                      </a:r>
                    </a:p>
                    <a:p>
                      <a:pPr algn="l"/>
                      <a:r>
                        <a:rPr lang="tr-TR" sz="1600" baseline="0" dirty="0" smtClean="0">
                          <a:latin typeface="Book Antiqua" panose="02040602050305030304" pitchFamily="18" charset="0"/>
                        </a:rPr>
                        <a:t>Azerbaycan- 1</a:t>
                      </a:r>
                      <a:endParaRPr lang="tr-TR" sz="1600"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marL="91419" marR="9141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657398"/>
                  </a:ext>
                </a:extLst>
              </a:tr>
              <a:tr h="640116">
                <a:tc>
                  <a:txBody>
                    <a:bodyPr/>
                    <a:lstStyle/>
                    <a:p>
                      <a:pPr marL="0" algn="ctr" defTabSz="914400" rtl="0" eaLnBrk="1" latinLnBrk="0" hangingPunct="1"/>
                      <a:r>
                        <a:rPr lang="tr-TR" sz="1600" kern="1200" dirty="0" smtClean="0">
                          <a:solidFill>
                            <a:schemeClr val="dk1"/>
                          </a:solidFill>
                          <a:latin typeface="Book Antiqua" panose="02040602050305030304" pitchFamily="18" charset="0"/>
                          <a:ea typeface="+mn-ea"/>
                          <a:cs typeface="+mn-cs"/>
                        </a:rPr>
                        <a:t>Eğitim Bilimleri ABD</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l" defTabSz="914400" rtl="0" eaLnBrk="1" latinLnBrk="0" hangingPunct="1"/>
                      <a:r>
                        <a:rPr lang="tr-TR" sz="1600" kern="1200" dirty="0" smtClean="0">
                          <a:solidFill>
                            <a:schemeClr val="dk1"/>
                          </a:solidFill>
                          <a:latin typeface="Book Antiqua" panose="02040602050305030304" pitchFamily="18" charset="0"/>
                          <a:ea typeface="+mn-ea"/>
                          <a:cs typeface="+mn-cs"/>
                        </a:rPr>
                        <a:t>Eğitim Yönetimi</a:t>
                      </a:r>
                      <a:r>
                        <a:rPr lang="tr-TR" sz="1600" kern="1200" baseline="0" dirty="0" smtClean="0">
                          <a:solidFill>
                            <a:schemeClr val="dk1"/>
                          </a:solidFill>
                          <a:latin typeface="Book Antiqua" panose="02040602050305030304" pitchFamily="18" charset="0"/>
                          <a:ea typeface="+mn-ea"/>
                          <a:cs typeface="+mn-cs"/>
                        </a:rPr>
                        <a:t> Doktora</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tr-TR" sz="1600" kern="1200" dirty="0" smtClean="0">
                          <a:solidFill>
                            <a:schemeClr val="dk1"/>
                          </a:solidFill>
                          <a:latin typeface="Book Antiqua" panose="02040602050305030304" pitchFamily="18" charset="0"/>
                          <a:ea typeface="+mn-ea"/>
                          <a:cs typeface="+mn-cs"/>
                        </a:rPr>
                        <a:t>-</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gridSpan="2">
                  <a:txBody>
                    <a:bodyPr/>
                    <a:lstStyle/>
                    <a:p>
                      <a:pPr marL="0" algn="l" defTabSz="914400" rtl="0" eaLnBrk="1" latinLnBrk="0" hangingPunct="1"/>
                      <a:r>
                        <a:rPr lang="tr-TR" sz="1600" kern="1200" dirty="0" smtClean="0">
                          <a:solidFill>
                            <a:schemeClr val="dk1"/>
                          </a:solidFill>
                          <a:latin typeface="Book Antiqua" panose="02040602050305030304" pitchFamily="18" charset="0"/>
                          <a:ea typeface="+mn-ea"/>
                          <a:cs typeface="+mn-cs"/>
                        </a:rPr>
                        <a:t>-</a:t>
                      </a:r>
                      <a:endParaRPr lang="tr-TR" sz="1600" kern="1200" dirty="0">
                        <a:solidFill>
                          <a:schemeClr val="dk1"/>
                        </a:solidFill>
                        <a:latin typeface="Book Antiqua" panose="02040602050305030304" pitchFamily="18" charset="0"/>
                        <a:ea typeface="+mn-ea"/>
                        <a:cs typeface="+mn-cs"/>
                      </a:endParaRPr>
                    </a:p>
                  </a:txBody>
                  <a:tcPr marL="91419" marR="91419" marT="45709" marB="45709">
                    <a:lnT w="12700" cap="flat" cmpd="sng" algn="ctr">
                      <a:solidFill>
                        <a:schemeClr val="tx1"/>
                      </a:solidFill>
                      <a:prstDash val="solid"/>
                      <a:round/>
                      <a:headEnd type="none" w="med" len="med"/>
                      <a:tailEnd type="none" w="med" len="med"/>
                    </a:lnT>
                  </a:tcPr>
                </a:tc>
                <a:tc hMerge="1">
                  <a:txBody>
                    <a:bodyPr/>
                    <a:lstStyle/>
                    <a:p>
                      <a:pPr marL="0" algn="ctr" defTabSz="914400" rtl="0" eaLnBrk="1" latinLnBrk="0" hangingPunct="1"/>
                      <a:endParaRPr lang="tr-TR" sz="1800" kern="1200" dirty="0">
                        <a:solidFill>
                          <a:schemeClr val="dk1"/>
                        </a:solidFill>
                        <a:latin typeface="Book Antiqua" panose="02040602050305030304" pitchFamily="18" charset="0"/>
                        <a:ea typeface="+mn-ea"/>
                        <a:cs typeface="+mn-cs"/>
                      </a:endParaRPr>
                    </a:p>
                  </a:txBody>
                  <a:tcPr marL="91419" marR="91419">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8615911"/>
                  </a:ext>
                </a:extLst>
              </a:tr>
              <a:tr h="365767">
                <a:tc gridSpan="2">
                  <a:txBody>
                    <a:bodyPr/>
                    <a:lstStyle/>
                    <a:p>
                      <a:pPr algn="ctr"/>
                      <a:r>
                        <a:rPr lang="tr-TR" sz="1600" b="1" dirty="0" smtClean="0">
                          <a:latin typeface="Book Antiqua" panose="02040602050305030304" pitchFamily="18" charset="0"/>
                        </a:rPr>
                        <a:t>TOPLAM</a:t>
                      </a:r>
                      <a:endParaRPr lang="tr-TR" sz="1600" b="1" dirty="0">
                        <a:latin typeface="Book Antiqua" panose="02040602050305030304" pitchFamily="18" charset="0"/>
                      </a:endParaRPr>
                    </a:p>
                  </a:txBody>
                  <a:tcPr marL="91419" marR="91419" marT="45709" marB="45709">
                    <a:lnB w="12700" cap="flat" cmpd="sng" algn="ctr">
                      <a:solidFill>
                        <a:schemeClr val="tx1"/>
                      </a:solidFill>
                      <a:prstDash val="solid"/>
                      <a:round/>
                      <a:headEnd type="none" w="med" len="med"/>
                      <a:tailEnd type="none" w="med" len="med"/>
                    </a:lnB>
                  </a:tcPr>
                </a:tc>
                <a:tc hMerge="1">
                  <a:txBody>
                    <a:bodyPr/>
                    <a:lstStyle/>
                    <a:p>
                      <a:pPr algn="ctr"/>
                      <a:endParaRPr lang="tr-TR" dirty="0">
                        <a:latin typeface="Book Antiqua" panose="02040602050305030304" pitchFamily="18" charset="0"/>
                      </a:endParaRPr>
                    </a:p>
                  </a:txBody>
                  <a:tcPr/>
                </a:tc>
                <a:tc>
                  <a:txBody>
                    <a:bodyPr/>
                    <a:lstStyle/>
                    <a:p>
                      <a:pPr algn="ctr"/>
                      <a:r>
                        <a:rPr lang="tr-TR" sz="1600" b="1" dirty="0" smtClean="0">
                          <a:latin typeface="Book Antiqua" panose="02040602050305030304" pitchFamily="18" charset="0"/>
                        </a:rPr>
                        <a:t>8</a:t>
                      </a:r>
                      <a:endParaRPr lang="tr-TR" sz="1600" b="1" dirty="0">
                        <a:latin typeface="Book Antiqua" panose="02040602050305030304" pitchFamily="18" charset="0"/>
                      </a:endParaRPr>
                    </a:p>
                  </a:txBody>
                  <a:tcPr marL="91419" marR="91419" marT="45709" marB="45709"/>
                </a:tc>
                <a:tc>
                  <a:txBody>
                    <a:bodyPr/>
                    <a:lstStyle/>
                    <a:p>
                      <a:pPr algn="ctr"/>
                      <a:endParaRPr lang="tr-TR" sz="1600" b="1" dirty="0">
                        <a:latin typeface="Book Antiqua" panose="02040602050305030304" pitchFamily="18" charset="0"/>
                      </a:endParaRPr>
                    </a:p>
                  </a:txBody>
                  <a:tcPr marL="91419" marR="91419" marT="45709" marB="45709"/>
                </a:tc>
                <a:tc>
                  <a:txBody>
                    <a:bodyPr/>
                    <a:lstStyle/>
                    <a:p>
                      <a:pPr algn="ctr"/>
                      <a:endParaRPr lang="tr-TR" sz="1800" b="1" dirty="0">
                        <a:latin typeface="Book Antiqua" panose="02040602050305030304" pitchFamily="18" charset="0"/>
                      </a:endParaRPr>
                    </a:p>
                  </a:txBody>
                  <a:tcPr marL="91419" marR="91419" marT="45709" marB="45709"/>
                </a:tc>
                <a:extLst>
                  <a:ext uri="{0D108BD9-81ED-4DB2-BD59-A6C34878D82A}">
                    <a16:rowId xmlns:a16="http://schemas.microsoft.com/office/drawing/2014/main" val="1099867205"/>
                  </a:ext>
                </a:extLst>
              </a:tr>
            </a:tbl>
          </a:graphicData>
        </a:graphic>
      </p:graphicFrame>
    </p:spTree>
    <p:extLst>
      <p:ext uri="{BB962C8B-B14F-4D97-AF65-F5344CB8AC3E}">
        <p14:creationId xmlns:p14="http://schemas.microsoft.com/office/powerpoint/2010/main" val="307065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MEZUN ÖĞRENCİ SAYILARI </a:t>
            </a:r>
            <a:endParaRPr lang="tr-TR" sz="24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29872124"/>
              </p:ext>
            </p:extLst>
          </p:nvPr>
        </p:nvGraphicFramePr>
        <p:xfrm>
          <a:off x="1418759" y="1175494"/>
          <a:ext cx="7628708" cy="4789738"/>
        </p:xfrm>
        <a:graphic>
          <a:graphicData uri="http://schemas.openxmlformats.org/drawingml/2006/table">
            <a:tbl>
              <a:tblPr firstRow="1" bandRow="1">
                <a:tableStyleId>{5C22544A-7EE6-4342-B048-85BDC9FD1C3A}</a:tableStyleId>
              </a:tblPr>
              <a:tblGrid>
                <a:gridCol w="5685142">
                  <a:extLst>
                    <a:ext uri="{9D8B030D-6E8A-4147-A177-3AD203B41FA5}">
                      <a16:colId xmlns:a16="http://schemas.microsoft.com/office/drawing/2014/main" val="239511099"/>
                    </a:ext>
                  </a:extLst>
                </a:gridCol>
                <a:gridCol w="1943566">
                  <a:extLst>
                    <a:ext uri="{9D8B030D-6E8A-4147-A177-3AD203B41FA5}">
                      <a16:colId xmlns:a16="http://schemas.microsoft.com/office/drawing/2014/main" val="4264535481"/>
                    </a:ext>
                  </a:extLst>
                </a:gridCol>
              </a:tblGrid>
              <a:tr h="444136">
                <a:tc>
                  <a:txBody>
                    <a:bodyPr/>
                    <a:lstStyle/>
                    <a:p>
                      <a:pPr algn="ctr"/>
                      <a:r>
                        <a:rPr lang="tr-TR" sz="1200" dirty="0" smtClean="0">
                          <a:latin typeface="Book Antiqua" panose="02040602050305030304" pitchFamily="18" charset="0"/>
                        </a:rPr>
                        <a:t>PROGRAM</a:t>
                      </a:r>
                      <a:endParaRPr lang="tr-TR" sz="1200" dirty="0">
                        <a:latin typeface="Book Antiqua" panose="02040602050305030304" pitchFamily="18" charset="0"/>
                      </a:endParaRPr>
                    </a:p>
                  </a:txBody>
                  <a:tcPr marL="91437" marR="91437" marT="45718" marB="45718"/>
                </a:tc>
                <a:tc>
                  <a:txBody>
                    <a:bodyPr/>
                    <a:lstStyle/>
                    <a:p>
                      <a:pPr algn="ctr"/>
                      <a:r>
                        <a:rPr lang="tr-TR" sz="1200" baseline="0" dirty="0" smtClean="0">
                          <a:latin typeface="Book Antiqua" panose="02040602050305030304" pitchFamily="18" charset="0"/>
                        </a:rPr>
                        <a:t>ÖĞRENCİ SAYISI</a:t>
                      </a:r>
                      <a:endParaRPr lang="tr-TR" sz="1200" dirty="0">
                        <a:latin typeface="Book Antiqua" panose="02040602050305030304" pitchFamily="18" charset="0"/>
                      </a:endParaRPr>
                    </a:p>
                  </a:txBody>
                  <a:tcPr marL="91437" marR="91437" marT="45718" marB="45718"/>
                </a:tc>
                <a:extLst>
                  <a:ext uri="{0D108BD9-81ED-4DB2-BD59-A6C34878D82A}">
                    <a16:rowId xmlns:a16="http://schemas.microsoft.com/office/drawing/2014/main" val="793775879"/>
                  </a:ext>
                </a:extLst>
              </a:tr>
              <a:tr h="574930">
                <a:tc>
                  <a:txBody>
                    <a:bodyPr/>
                    <a:lstStyle/>
                    <a:p>
                      <a:pPr algn="ctr"/>
                      <a:r>
                        <a:rPr lang="tr-TR" altLang="tr-TR" sz="1200" b="1" dirty="0" smtClean="0">
                          <a:latin typeface="Book Antiqua" panose="02040602050305030304" pitchFamily="18" charset="0"/>
                          <a:cs typeface="Times New Roman" pitchFamily="18" charset="0"/>
                        </a:rPr>
                        <a:t>İktisat ABD /</a:t>
                      </a:r>
                      <a:r>
                        <a:rPr lang="tr-TR" altLang="tr-TR" sz="1200" b="1" baseline="0" dirty="0" smtClean="0">
                          <a:latin typeface="Book Antiqua" panose="02040602050305030304" pitchFamily="18" charset="0"/>
                          <a:cs typeface="Times New Roman" pitchFamily="18" charset="0"/>
                        </a:rPr>
                        <a:t> </a:t>
                      </a:r>
                      <a:r>
                        <a:rPr lang="tr-TR" altLang="tr-TR" sz="1200" b="1" dirty="0" smtClean="0">
                          <a:latin typeface="Book Antiqua" panose="02040602050305030304" pitchFamily="18" charset="0"/>
                          <a:cs typeface="Times New Roman" pitchFamily="18" charset="0"/>
                        </a:rPr>
                        <a:t>Bölgesel Kalkınma İktisadı Bilim Dalı Tezli </a:t>
                      </a:r>
                      <a:r>
                        <a:rPr lang="tr-TR" altLang="tr-TR" sz="1200" b="1" baseline="0" dirty="0" smtClean="0">
                          <a:latin typeface="Book Antiqua" panose="02040602050305030304" pitchFamily="18" charset="0"/>
                          <a:cs typeface="Times New Roman" pitchFamily="18" charset="0"/>
                        </a:rPr>
                        <a:t> N.Ö.</a:t>
                      </a:r>
                      <a:endParaRPr lang="tr-TR" altLang="tr-TR" sz="1200" b="1" dirty="0" smtClean="0">
                        <a:latin typeface="Book Antiqua" panose="02040602050305030304" pitchFamily="18" charset="0"/>
                        <a:cs typeface="Times New Roman" pitchFamily="18" charset="0"/>
                      </a:endParaRPr>
                    </a:p>
                    <a:p>
                      <a:pPr algn="ctr"/>
                      <a:r>
                        <a:rPr lang="tr-TR" altLang="tr-TR" sz="1200" b="1" dirty="0" smtClean="0">
                          <a:latin typeface="Book Antiqua" panose="02040602050305030304" pitchFamily="18" charset="0"/>
                          <a:cs typeface="Times New Roman" pitchFamily="18" charset="0"/>
                        </a:rPr>
                        <a:t>İktisat ABD /</a:t>
                      </a:r>
                      <a:r>
                        <a:rPr lang="tr-TR" altLang="tr-TR" sz="1200" b="1" baseline="0" dirty="0" smtClean="0">
                          <a:latin typeface="Book Antiqua" panose="02040602050305030304" pitchFamily="18" charset="0"/>
                          <a:cs typeface="Times New Roman" pitchFamily="18" charset="0"/>
                        </a:rPr>
                        <a:t> </a:t>
                      </a:r>
                      <a:r>
                        <a:rPr lang="tr-TR" altLang="tr-TR" sz="1200" b="1" dirty="0" smtClean="0">
                          <a:latin typeface="Book Antiqua" panose="02040602050305030304" pitchFamily="18" charset="0"/>
                          <a:cs typeface="Times New Roman" pitchFamily="18" charset="0"/>
                        </a:rPr>
                        <a:t>Bölgesel Kalkınma İktisadı Bilim Dalı Tezsiz</a:t>
                      </a:r>
                      <a:r>
                        <a:rPr lang="tr-TR" altLang="tr-TR" sz="1200" b="1" baseline="0" dirty="0" smtClean="0">
                          <a:latin typeface="Book Antiqua" panose="02040602050305030304" pitchFamily="18" charset="0"/>
                          <a:cs typeface="Times New Roman" pitchFamily="18" charset="0"/>
                        </a:rPr>
                        <a:t> </a:t>
                      </a:r>
                      <a:r>
                        <a:rPr lang="tr-TR" altLang="tr-TR" sz="1200" b="1" dirty="0" smtClean="0">
                          <a:latin typeface="Book Antiqua" panose="02040602050305030304" pitchFamily="18" charset="0"/>
                          <a:cs typeface="Times New Roman" pitchFamily="18" charset="0"/>
                        </a:rPr>
                        <a:t>2.</a:t>
                      </a:r>
                      <a:r>
                        <a:rPr lang="tr-TR" altLang="tr-TR" sz="1200" b="1" baseline="0" dirty="0" smtClean="0">
                          <a:latin typeface="Book Antiqua" panose="02040602050305030304" pitchFamily="18" charset="0"/>
                          <a:cs typeface="Times New Roman" pitchFamily="18" charset="0"/>
                        </a:rPr>
                        <a:t> </a:t>
                      </a:r>
                      <a:r>
                        <a:rPr lang="tr-TR" altLang="tr-TR" sz="1200" b="1" dirty="0" smtClean="0">
                          <a:latin typeface="Book Antiqua" panose="02040602050305030304" pitchFamily="18" charset="0"/>
                          <a:cs typeface="Times New Roman" pitchFamily="18" charset="0"/>
                        </a:rPr>
                        <a:t>Öğretim</a:t>
                      </a:r>
                    </a:p>
                    <a:p>
                      <a:pPr algn="ctr"/>
                      <a:endParaRPr lang="tr-TR" sz="1200" b="1" dirty="0">
                        <a:latin typeface="Book Antiqua" panose="02040602050305030304" pitchFamily="18" charset="0"/>
                      </a:endParaRPr>
                    </a:p>
                  </a:txBody>
                  <a:tcPr marL="91437" marR="91437" marT="45718" marB="45718"/>
                </a:tc>
                <a:tc>
                  <a:txBody>
                    <a:bodyPr/>
                    <a:lstStyle/>
                    <a:p>
                      <a:pPr algn="ctr"/>
                      <a:r>
                        <a:rPr lang="tr-TR" sz="1200" dirty="0" smtClean="0">
                          <a:latin typeface="Book Antiqua" panose="02040602050305030304" pitchFamily="18" charset="0"/>
                        </a:rPr>
                        <a:t>30</a:t>
                      </a:r>
                    </a:p>
                    <a:p>
                      <a:pPr algn="ctr"/>
                      <a:r>
                        <a:rPr lang="tr-TR" sz="1200" dirty="0" smtClean="0">
                          <a:latin typeface="Book Antiqua" panose="02040602050305030304" pitchFamily="18" charset="0"/>
                        </a:rPr>
                        <a:t>4</a:t>
                      </a:r>
                    </a:p>
                  </a:txBody>
                  <a:tcPr marL="91437" marR="91437" marT="45718" marB="45718"/>
                </a:tc>
                <a:extLst>
                  <a:ext uri="{0D108BD9-81ED-4DB2-BD59-A6C34878D82A}">
                    <a16:rowId xmlns:a16="http://schemas.microsoft.com/office/drawing/2014/main" val="3489467716"/>
                  </a:ext>
                </a:extLst>
              </a:tr>
              <a:tr h="400594">
                <a:tc>
                  <a:txBody>
                    <a:bodyPr/>
                    <a:lstStyle/>
                    <a:p>
                      <a:pPr algn="ctr"/>
                      <a:r>
                        <a:rPr lang="tr-TR" altLang="tr-TR" sz="1200" b="1" dirty="0" smtClean="0">
                          <a:latin typeface="Book Antiqua" panose="02040602050305030304" pitchFamily="18" charset="0"/>
                          <a:cs typeface="Times New Roman" pitchFamily="18" charset="0"/>
                        </a:rPr>
                        <a:t>Türkçe ve  Sosyal Bilimler Eğitimi ABD</a:t>
                      </a:r>
                      <a:r>
                        <a:rPr lang="tr-TR" altLang="tr-TR" sz="1200" b="1" baseline="0" dirty="0" smtClean="0">
                          <a:latin typeface="Book Antiqua" panose="02040602050305030304" pitchFamily="18" charset="0"/>
                          <a:cs typeface="Times New Roman" pitchFamily="18" charset="0"/>
                        </a:rPr>
                        <a:t> / </a:t>
                      </a:r>
                      <a:r>
                        <a:rPr lang="tr-TR" altLang="tr-TR" sz="1200" b="1" dirty="0" smtClean="0">
                          <a:latin typeface="Book Antiqua" panose="02040602050305030304" pitchFamily="18" charset="0"/>
                          <a:cs typeface="Times New Roman" pitchFamily="18" charset="0"/>
                        </a:rPr>
                        <a:t>Türkçe Eğitimi Bilim Dalı </a:t>
                      </a:r>
                      <a:endParaRPr lang="tr-TR" sz="1200" b="1" dirty="0">
                        <a:latin typeface="Book Antiqua" panose="02040602050305030304" pitchFamily="18" charset="0"/>
                      </a:endParaRPr>
                    </a:p>
                  </a:txBody>
                  <a:tcPr marL="91437" marR="91437" marT="45718" marB="45718"/>
                </a:tc>
                <a:tc>
                  <a:txBody>
                    <a:bodyPr/>
                    <a:lstStyle/>
                    <a:p>
                      <a:pPr algn="ctr"/>
                      <a:r>
                        <a:rPr lang="tr-TR" sz="1200" dirty="0" smtClean="0">
                          <a:latin typeface="Book Antiqua" panose="02040602050305030304" pitchFamily="18" charset="0"/>
                        </a:rPr>
                        <a:t>15</a:t>
                      </a:r>
                      <a:endParaRPr lang="tr-TR" sz="1200" dirty="0">
                        <a:latin typeface="Book Antiqua" panose="02040602050305030304" pitchFamily="18" charset="0"/>
                      </a:endParaRPr>
                    </a:p>
                  </a:txBody>
                  <a:tcPr marL="91437" marR="91437" marT="45718" marB="45718"/>
                </a:tc>
                <a:extLst>
                  <a:ext uri="{0D108BD9-81ED-4DB2-BD59-A6C34878D82A}">
                    <a16:rowId xmlns:a16="http://schemas.microsoft.com/office/drawing/2014/main" val="600679648"/>
                  </a:ext>
                </a:extLst>
              </a:tr>
              <a:tr h="783772">
                <a:tc>
                  <a:txBody>
                    <a:bodyPr/>
                    <a:lstStyle/>
                    <a:p>
                      <a:pPr algn="ctr"/>
                      <a:r>
                        <a:rPr lang="tr-TR" altLang="tr-TR" sz="1200" b="1" dirty="0" smtClean="0">
                          <a:latin typeface="Book Antiqua" panose="02040602050305030304" pitchFamily="18" charset="0"/>
                          <a:cs typeface="Times New Roman" pitchFamily="18" charset="0"/>
                        </a:rPr>
                        <a:t>Eğitim Bilimleri ABD / Eğitim Yönetimi Bilim Dalı Tezli N.Ö</a:t>
                      </a:r>
                    </a:p>
                    <a:p>
                      <a:pPr marL="0" marR="0" indent="0" algn="ctr" defTabSz="914400" rtl="0" eaLnBrk="1" fontAlgn="auto" latinLnBrk="0" hangingPunct="1">
                        <a:lnSpc>
                          <a:spcPct val="100000"/>
                        </a:lnSpc>
                        <a:spcBef>
                          <a:spcPts val="0"/>
                        </a:spcBef>
                        <a:spcAft>
                          <a:spcPts val="0"/>
                        </a:spcAft>
                        <a:buClrTx/>
                        <a:buSzTx/>
                        <a:buFontTx/>
                        <a:buNone/>
                        <a:tabLst/>
                        <a:defRPr/>
                      </a:pPr>
                      <a:r>
                        <a:rPr lang="tr-TR" altLang="tr-TR" sz="1200" b="1" dirty="0" smtClean="0">
                          <a:latin typeface="Book Antiqua" panose="02040602050305030304" pitchFamily="18" charset="0"/>
                          <a:cs typeface="Times New Roman" pitchFamily="18" charset="0"/>
                        </a:rPr>
                        <a:t>Eğitim Bilimleri ABD / Eğitim Yönetimi Bilim Dalı Tezli 2. Öğretim</a:t>
                      </a:r>
                    </a:p>
                    <a:p>
                      <a:pPr algn="ctr"/>
                      <a:r>
                        <a:rPr lang="tr-TR" altLang="tr-TR" sz="1200" b="1" dirty="0" smtClean="0">
                          <a:latin typeface="Book Antiqua" panose="02040602050305030304" pitchFamily="18" charset="0"/>
                          <a:cs typeface="Times New Roman" pitchFamily="18" charset="0"/>
                        </a:rPr>
                        <a:t>Eğitim Bilimleri ABD/ Eğitim Yönetimi</a:t>
                      </a:r>
                      <a:r>
                        <a:rPr lang="tr-TR" altLang="tr-TR" sz="1200" b="1" baseline="0" dirty="0" smtClean="0">
                          <a:latin typeface="Book Antiqua" panose="02040602050305030304" pitchFamily="18" charset="0"/>
                          <a:cs typeface="Times New Roman" pitchFamily="18" charset="0"/>
                        </a:rPr>
                        <a:t> Bilim Dalı Tezsiz 2. Öğretim </a:t>
                      </a:r>
                      <a:endParaRPr lang="tr-TR" altLang="tr-TR" sz="1200" b="1" dirty="0" smtClean="0">
                        <a:latin typeface="Book Antiqua" panose="02040602050305030304" pitchFamily="18" charset="0"/>
                        <a:cs typeface="Times New Roman" pitchFamily="18" charset="0"/>
                      </a:endParaRPr>
                    </a:p>
                    <a:p>
                      <a:pPr algn="ctr"/>
                      <a:r>
                        <a:rPr lang="tr-TR" altLang="tr-TR" sz="1200" b="1" dirty="0" smtClean="0">
                          <a:latin typeface="Book Antiqua" panose="02040602050305030304" pitchFamily="18" charset="0"/>
                          <a:cs typeface="Times New Roman" pitchFamily="18" charset="0"/>
                        </a:rPr>
                        <a:t>Eğitim Bilimleri ABD  / Eğitim Prog. ve Öğretimi Bilim Dalı</a:t>
                      </a:r>
                      <a:endParaRPr lang="tr-TR" sz="1200" b="1" dirty="0">
                        <a:latin typeface="Book Antiqua" panose="02040602050305030304" pitchFamily="18" charset="0"/>
                      </a:endParaRPr>
                    </a:p>
                  </a:txBody>
                  <a:tcPr marL="91437" marR="91437" marT="45718" marB="45718"/>
                </a:tc>
                <a:tc>
                  <a:txBody>
                    <a:bodyPr/>
                    <a:lstStyle/>
                    <a:p>
                      <a:pPr algn="ctr"/>
                      <a:r>
                        <a:rPr lang="tr-TR" sz="1200" dirty="0" smtClean="0">
                          <a:latin typeface="Book Antiqua" panose="02040602050305030304" pitchFamily="18" charset="0"/>
                        </a:rPr>
                        <a:t>12</a:t>
                      </a:r>
                    </a:p>
                    <a:p>
                      <a:pPr algn="ctr"/>
                      <a:r>
                        <a:rPr lang="tr-TR" sz="1200" dirty="0" smtClean="0">
                          <a:latin typeface="Book Antiqua" panose="02040602050305030304" pitchFamily="18" charset="0"/>
                        </a:rPr>
                        <a:t>11</a:t>
                      </a:r>
                    </a:p>
                    <a:p>
                      <a:pPr algn="ctr"/>
                      <a:r>
                        <a:rPr lang="tr-TR" sz="1200" dirty="0" smtClean="0">
                          <a:latin typeface="Book Antiqua" panose="02040602050305030304" pitchFamily="18" charset="0"/>
                        </a:rPr>
                        <a:t>35</a:t>
                      </a:r>
                    </a:p>
                    <a:p>
                      <a:pPr algn="ctr"/>
                      <a:r>
                        <a:rPr lang="tr-TR" sz="1200" dirty="0" smtClean="0">
                          <a:latin typeface="Book Antiqua" panose="02040602050305030304" pitchFamily="18" charset="0"/>
                        </a:rPr>
                        <a:t>16</a:t>
                      </a:r>
                    </a:p>
                    <a:p>
                      <a:pPr algn="ctr"/>
                      <a:endParaRPr lang="tr-TR" sz="1200" dirty="0">
                        <a:latin typeface="Book Antiqua" panose="02040602050305030304" pitchFamily="18" charset="0"/>
                      </a:endParaRPr>
                    </a:p>
                  </a:txBody>
                  <a:tcPr marL="91437" marR="91437" marT="45718" marB="45718"/>
                </a:tc>
                <a:extLst>
                  <a:ext uri="{0D108BD9-81ED-4DB2-BD59-A6C34878D82A}">
                    <a16:rowId xmlns:a16="http://schemas.microsoft.com/office/drawing/2014/main" val="2290515383"/>
                  </a:ext>
                </a:extLst>
              </a:tr>
              <a:tr h="3372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Book Antiqua" panose="02040602050305030304" pitchFamily="18" charset="0"/>
                        </a:rPr>
                        <a:t>Tarih</a:t>
                      </a:r>
                      <a:r>
                        <a:rPr lang="tr-TR" sz="1200" b="1" baseline="0" dirty="0" smtClean="0">
                          <a:latin typeface="Book Antiqua" panose="02040602050305030304" pitchFamily="18" charset="0"/>
                        </a:rPr>
                        <a:t> ABD</a:t>
                      </a:r>
                      <a:endParaRPr lang="tr-TR" sz="1200" b="1" dirty="0" smtClean="0">
                        <a:latin typeface="Book Antiqua" panose="02040602050305030304" pitchFamily="18" charset="0"/>
                      </a:endParaRPr>
                    </a:p>
                    <a:p>
                      <a:pPr algn="ctr"/>
                      <a:endParaRPr lang="tr-TR" sz="1200" b="1" dirty="0">
                        <a:latin typeface="Book Antiqua" panose="02040602050305030304" pitchFamily="18" charset="0"/>
                      </a:endParaRPr>
                    </a:p>
                  </a:txBody>
                  <a:tcPr marL="91437" marR="91437"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latin typeface="Book Antiqua" panose="02040602050305030304" pitchFamily="18" charset="0"/>
                        </a:rPr>
                        <a:t>14</a:t>
                      </a:r>
                    </a:p>
                    <a:p>
                      <a:pPr algn="ctr"/>
                      <a:endParaRPr lang="tr-TR" sz="1200" dirty="0">
                        <a:latin typeface="Book Antiqua" panose="02040602050305030304" pitchFamily="18" charset="0"/>
                      </a:endParaRPr>
                    </a:p>
                  </a:txBody>
                  <a:tcPr marL="91437" marR="91437" marT="45718" marB="45718"/>
                </a:tc>
                <a:extLst>
                  <a:ext uri="{0D108BD9-81ED-4DB2-BD59-A6C34878D82A}">
                    <a16:rowId xmlns:a16="http://schemas.microsoft.com/office/drawing/2014/main" val="10004"/>
                  </a:ext>
                </a:extLst>
              </a:tr>
              <a:tr h="3717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Book Antiqua" panose="02040602050305030304" pitchFamily="18" charset="0"/>
                        </a:rPr>
                        <a:t>Türk Dili ve Edebiyatı</a:t>
                      </a:r>
                      <a:r>
                        <a:rPr lang="tr-TR" sz="1200" b="1" baseline="0" dirty="0" smtClean="0">
                          <a:latin typeface="Book Antiqua" panose="02040602050305030304" pitchFamily="18" charset="0"/>
                        </a:rPr>
                        <a:t> ABD</a:t>
                      </a:r>
                    </a:p>
                    <a:p>
                      <a:pPr algn="ctr"/>
                      <a:endParaRPr lang="tr-TR" sz="1200" b="1" dirty="0">
                        <a:latin typeface="Book Antiqua" panose="02040602050305030304" pitchFamily="18" charset="0"/>
                      </a:endParaRPr>
                    </a:p>
                  </a:txBody>
                  <a:tcPr marL="91437" marR="91437" marT="45718" marB="4571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latin typeface="Book Antiqua" panose="02040602050305030304" pitchFamily="18" charset="0"/>
                        </a:rPr>
                        <a:t>13</a:t>
                      </a:r>
                    </a:p>
                    <a:p>
                      <a:pPr algn="ctr"/>
                      <a:endParaRPr lang="tr-TR" sz="1200" dirty="0">
                        <a:latin typeface="Book Antiqua" panose="02040602050305030304" pitchFamily="18" charset="0"/>
                      </a:endParaRPr>
                    </a:p>
                  </a:txBody>
                  <a:tcPr marL="91437" marR="91437" marT="45718" marB="45718"/>
                </a:tc>
                <a:extLst>
                  <a:ext uri="{0D108BD9-81ED-4DB2-BD59-A6C34878D82A}">
                    <a16:rowId xmlns:a16="http://schemas.microsoft.com/office/drawing/2014/main" val="10005"/>
                  </a:ext>
                </a:extLst>
              </a:tr>
              <a:tr h="294131">
                <a:tc>
                  <a:txBody>
                    <a:bodyPr/>
                    <a:lstStyle/>
                    <a:p>
                      <a:pPr algn="ctr"/>
                      <a:r>
                        <a:rPr lang="tr-TR" sz="1200" b="1" dirty="0" smtClean="0">
                          <a:latin typeface="Book Antiqua" panose="02040602050305030304" pitchFamily="18" charset="0"/>
                        </a:rPr>
                        <a:t>Temel İslam Bilimleri ABD</a:t>
                      </a:r>
                      <a:endParaRPr lang="tr-TR" sz="1200" b="1" dirty="0">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tc>
                  <a:txBody>
                    <a:bodyPr/>
                    <a:lstStyle/>
                    <a:p>
                      <a:pPr algn="ctr"/>
                      <a:r>
                        <a:rPr lang="tr-TR" sz="1200" dirty="0" smtClean="0">
                          <a:latin typeface="Book Antiqua" panose="02040602050305030304" pitchFamily="18" charset="0"/>
                        </a:rPr>
                        <a:t>7</a:t>
                      </a:r>
                    </a:p>
                    <a:p>
                      <a:pPr algn="ctr"/>
                      <a:endParaRPr lang="tr-TR" sz="1200" dirty="0" smtClean="0">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047330"/>
                  </a:ext>
                </a:extLst>
              </a:tr>
              <a:tr h="463754">
                <a:tc>
                  <a:txBody>
                    <a:bodyPr/>
                    <a:lstStyle/>
                    <a:p>
                      <a:pPr algn="r"/>
                      <a:r>
                        <a:rPr lang="tr-TR" sz="1200" b="1" dirty="0" smtClean="0">
                          <a:latin typeface="Book Antiqua" panose="02040602050305030304" pitchFamily="18" charset="0"/>
                        </a:rPr>
                        <a:t>TOPLAM</a:t>
                      </a:r>
                      <a:endParaRPr lang="tr-TR" sz="1200" b="1" dirty="0">
                        <a:latin typeface="Book Antiqua" panose="02040602050305030304" pitchFamily="18" charset="0"/>
                      </a:endParaRPr>
                    </a:p>
                  </a:txBody>
                  <a:tcPr marL="91437" marR="91437" marT="45718" marB="4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200" b="1" dirty="0" smtClean="0">
                          <a:latin typeface="Book Antiqua" panose="02040602050305030304" pitchFamily="18" charset="0"/>
                        </a:rPr>
                        <a:t>157-2019</a:t>
                      </a:r>
                      <a:endParaRPr lang="tr-TR" sz="1200" b="1" dirty="0">
                        <a:latin typeface="Book Antiqua" panose="02040602050305030304" pitchFamily="18" charset="0"/>
                      </a:endParaRPr>
                    </a:p>
                  </a:txBody>
                  <a:tcPr marL="91437" marR="91437" marT="45718" marB="4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918339"/>
                  </a:ext>
                </a:extLst>
              </a:tr>
              <a:tr h="463754">
                <a:tc>
                  <a:txBody>
                    <a:bodyPr/>
                    <a:lstStyle/>
                    <a:p>
                      <a:pPr algn="r"/>
                      <a:endParaRPr lang="tr-TR" sz="1200" b="1" dirty="0">
                        <a:latin typeface="Book Antiqua" panose="02040602050305030304" pitchFamily="18" charset="0"/>
                      </a:endParaRPr>
                    </a:p>
                  </a:txBody>
                  <a:tcPr marL="91437" marR="91437" marT="45718" marB="45718">
                    <a:lnT w="12700" cap="flat" cmpd="sng" algn="ctr">
                      <a:solidFill>
                        <a:schemeClr val="tx1"/>
                      </a:solidFill>
                      <a:prstDash val="solid"/>
                      <a:round/>
                      <a:headEnd type="none" w="med" len="med"/>
                      <a:tailEnd type="none" w="med" len="med"/>
                    </a:lnT>
                  </a:tcPr>
                </a:tc>
                <a:tc>
                  <a:txBody>
                    <a:bodyPr/>
                    <a:lstStyle/>
                    <a:p>
                      <a:pPr algn="ctr"/>
                      <a:r>
                        <a:rPr lang="tr-TR" sz="1200" b="1" dirty="0" smtClean="0">
                          <a:latin typeface="Book Antiqua" panose="02040602050305030304" pitchFamily="18" charset="0"/>
                        </a:rPr>
                        <a:t>91-2018</a:t>
                      </a:r>
                      <a:endParaRPr lang="tr-TR" sz="1200" b="1" dirty="0">
                        <a:latin typeface="Book Antiqua" panose="02040602050305030304" pitchFamily="18" charset="0"/>
                      </a:endParaRPr>
                    </a:p>
                  </a:txBody>
                  <a:tcPr marL="91437" marR="91437" marT="45718" marB="45718">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96326432"/>
                  </a:ext>
                </a:extLst>
              </a:tr>
            </a:tbl>
          </a:graphicData>
        </a:graphic>
      </p:graphicFrame>
    </p:spTree>
    <p:extLst>
      <p:ext uri="{BB962C8B-B14F-4D97-AF65-F5344CB8AC3E}">
        <p14:creationId xmlns:p14="http://schemas.microsoft.com/office/powerpoint/2010/main" val="129067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2020 YILINDA AÇILMASI PLANLANAN PROGRAMLAR</a:t>
            </a:r>
            <a:endParaRPr lang="tr-TR" sz="2400" b="1" dirty="0"/>
          </a:p>
        </p:txBody>
      </p:sp>
      <p:sp>
        <p:nvSpPr>
          <p:cNvPr id="3" name="İçerik Yer Tutucusu 2"/>
          <p:cNvSpPr>
            <a:spLocks noGrp="1"/>
          </p:cNvSpPr>
          <p:nvPr>
            <p:ph idx="1"/>
          </p:nvPr>
        </p:nvSpPr>
        <p:spPr>
          <a:xfrm>
            <a:off x="838200" y="1262744"/>
            <a:ext cx="10515600" cy="3692433"/>
          </a:xfrm>
        </p:spPr>
        <p:txBody>
          <a:bodyPr/>
          <a:lstStyle/>
          <a:p>
            <a:pPr lvl="1">
              <a:defRPr/>
            </a:pPr>
            <a:r>
              <a:rPr lang="tr-TR" altLang="tr-TR" sz="2000" dirty="0"/>
              <a:t>Tarih Bilim Dalı Tezsiz İkinci Öğretim Yüksek Lisans Programı</a:t>
            </a:r>
          </a:p>
          <a:p>
            <a:pPr lvl="1">
              <a:defRPr/>
            </a:pPr>
            <a:r>
              <a:rPr lang="tr-TR" sz="2000" dirty="0"/>
              <a:t>Matematik ve Fen Eğitimi Anabilim Dalında Tezli Yüksek Lisans Programı</a:t>
            </a:r>
          </a:p>
          <a:p>
            <a:pPr lvl="1">
              <a:defRPr/>
            </a:pPr>
            <a:r>
              <a:rPr lang="tr-TR" sz="2000" dirty="0"/>
              <a:t>Matematik ve Fen Eğitimi Anabilim Dalında Tezsiz Yüksek Lisans Programı</a:t>
            </a:r>
          </a:p>
          <a:p>
            <a:pPr lvl="1">
              <a:defRPr/>
            </a:pPr>
            <a:r>
              <a:rPr lang="tr-TR" sz="2000" dirty="0" smtClean="0"/>
              <a:t>Türkçe </a:t>
            </a:r>
            <a:r>
              <a:rPr lang="tr-TR" sz="2000" dirty="0"/>
              <a:t>Eğitimi Bilim Dalı Doktora Öğretim Programı</a:t>
            </a:r>
          </a:p>
          <a:p>
            <a:pPr lvl="1">
              <a:defRPr/>
            </a:pPr>
            <a:r>
              <a:rPr lang="tr-TR" sz="2000" dirty="0"/>
              <a:t>Türk Dili ve Edebiyatı Doktora Öğretim Programı</a:t>
            </a:r>
          </a:p>
          <a:p>
            <a:pPr lvl="1">
              <a:defRPr/>
            </a:pPr>
            <a:r>
              <a:rPr lang="tr-TR" sz="2000" dirty="0"/>
              <a:t>Tarih Bilim Dalı Doktora Öğretim Programı</a:t>
            </a:r>
          </a:p>
          <a:p>
            <a:endParaRPr lang="tr-TR" dirty="0"/>
          </a:p>
        </p:txBody>
      </p:sp>
    </p:spTree>
    <p:extLst>
      <p:ext uri="{BB962C8B-B14F-4D97-AF65-F5344CB8AC3E}">
        <p14:creationId xmlns:p14="http://schemas.microsoft.com/office/powerpoint/2010/main" val="377769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smtClean="0"/>
              <a:t>Enstitü Dergisi (SUSBİD)</a:t>
            </a:r>
            <a:endParaRPr lang="tr-TR" sz="24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246" y="1129077"/>
            <a:ext cx="3474720" cy="413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927" y="1123406"/>
            <a:ext cx="3988524" cy="414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09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a:solidFill>
                  <a:srgbClr val="FF0000"/>
                </a:solidFill>
              </a:rPr>
              <a:t>SOSYAL BİLİMLER ENSTİTÜSÜ DERGİSİ</a:t>
            </a:r>
          </a:p>
        </p:txBody>
      </p:sp>
      <p:sp>
        <p:nvSpPr>
          <p:cNvPr id="3" name="İçerik Yer Tutucusu 2"/>
          <p:cNvSpPr>
            <a:spLocks noGrp="1"/>
          </p:cNvSpPr>
          <p:nvPr>
            <p:ph idx="1"/>
          </p:nvPr>
        </p:nvSpPr>
        <p:spPr>
          <a:xfrm>
            <a:off x="838200" y="1532709"/>
            <a:ext cx="10515600" cy="4023359"/>
          </a:xfrm>
        </p:spPr>
        <p:txBody>
          <a:bodyPr/>
          <a:lstStyle/>
          <a:p>
            <a:pPr marL="365760" indent="-365760">
              <a:defRPr/>
            </a:pPr>
            <a:r>
              <a:rPr lang="tr-TR" dirty="0">
                <a:solidFill>
                  <a:schemeClr val="accent1">
                    <a:lumMod val="75000"/>
                  </a:schemeClr>
                </a:solidFill>
              </a:rPr>
              <a:t>2013 Yılında Yayın Hayatına </a:t>
            </a:r>
            <a:r>
              <a:rPr lang="tr-TR" dirty="0" smtClean="0">
                <a:solidFill>
                  <a:schemeClr val="accent1">
                    <a:lumMod val="75000"/>
                  </a:schemeClr>
                </a:solidFill>
              </a:rPr>
              <a:t>Başladı.</a:t>
            </a:r>
            <a:endParaRPr lang="tr-TR" dirty="0">
              <a:solidFill>
                <a:schemeClr val="accent1">
                  <a:lumMod val="75000"/>
                </a:schemeClr>
              </a:solidFill>
            </a:endParaRPr>
          </a:p>
          <a:p>
            <a:pPr marL="365760" indent="-365760">
              <a:defRPr/>
            </a:pPr>
            <a:r>
              <a:rPr lang="tr-TR" dirty="0">
                <a:solidFill>
                  <a:schemeClr val="accent1">
                    <a:lumMod val="75000"/>
                  </a:schemeClr>
                </a:solidFill>
              </a:rPr>
              <a:t>2017 Yılı Aralık Ayında Cilt: 5 Sayı 10 Yayımlandı</a:t>
            </a:r>
            <a:r>
              <a:rPr lang="tr-TR" dirty="0" smtClean="0">
                <a:solidFill>
                  <a:schemeClr val="accent1">
                    <a:lumMod val="75000"/>
                  </a:schemeClr>
                </a:solidFill>
              </a:rPr>
              <a:t>.</a:t>
            </a:r>
            <a:endParaRPr lang="tr-TR" dirty="0">
              <a:solidFill>
                <a:schemeClr val="accent1">
                  <a:lumMod val="75000"/>
                </a:schemeClr>
              </a:solidFill>
            </a:endParaRPr>
          </a:p>
          <a:p>
            <a:pPr marL="365760" indent="-365760">
              <a:defRPr/>
            </a:pPr>
            <a:r>
              <a:rPr lang="tr-TR" dirty="0">
                <a:solidFill>
                  <a:schemeClr val="accent1">
                    <a:lumMod val="75000"/>
                  </a:schemeClr>
                </a:solidFill>
              </a:rPr>
              <a:t>TUBİTAK </a:t>
            </a:r>
            <a:r>
              <a:rPr lang="tr-TR" dirty="0" err="1">
                <a:solidFill>
                  <a:schemeClr val="accent1">
                    <a:lumMod val="75000"/>
                  </a:schemeClr>
                </a:solidFill>
              </a:rPr>
              <a:t>DergiPark</a:t>
            </a:r>
            <a:r>
              <a:rPr lang="tr-TR" dirty="0">
                <a:solidFill>
                  <a:schemeClr val="accent1">
                    <a:lumMod val="75000"/>
                  </a:schemeClr>
                </a:solidFill>
              </a:rPr>
              <a:t> üzerinden elektronik olarak yayınlanmaya devam ediyor</a:t>
            </a:r>
            <a:r>
              <a:rPr lang="tr-TR" dirty="0" smtClean="0">
                <a:solidFill>
                  <a:schemeClr val="accent1">
                    <a:lumMod val="75000"/>
                  </a:schemeClr>
                </a:solidFill>
              </a:rPr>
              <a:t>.</a:t>
            </a:r>
          </a:p>
          <a:p>
            <a:pPr marL="365760" indent="-365760">
              <a:defRPr/>
            </a:pPr>
            <a:r>
              <a:rPr lang="tr-TR" dirty="0">
                <a:solidFill>
                  <a:schemeClr val="accent1">
                    <a:lumMod val="75000"/>
                  </a:schemeClr>
                </a:solidFill>
              </a:rPr>
              <a:t>Enstitümüz bünyesinde çıkartılan dergimiz 2019 yılında bir cilt iki sayı olarak basılmıştır. (cilt:7, Sayı: 13 ve 14)</a:t>
            </a:r>
          </a:p>
          <a:p>
            <a:pPr marL="365760" indent="-365760">
              <a:defRPr/>
            </a:pPr>
            <a:endParaRPr lang="tr-TR" dirty="0">
              <a:solidFill>
                <a:schemeClr val="accent1">
                  <a:lumMod val="75000"/>
                </a:schemeClr>
              </a:solidFill>
            </a:endParaRPr>
          </a:p>
          <a:p>
            <a:endParaRPr lang="tr-TR" dirty="0"/>
          </a:p>
        </p:txBody>
      </p:sp>
    </p:spTree>
    <p:extLst>
      <p:ext uri="{BB962C8B-B14F-4D97-AF65-F5344CB8AC3E}">
        <p14:creationId xmlns:p14="http://schemas.microsoft.com/office/powerpoint/2010/main" val="428694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ÖDENEK DURUMU NORMAL ÖĞRETİM</a:t>
            </a:r>
            <a:endParaRPr lang="tr-TR" sz="24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95722133"/>
              </p:ext>
            </p:extLst>
          </p:nvPr>
        </p:nvGraphicFramePr>
        <p:xfrm>
          <a:off x="1288868" y="1115286"/>
          <a:ext cx="8151225" cy="4111747"/>
        </p:xfrm>
        <a:graphic>
          <a:graphicData uri="http://schemas.openxmlformats.org/drawingml/2006/table">
            <a:tbl>
              <a:tblPr firstRow="1" bandRow="1">
                <a:tableStyleId>{5C22544A-7EE6-4342-B048-85BDC9FD1C3A}</a:tableStyleId>
              </a:tblPr>
              <a:tblGrid>
                <a:gridCol w="3073710">
                  <a:extLst>
                    <a:ext uri="{9D8B030D-6E8A-4147-A177-3AD203B41FA5}">
                      <a16:colId xmlns:a16="http://schemas.microsoft.com/office/drawing/2014/main" val="2861307224"/>
                    </a:ext>
                  </a:extLst>
                </a:gridCol>
                <a:gridCol w="1814124">
                  <a:extLst>
                    <a:ext uri="{9D8B030D-6E8A-4147-A177-3AD203B41FA5}">
                      <a16:colId xmlns:a16="http://schemas.microsoft.com/office/drawing/2014/main" val="2819127229"/>
                    </a:ext>
                  </a:extLst>
                </a:gridCol>
                <a:gridCol w="1887435">
                  <a:extLst>
                    <a:ext uri="{9D8B030D-6E8A-4147-A177-3AD203B41FA5}">
                      <a16:colId xmlns:a16="http://schemas.microsoft.com/office/drawing/2014/main" val="4190970846"/>
                    </a:ext>
                  </a:extLst>
                </a:gridCol>
                <a:gridCol w="1375956">
                  <a:extLst>
                    <a:ext uri="{9D8B030D-6E8A-4147-A177-3AD203B41FA5}">
                      <a16:colId xmlns:a16="http://schemas.microsoft.com/office/drawing/2014/main" val="2115377483"/>
                    </a:ext>
                  </a:extLst>
                </a:gridCol>
              </a:tblGrid>
              <a:tr h="360086">
                <a:tc gridSpan="4">
                  <a:txBody>
                    <a:bodyPr/>
                    <a:lstStyle/>
                    <a:p>
                      <a:pPr algn="ctr"/>
                      <a:r>
                        <a:rPr lang="tr-TR" sz="1800" dirty="0" smtClean="0"/>
                        <a:t>HAZİNE YARDIMI</a:t>
                      </a:r>
                      <a:endParaRPr lang="tr-TR" sz="1800" dirty="0"/>
                    </a:p>
                  </a:txBody>
                  <a:tcPr marT="45710" marB="45710"/>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563381190"/>
                  </a:ext>
                </a:extLst>
              </a:tr>
              <a:tr h="370758">
                <a:tc>
                  <a:txBody>
                    <a:bodyPr/>
                    <a:lstStyle/>
                    <a:p>
                      <a:endParaRPr lang="tr-TR" sz="1800" dirty="0"/>
                    </a:p>
                  </a:txBody>
                  <a:tcPr marT="45710" marB="45710"/>
                </a:tc>
                <a:tc>
                  <a:txBody>
                    <a:bodyPr/>
                    <a:lstStyle/>
                    <a:p>
                      <a:r>
                        <a:rPr lang="tr-TR" sz="1800" b="1" dirty="0" smtClean="0"/>
                        <a:t>Toplam</a:t>
                      </a:r>
                      <a:r>
                        <a:rPr lang="tr-TR" sz="1800" b="1" baseline="0" dirty="0" smtClean="0"/>
                        <a:t> Ödenek</a:t>
                      </a:r>
                      <a:endParaRPr lang="tr-TR" sz="1800" b="1" dirty="0"/>
                    </a:p>
                  </a:txBody>
                  <a:tcPr marT="45710" marB="45710"/>
                </a:tc>
                <a:tc>
                  <a:txBody>
                    <a:bodyPr/>
                    <a:lstStyle/>
                    <a:p>
                      <a:r>
                        <a:rPr lang="tr-TR" sz="1800" b="1" dirty="0" smtClean="0"/>
                        <a:t>Harcama</a:t>
                      </a:r>
                      <a:endParaRPr lang="tr-TR" sz="1800" b="1" dirty="0"/>
                    </a:p>
                  </a:txBody>
                  <a:tcPr marT="45710" marB="45710"/>
                </a:tc>
                <a:tc>
                  <a:txBody>
                    <a:bodyPr/>
                    <a:lstStyle/>
                    <a:p>
                      <a:r>
                        <a:rPr lang="tr-TR" sz="1800" b="1" dirty="0" smtClean="0"/>
                        <a:t>Kalan</a:t>
                      </a:r>
                      <a:r>
                        <a:rPr lang="tr-TR" sz="1800" b="1" baseline="0" dirty="0" smtClean="0"/>
                        <a:t> </a:t>
                      </a:r>
                      <a:endParaRPr lang="tr-TR" sz="1800" b="1" dirty="0"/>
                    </a:p>
                  </a:txBody>
                  <a:tcPr marT="45710" marB="45710"/>
                </a:tc>
                <a:extLst>
                  <a:ext uri="{0D108BD9-81ED-4DB2-BD59-A6C34878D82A}">
                    <a16:rowId xmlns:a16="http://schemas.microsoft.com/office/drawing/2014/main" val="3674187136"/>
                  </a:ext>
                </a:extLst>
              </a:tr>
              <a:tr h="330584">
                <a:tc>
                  <a:txBody>
                    <a:bodyPr/>
                    <a:lstStyle/>
                    <a:p>
                      <a:r>
                        <a:rPr lang="tr-TR" sz="1600" dirty="0" smtClean="0"/>
                        <a:t>01-Personel</a:t>
                      </a:r>
                      <a:r>
                        <a:rPr lang="tr-TR" sz="1600" baseline="0" dirty="0" smtClean="0"/>
                        <a:t> Giderleri</a:t>
                      </a:r>
                      <a:endParaRPr lang="tr-TR" sz="1600" dirty="0"/>
                    </a:p>
                  </a:txBody>
                  <a:tcPr marT="45710" marB="45710"/>
                </a:tc>
                <a:tc>
                  <a:txBody>
                    <a:bodyPr/>
                    <a:lstStyle/>
                    <a:p>
                      <a:r>
                        <a:rPr lang="tr-TR" sz="1800" dirty="0" smtClean="0"/>
                        <a:t>1.286.739,00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1.286.738,33</a:t>
                      </a:r>
                      <a:endParaRPr lang="tr-TR" sz="1800" dirty="0"/>
                    </a:p>
                  </a:txBody>
                  <a:tcPr marT="45710" marB="45710"/>
                </a:tc>
                <a:tc>
                  <a:txBody>
                    <a:bodyPr/>
                    <a:lstStyle/>
                    <a:p>
                      <a:r>
                        <a:rPr lang="tr-TR" sz="1800" dirty="0" smtClean="0"/>
                        <a:t>0,67</a:t>
                      </a:r>
                      <a:endParaRPr lang="tr-TR" sz="1800" dirty="0"/>
                    </a:p>
                  </a:txBody>
                  <a:tcPr marT="45710" marB="45710"/>
                </a:tc>
                <a:extLst>
                  <a:ext uri="{0D108BD9-81ED-4DB2-BD59-A6C34878D82A}">
                    <a16:rowId xmlns:a16="http://schemas.microsoft.com/office/drawing/2014/main" val="161753549"/>
                  </a:ext>
                </a:extLst>
              </a:tr>
              <a:tr h="434236">
                <a:tc>
                  <a:txBody>
                    <a:bodyPr/>
                    <a:lstStyle/>
                    <a:p>
                      <a:r>
                        <a:rPr lang="tr-TR" sz="1600" dirty="0" smtClean="0"/>
                        <a:t>02-Sos.Güve.</a:t>
                      </a:r>
                      <a:r>
                        <a:rPr lang="tr-TR" sz="1600" baseline="0" dirty="0" smtClean="0"/>
                        <a:t> Kur. D. Prim Giderleri</a:t>
                      </a:r>
                      <a:endParaRPr lang="tr-TR" sz="1600" dirty="0"/>
                    </a:p>
                  </a:txBody>
                  <a:tcPr marT="45710" marB="45710"/>
                </a:tc>
                <a:tc>
                  <a:txBody>
                    <a:bodyPr/>
                    <a:lstStyle/>
                    <a:p>
                      <a:r>
                        <a:rPr lang="tr-TR" sz="1800" dirty="0" smtClean="0"/>
                        <a:t>27.576,00</a:t>
                      </a:r>
                      <a:endParaRPr lang="tr-TR" sz="1800" dirty="0"/>
                    </a:p>
                  </a:txBody>
                  <a:tcPr marT="45710" marB="45710"/>
                </a:tc>
                <a:tc>
                  <a:txBody>
                    <a:bodyPr/>
                    <a:lstStyle/>
                    <a:p>
                      <a:r>
                        <a:rPr lang="tr-TR" sz="1800" dirty="0" smtClean="0"/>
                        <a:t>27.575,90</a:t>
                      </a:r>
                      <a:endParaRPr lang="tr-TR" sz="1800" dirty="0"/>
                    </a:p>
                  </a:txBody>
                  <a:tcPr marT="45710" marB="45710"/>
                </a:tc>
                <a:tc>
                  <a:txBody>
                    <a:bodyPr/>
                    <a:lstStyle/>
                    <a:p>
                      <a:r>
                        <a:rPr lang="tr-TR" sz="1800" dirty="0" smtClean="0"/>
                        <a:t>0,10</a:t>
                      </a:r>
                      <a:endParaRPr lang="tr-TR" sz="1800" dirty="0"/>
                    </a:p>
                  </a:txBody>
                  <a:tcPr marT="45710" marB="45710"/>
                </a:tc>
                <a:extLst>
                  <a:ext uri="{0D108BD9-81ED-4DB2-BD59-A6C34878D82A}">
                    <a16:rowId xmlns:a16="http://schemas.microsoft.com/office/drawing/2014/main" val="1032877045"/>
                  </a:ext>
                </a:extLst>
              </a:tr>
              <a:tr h="640059">
                <a:tc>
                  <a:txBody>
                    <a:bodyPr/>
                    <a:lstStyle/>
                    <a:p>
                      <a:r>
                        <a:rPr lang="tr-TR" sz="1600" dirty="0" smtClean="0"/>
                        <a:t>03.02-</a:t>
                      </a:r>
                      <a:r>
                        <a:rPr lang="tr-TR" sz="1600" kern="1200" dirty="0" smtClean="0">
                          <a:solidFill>
                            <a:schemeClr val="dk1"/>
                          </a:solidFill>
                          <a:latin typeface="+mn-lt"/>
                          <a:ea typeface="+mn-ea"/>
                          <a:cs typeface="+mn-cs"/>
                        </a:rPr>
                        <a:t>Tüketime Yönelik Mal ve Malzeme Alımları </a:t>
                      </a:r>
                      <a:endParaRPr lang="tr-TR" sz="1600" kern="1200" dirty="0">
                        <a:solidFill>
                          <a:schemeClr val="dk1"/>
                        </a:solidFill>
                        <a:latin typeface="+mn-lt"/>
                        <a:ea typeface="+mn-ea"/>
                        <a:cs typeface="+mn-cs"/>
                      </a:endParaRPr>
                    </a:p>
                  </a:txBody>
                  <a:tcPr marT="45710" marB="45710"/>
                </a:tc>
                <a:tc>
                  <a:txBody>
                    <a:bodyPr/>
                    <a:lstStyle/>
                    <a:p>
                      <a:r>
                        <a:rPr lang="tr-TR" sz="1800" dirty="0" smtClean="0"/>
                        <a:t>15.600,00</a:t>
                      </a:r>
                      <a:endParaRPr lang="tr-TR" sz="1800" dirty="0"/>
                    </a:p>
                  </a:txBody>
                  <a:tcPr marT="45710" marB="45710"/>
                </a:tc>
                <a:tc>
                  <a:txBody>
                    <a:bodyPr/>
                    <a:lstStyle/>
                    <a:p>
                      <a:r>
                        <a:rPr lang="tr-TR" sz="1800" dirty="0" smtClean="0"/>
                        <a:t>15.573,48</a:t>
                      </a:r>
                      <a:endParaRPr lang="tr-TR" sz="1800" dirty="0"/>
                    </a:p>
                  </a:txBody>
                  <a:tcPr marT="45710" marB="45710"/>
                </a:tc>
                <a:tc>
                  <a:txBody>
                    <a:bodyPr/>
                    <a:lstStyle/>
                    <a:p>
                      <a:r>
                        <a:rPr lang="tr-TR" sz="1800" dirty="0" smtClean="0"/>
                        <a:t>26,52</a:t>
                      </a:r>
                      <a:endParaRPr lang="tr-TR" sz="1800" dirty="0"/>
                    </a:p>
                  </a:txBody>
                  <a:tcPr marT="45710" marB="45710"/>
                </a:tc>
                <a:extLst>
                  <a:ext uri="{0D108BD9-81ED-4DB2-BD59-A6C34878D82A}">
                    <a16:rowId xmlns:a16="http://schemas.microsoft.com/office/drawing/2014/main" val="1360872361"/>
                  </a:ext>
                </a:extLst>
              </a:tr>
              <a:tr h="370758">
                <a:tc>
                  <a:txBody>
                    <a:bodyPr/>
                    <a:lstStyle/>
                    <a:p>
                      <a:r>
                        <a:rPr lang="tr-TR" sz="1800" dirty="0" smtClean="0"/>
                        <a:t>03.03-Yolluklar</a:t>
                      </a:r>
                      <a:endParaRPr lang="tr-TR" sz="1800" dirty="0"/>
                    </a:p>
                  </a:txBody>
                  <a:tcPr marT="45710" marB="45710"/>
                </a:tc>
                <a:tc>
                  <a:txBody>
                    <a:bodyPr/>
                    <a:lstStyle/>
                    <a:p>
                      <a:r>
                        <a:rPr lang="tr-TR" sz="1800" dirty="0" smtClean="0"/>
                        <a:t>11.700,00</a:t>
                      </a:r>
                      <a:endParaRPr lang="tr-TR" sz="1800" dirty="0"/>
                    </a:p>
                  </a:txBody>
                  <a:tcPr marT="45710" marB="45710"/>
                </a:tc>
                <a:tc>
                  <a:txBody>
                    <a:bodyPr/>
                    <a:lstStyle/>
                    <a:p>
                      <a:r>
                        <a:rPr lang="tr-TR" sz="1800" dirty="0" smtClean="0"/>
                        <a:t>11.604,40</a:t>
                      </a:r>
                      <a:endParaRPr lang="tr-TR" sz="1800" dirty="0"/>
                    </a:p>
                  </a:txBody>
                  <a:tcPr marT="45710" marB="45710"/>
                </a:tc>
                <a:tc>
                  <a:txBody>
                    <a:bodyPr/>
                    <a:lstStyle/>
                    <a:p>
                      <a:r>
                        <a:rPr lang="tr-TR" sz="1800" dirty="0" smtClean="0"/>
                        <a:t>95,60</a:t>
                      </a:r>
                      <a:endParaRPr lang="tr-TR" sz="1800" dirty="0"/>
                    </a:p>
                  </a:txBody>
                  <a:tcPr marT="45710" marB="45710"/>
                </a:tc>
                <a:extLst>
                  <a:ext uri="{0D108BD9-81ED-4DB2-BD59-A6C34878D82A}">
                    <a16:rowId xmlns:a16="http://schemas.microsoft.com/office/drawing/2014/main" val="577384664"/>
                  </a:ext>
                </a:extLst>
              </a:tr>
              <a:tr h="370758">
                <a:tc>
                  <a:txBody>
                    <a:bodyPr/>
                    <a:lstStyle/>
                    <a:p>
                      <a:r>
                        <a:rPr lang="tr-TR" sz="1600" b="0" dirty="0" smtClean="0"/>
                        <a:t>03.07-</a:t>
                      </a:r>
                      <a:r>
                        <a:rPr lang="tr-TR" sz="1600" b="0" kern="1200" dirty="0" smtClean="0">
                          <a:solidFill>
                            <a:schemeClr val="dk1"/>
                          </a:solidFill>
                          <a:effectLst/>
                          <a:latin typeface="+mn-lt"/>
                          <a:ea typeface="+mn-ea"/>
                          <a:cs typeface="+mn-cs"/>
                        </a:rPr>
                        <a:t>Menkul Mal, </a:t>
                      </a:r>
                      <a:r>
                        <a:rPr lang="tr-TR" sz="1600" b="0" kern="1200" dirty="0" err="1" smtClean="0">
                          <a:solidFill>
                            <a:schemeClr val="dk1"/>
                          </a:solidFill>
                          <a:effectLst/>
                          <a:latin typeface="+mn-lt"/>
                          <a:ea typeface="+mn-ea"/>
                          <a:cs typeface="+mn-cs"/>
                        </a:rPr>
                        <a:t>Gayrimaddi</a:t>
                      </a:r>
                      <a:r>
                        <a:rPr lang="tr-TR" sz="1600" b="0" kern="1200" dirty="0" smtClean="0">
                          <a:solidFill>
                            <a:schemeClr val="dk1"/>
                          </a:solidFill>
                          <a:effectLst/>
                          <a:latin typeface="+mn-lt"/>
                          <a:ea typeface="+mn-ea"/>
                          <a:cs typeface="+mn-cs"/>
                        </a:rPr>
                        <a:t> Hak Alım, Bakım ve Onarım           Giderleri </a:t>
                      </a:r>
                    </a:p>
                  </a:txBody>
                  <a:tcPr marT="45710" marB="45710"/>
                </a:tc>
                <a:tc>
                  <a:txBody>
                    <a:bodyPr/>
                    <a:lstStyle/>
                    <a:p>
                      <a:r>
                        <a:rPr lang="tr-TR" sz="1800" dirty="0" smtClean="0"/>
                        <a:t>1.700,00</a:t>
                      </a:r>
                      <a:endParaRPr lang="tr-TR" sz="1800" dirty="0"/>
                    </a:p>
                  </a:txBody>
                  <a:tcPr marT="45710" marB="45710"/>
                </a:tc>
                <a:tc>
                  <a:txBody>
                    <a:bodyPr/>
                    <a:lstStyle/>
                    <a:p>
                      <a:r>
                        <a:rPr lang="tr-TR" sz="1800" dirty="0" smtClean="0"/>
                        <a:t>1.700,00</a:t>
                      </a:r>
                      <a:endParaRPr lang="tr-TR" sz="1800" dirty="0"/>
                    </a:p>
                  </a:txBody>
                  <a:tcPr marT="45710" marB="45710"/>
                </a:tc>
                <a:tc>
                  <a:txBody>
                    <a:bodyPr/>
                    <a:lstStyle/>
                    <a:p>
                      <a:r>
                        <a:rPr lang="tr-TR" sz="1800" dirty="0" smtClean="0"/>
                        <a:t>1.700,00</a:t>
                      </a:r>
                      <a:endParaRPr lang="tr-TR" sz="1800" dirty="0"/>
                    </a:p>
                  </a:txBody>
                  <a:tcPr marT="45710" marB="45710"/>
                </a:tc>
                <a:extLst>
                  <a:ext uri="{0D108BD9-81ED-4DB2-BD59-A6C34878D82A}">
                    <a16:rowId xmlns:a16="http://schemas.microsoft.com/office/drawing/2014/main" val="2145037970"/>
                  </a:ext>
                </a:extLst>
              </a:tr>
              <a:tr h="370758">
                <a:tc>
                  <a:txBody>
                    <a:bodyPr/>
                    <a:lstStyle/>
                    <a:p>
                      <a:r>
                        <a:rPr lang="tr-TR" sz="1600" b="0" kern="1200" dirty="0" smtClean="0">
                          <a:solidFill>
                            <a:schemeClr val="dk1"/>
                          </a:solidFill>
                          <a:effectLst/>
                          <a:latin typeface="+mn-lt"/>
                          <a:ea typeface="+mn-ea"/>
                          <a:cs typeface="+mn-cs"/>
                        </a:rPr>
                        <a:t>Toplam (2019)</a:t>
                      </a:r>
                    </a:p>
                  </a:txBody>
                  <a:tcPr marT="45710" marB="45710"/>
                </a:tc>
                <a:tc>
                  <a:txBody>
                    <a:bodyPr/>
                    <a:lstStyle/>
                    <a:p>
                      <a:r>
                        <a:rPr lang="tr-TR" sz="1800" dirty="0" smtClean="0"/>
                        <a:t>1.343.315,00</a:t>
                      </a:r>
                      <a:endParaRPr lang="tr-TR" sz="1800" dirty="0"/>
                    </a:p>
                  </a:txBody>
                  <a:tcPr marT="45710" marB="45710"/>
                </a:tc>
                <a:tc>
                  <a:txBody>
                    <a:bodyPr/>
                    <a:lstStyle/>
                    <a:p>
                      <a:r>
                        <a:rPr lang="tr-TR" sz="1800" dirty="0" smtClean="0"/>
                        <a:t>1.343.192,19</a:t>
                      </a:r>
                      <a:endParaRPr lang="tr-TR" sz="1800" dirty="0"/>
                    </a:p>
                  </a:txBody>
                  <a:tcPr marT="45710" marB="45710"/>
                </a:tc>
                <a:tc>
                  <a:txBody>
                    <a:bodyPr/>
                    <a:lstStyle/>
                    <a:p>
                      <a:r>
                        <a:rPr lang="tr-TR" sz="1800" dirty="0" smtClean="0"/>
                        <a:t>1.822,89</a:t>
                      </a:r>
                      <a:endParaRPr lang="tr-TR" sz="1800" dirty="0"/>
                    </a:p>
                  </a:txBody>
                  <a:tcPr marT="45710" marB="45710"/>
                </a:tc>
                <a:extLst>
                  <a:ext uri="{0D108BD9-81ED-4DB2-BD59-A6C34878D82A}">
                    <a16:rowId xmlns:a16="http://schemas.microsoft.com/office/drawing/2014/main" val="3954774724"/>
                  </a:ext>
                </a:extLst>
              </a:tr>
              <a:tr h="370758">
                <a:tc>
                  <a:txBody>
                    <a:bodyPr/>
                    <a:lstStyle/>
                    <a:p>
                      <a:r>
                        <a:rPr lang="tr-TR" sz="1600" b="1" kern="1200" dirty="0" smtClean="0">
                          <a:solidFill>
                            <a:schemeClr val="dk1"/>
                          </a:solidFill>
                          <a:effectLst/>
                          <a:latin typeface="+mn-lt"/>
                          <a:ea typeface="+mn-ea"/>
                          <a:cs typeface="+mn-cs"/>
                        </a:rPr>
                        <a:t>Toplam (2018)</a:t>
                      </a:r>
                    </a:p>
                  </a:txBody>
                  <a:tcPr marT="45710" marB="45710"/>
                </a:tc>
                <a:tc>
                  <a:txBody>
                    <a:bodyPr/>
                    <a:lstStyle/>
                    <a:p>
                      <a:r>
                        <a:rPr lang="tr-TR" sz="1800" dirty="0" smtClean="0"/>
                        <a:t>921.300,00</a:t>
                      </a:r>
                      <a:endParaRPr lang="tr-TR" sz="1800" dirty="0"/>
                    </a:p>
                  </a:txBody>
                  <a:tcPr marT="45710" marB="45710"/>
                </a:tc>
                <a:tc>
                  <a:txBody>
                    <a:bodyPr/>
                    <a:lstStyle/>
                    <a:p>
                      <a:r>
                        <a:rPr lang="tr-TR" sz="1800" dirty="0" smtClean="0"/>
                        <a:t>910.682,22</a:t>
                      </a:r>
                      <a:endParaRPr lang="tr-TR" sz="1800" dirty="0"/>
                    </a:p>
                  </a:txBody>
                  <a:tcPr marT="45710" marB="45710"/>
                </a:tc>
                <a:tc>
                  <a:txBody>
                    <a:bodyPr/>
                    <a:lstStyle/>
                    <a:p>
                      <a:r>
                        <a:rPr lang="tr-TR" sz="1800" dirty="0" smtClean="0"/>
                        <a:t>10.617,78</a:t>
                      </a:r>
                      <a:endParaRPr lang="tr-TR" sz="1800" dirty="0"/>
                    </a:p>
                  </a:txBody>
                  <a:tcPr marT="45710" marB="45710"/>
                </a:tc>
                <a:extLst>
                  <a:ext uri="{0D108BD9-81ED-4DB2-BD59-A6C34878D82A}">
                    <a16:rowId xmlns:a16="http://schemas.microsoft.com/office/drawing/2014/main" val="1500475111"/>
                  </a:ext>
                </a:extLst>
              </a:tr>
            </a:tbl>
          </a:graphicData>
        </a:graphic>
      </p:graphicFrame>
    </p:spTree>
    <p:extLst>
      <p:ext uri="{BB962C8B-B14F-4D97-AF65-F5344CB8AC3E}">
        <p14:creationId xmlns:p14="http://schemas.microsoft.com/office/powerpoint/2010/main" val="228454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ÖDENEK DURUMU İKİNCİ ÖĞRETİM</a:t>
            </a:r>
            <a:endParaRPr lang="tr-TR" sz="24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2288430"/>
              </p:ext>
            </p:extLst>
          </p:nvPr>
        </p:nvGraphicFramePr>
        <p:xfrm>
          <a:off x="1288869" y="1115285"/>
          <a:ext cx="7672252" cy="1779537"/>
        </p:xfrm>
        <a:graphic>
          <a:graphicData uri="http://schemas.openxmlformats.org/drawingml/2006/table">
            <a:tbl>
              <a:tblPr firstRow="1" bandRow="1">
                <a:tableStyleId>{5C22544A-7EE6-4342-B048-85BDC9FD1C3A}</a:tableStyleId>
              </a:tblPr>
              <a:tblGrid>
                <a:gridCol w="2684816">
                  <a:extLst>
                    <a:ext uri="{9D8B030D-6E8A-4147-A177-3AD203B41FA5}">
                      <a16:colId xmlns:a16="http://schemas.microsoft.com/office/drawing/2014/main" val="2861307224"/>
                    </a:ext>
                  </a:extLst>
                </a:gridCol>
                <a:gridCol w="2427115">
                  <a:extLst>
                    <a:ext uri="{9D8B030D-6E8A-4147-A177-3AD203B41FA5}">
                      <a16:colId xmlns:a16="http://schemas.microsoft.com/office/drawing/2014/main" val="912232128"/>
                    </a:ext>
                  </a:extLst>
                </a:gridCol>
                <a:gridCol w="2560321">
                  <a:extLst>
                    <a:ext uri="{9D8B030D-6E8A-4147-A177-3AD203B41FA5}">
                      <a16:colId xmlns:a16="http://schemas.microsoft.com/office/drawing/2014/main" val="2819127229"/>
                    </a:ext>
                  </a:extLst>
                </a:gridCol>
              </a:tblGrid>
              <a:tr h="395445">
                <a:tc gridSpan="3">
                  <a:txBody>
                    <a:bodyPr/>
                    <a:lstStyle/>
                    <a:p>
                      <a:pPr algn="ctr"/>
                      <a:endParaRPr lang="tr-TR" sz="1800" dirty="0"/>
                    </a:p>
                  </a:txBody>
                  <a:tcPr marT="45710" marB="45710"/>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563381190"/>
                  </a:ext>
                </a:extLst>
              </a:tr>
              <a:tr h="692046">
                <a:tc>
                  <a:txBody>
                    <a:bodyPr/>
                    <a:lstStyle/>
                    <a:p>
                      <a:r>
                        <a:rPr lang="tr-TR" sz="1800" dirty="0" smtClean="0"/>
                        <a:t>Şubat</a:t>
                      </a:r>
                      <a:endParaRPr lang="tr-TR" sz="1800" dirty="0"/>
                    </a:p>
                  </a:txBody>
                  <a:tcPr marT="45710" marB="45710"/>
                </a:tc>
                <a:tc>
                  <a:txBody>
                    <a:bodyPr/>
                    <a:lstStyle/>
                    <a:p>
                      <a:r>
                        <a:rPr lang="tr-TR" dirty="0" smtClean="0"/>
                        <a:t>BAB</a:t>
                      </a:r>
                      <a:r>
                        <a:rPr lang="tr-TR" baseline="0" dirty="0" smtClean="0"/>
                        <a:t> Payı</a:t>
                      </a:r>
                      <a:endParaRPr lang="tr-TR" dirty="0"/>
                    </a:p>
                  </a:txBody>
                  <a:tcPr marT="45710" marB="45710"/>
                </a:tc>
                <a:tc>
                  <a:txBody>
                    <a:bodyPr/>
                    <a:lstStyle/>
                    <a:p>
                      <a:r>
                        <a:rPr lang="tr-TR" dirty="0" smtClean="0"/>
                        <a:t>Kalan</a:t>
                      </a:r>
                      <a:endParaRPr lang="tr-TR" dirty="0"/>
                    </a:p>
                  </a:txBody>
                  <a:tcPr marT="45710" marB="45710"/>
                </a:tc>
                <a:extLst>
                  <a:ext uri="{0D108BD9-81ED-4DB2-BD59-A6C34878D82A}">
                    <a16:rowId xmlns:a16="http://schemas.microsoft.com/office/drawing/2014/main" val="3674187136"/>
                  </a:ext>
                </a:extLst>
              </a:tr>
              <a:tr h="692046">
                <a:tc>
                  <a:txBody>
                    <a:bodyPr/>
                    <a:lstStyle/>
                    <a:p>
                      <a:r>
                        <a:rPr lang="tr-TR" sz="1800" dirty="0" smtClean="0"/>
                        <a:t>344.000,00</a:t>
                      </a:r>
                      <a:endParaRPr lang="tr-TR" sz="1800" dirty="0"/>
                    </a:p>
                  </a:txBody>
                  <a:tcPr marT="45710" marB="45710"/>
                </a:tc>
                <a:tc>
                  <a:txBody>
                    <a:bodyPr/>
                    <a:lstStyle/>
                    <a:p>
                      <a:r>
                        <a:rPr lang="tr-TR" dirty="0" smtClean="0"/>
                        <a:t>103,381,00</a:t>
                      </a:r>
                      <a:endParaRPr lang="tr-TR" dirty="0"/>
                    </a:p>
                  </a:txBody>
                  <a:tcPr marT="45710" marB="45710"/>
                </a:tc>
                <a:tc>
                  <a:txBody>
                    <a:bodyPr/>
                    <a:lstStyle/>
                    <a:p>
                      <a:r>
                        <a:rPr lang="tr-TR" dirty="0" smtClean="0"/>
                        <a:t>240.619,00</a:t>
                      </a:r>
                      <a:endParaRPr lang="tr-TR" dirty="0"/>
                    </a:p>
                  </a:txBody>
                  <a:tcPr marT="45710" marB="45710"/>
                </a:tc>
                <a:extLst>
                  <a:ext uri="{0D108BD9-81ED-4DB2-BD59-A6C34878D82A}">
                    <a16:rowId xmlns:a16="http://schemas.microsoft.com/office/drawing/2014/main" val="16175354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61093861"/>
              </p:ext>
            </p:extLst>
          </p:nvPr>
        </p:nvGraphicFramePr>
        <p:xfrm>
          <a:off x="1288869" y="2894822"/>
          <a:ext cx="7672252" cy="2076138"/>
        </p:xfrm>
        <a:graphic>
          <a:graphicData uri="http://schemas.openxmlformats.org/drawingml/2006/table">
            <a:tbl>
              <a:tblPr firstRow="1" bandRow="1">
                <a:tableStyleId>{5C22544A-7EE6-4342-B048-85BDC9FD1C3A}</a:tableStyleId>
              </a:tblPr>
              <a:tblGrid>
                <a:gridCol w="2684816">
                  <a:extLst>
                    <a:ext uri="{9D8B030D-6E8A-4147-A177-3AD203B41FA5}">
                      <a16:colId xmlns:a16="http://schemas.microsoft.com/office/drawing/2014/main" val="1089892632"/>
                    </a:ext>
                  </a:extLst>
                </a:gridCol>
                <a:gridCol w="2427115">
                  <a:extLst>
                    <a:ext uri="{9D8B030D-6E8A-4147-A177-3AD203B41FA5}">
                      <a16:colId xmlns:a16="http://schemas.microsoft.com/office/drawing/2014/main" val="2671016788"/>
                    </a:ext>
                  </a:extLst>
                </a:gridCol>
                <a:gridCol w="2560321">
                  <a:extLst>
                    <a:ext uri="{9D8B030D-6E8A-4147-A177-3AD203B41FA5}">
                      <a16:colId xmlns:a16="http://schemas.microsoft.com/office/drawing/2014/main" val="2431151226"/>
                    </a:ext>
                  </a:extLst>
                </a:gridCol>
              </a:tblGrid>
              <a:tr h="692046">
                <a:tc>
                  <a:txBody>
                    <a:bodyPr/>
                    <a:lstStyle/>
                    <a:p>
                      <a:r>
                        <a:rPr lang="tr-TR" sz="1800" dirty="0" smtClean="0"/>
                        <a:t>Eylül</a:t>
                      </a:r>
                      <a:r>
                        <a:rPr lang="tr-TR" sz="1800" baseline="0" dirty="0" smtClean="0"/>
                        <a:t> </a:t>
                      </a:r>
                      <a:endParaRPr lang="tr-TR" sz="1800" dirty="0"/>
                    </a:p>
                  </a:txBody>
                  <a:tcPr marT="45710" marB="45710"/>
                </a:tc>
                <a:tc>
                  <a:txBody>
                    <a:bodyPr/>
                    <a:lstStyle/>
                    <a:p>
                      <a:r>
                        <a:rPr lang="tr-TR" dirty="0" smtClean="0"/>
                        <a:t>BAB</a:t>
                      </a:r>
                      <a:r>
                        <a:rPr lang="tr-TR" baseline="0" dirty="0" smtClean="0"/>
                        <a:t> Payı</a:t>
                      </a:r>
                      <a:endParaRPr lang="tr-TR" dirty="0"/>
                    </a:p>
                  </a:txBody>
                  <a:tcPr marT="45710" marB="45710"/>
                </a:tc>
                <a:tc>
                  <a:txBody>
                    <a:bodyPr/>
                    <a:lstStyle/>
                    <a:p>
                      <a:r>
                        <a:rPr lang="tr-TR" dirty="0" smtClean="0"/>
                        <a:t>Kalan</a:t>
                      </a:r>
                      <a:endParaRPr lang="tr-TR" dirty="0"/>
                    </a:p>
                  </a:txBody>
                  <a:tcPr marT="45710" marB="45710"/>
                </a:tc>
                <a:extLst>
                  <a:ext uri="{0D108BD9-81ED-4DB2-BD59-A6C34878D82A}">
                    <a16:rowId xmlns:a16="http://schemas.microsoft.com/office/drawing/2014/main" val="147177762"/>
                  </a:ext>
                </a:extLst>
              </a:tr>
              <a:tr h="692046">
                <a:tc>
                  <a:txBody>
                    <a:bodyPr/>
                    <a:lstStyle/>
                    <a:p>
                      <a:r>
                        <a:rPr lang="tr-TR" sz="1800" dirty="0" smtClean="0"/>
                        <a:t>422.000,00</a:t>
                      </a:r>
                      <a:endParaRPr lang="tr-TR" sz="1800" dirty="0"/>
                    </a:p>
                  </a:txBody>
                  <a:tcPr marT="45710" marB="45710"/>
                </a:tc>
                <a:tc>
                  <a:txBody>
                    <a:bodyPr/>
                    <a:lstStyle/>
                    <a:p>
                      <a:r>
                        <a:rPr lang="tr-TR" sz="1800" dirty="0" smtClean="0"/>
                        <a:t>126,776,00</a:t>
                      </a:r>
                      <a:endParaRPr lang="tr-TR" sz="1800" dirty="0"/>
                    </a:p>
                  </a:txBody>
                  <a:tcPr marT="45710" marB="45710"/>
                </a:tc>
                <a:tc>
                  <a:txBody>
                    <a:bodyPr/>
                    <a:lstStyle/>
                    <a:p>
                      <a:r>
                        <a:rPr lang="tr-TR" dirty="0" smtClean="0"/>
                        <a:t>295.224,00</a:t>
                      </a:r>
                      <a:endParaRPr lang="tr-TR" dirty="0"/>
                    </a:p>
                  </a:txBody>
                  <a:tcPr marT="45710" marB="45710"/>
                </a:tc>
                <a:extLst>
                  <a:ext uri="{0D108BD9-81ED-4DB2-BD59-A6C34878D82A}">
                    <a16:rowId xmlns:a16="http://schemas.microsoft.com/office/drawing/2014/main" val="3722355772"/>
                  </a:ext>
                </a:extLst>
              </a:tr>
              <a:tr h="692046">
                <a:tc>
                  <a:txBody>
                    <a:bodyPr/>
                    <a:lstStyle/>
                    <a:p>
                      <a:r>
                        <a:rPr lang="tr-TR" sz="1800" dirty="0" smtClean="0"/>
                        <a:t>Toplam</a:t>
                      </a:r>
                      <a:endParaRPr lang="tr-TR" sz="1800" dirty="0"/>
                    </a:p>
                  </a:txBody>
                  <a:tcPr marT="45710" marB="45710"/>
                </a:tc>
                <a:tc>
                  <a:txBody>
                    <a:bodyPr/>
                    <a:lstStyle/>
                    <a:p>
                      <a:endParaRPr lang="tr-TR" sz="1800" dirty="0"/>
                    </a:p>
                  </a:txBody>
                  <a:tcPr marT="45710" marB="45710"/>
                </a:tc>
                <a:tc>
                  <a:txBody>
                    <a:bodyPr/>
                    <a:lstStyle/>
                    <a:p>
                      <a:r>
                        <a:rPr lang="tr-TR" dirty="0" smtClean="0"/>
                        <a:t>536.243,00</a:t>
                      </a:r>
                      <a:endParaRPr lang="tr-TR" dirty="0"/>
                    </a:p>
                  </a:txBody>
                  <a:tcPr marT="45710" marB="45710"/>
                </a:tc>
                <a:extLst>
                  <a:ext uri="{0D108BD9-81ED-4DB2-BD59-A6C34878D82A}">
                    <a16:rowId xmlns:a16="http://schemas.microsoft.com/office/drawing/2014/main" val="2028133970"/>
                  </a:ext>
                </a:extLst>
              </a:tr>
            </a:tbl>
          </a:graphicData>
        </a:graphic>
      </p:graphicFrame>
    </p:spTree>
    <p:extLst>
      <p:ext uri="{BB962C8B-B14F-4D97-AF65-F5344CB8AC3E}">
        <p14:creationId xmlns:p14="http://schemas.microsoft.com/office/powerpoint/2010/main" val="141465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EK DERS ÖDEMELERİ NORMAL ÖĞRETİM</a:t>
            </a:r>
            <a:endParaRPr lang="tr-TR" sz="2400" b="1"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63484801"/>
              </p:ext>
            </p:extLst>
          </p:nvPr>
        </p:nvGraphicFramePr>
        <p:xfrm>
          <a:off x="1471748" y="1262744"/>
          <a:ext cx="7445830"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val="761282710"/>
                    </a:ext>
                  </a:extLst>
                </a:gridCol>
                <a:gridCol w="1643710">
                  <a:extLst>
                    <a:ext uri="{9D8B030D-6E8A-4147-A177-3AD203B41FA5}">
                      <a16:colId xmlns:a16="http://schemas.microsoft.com/office/drawing/2014/main" val="4087166368"/>
                    </a:ext>
                  </a:extLst>
                </a:gridCol>
                <a:gridCol w="818606">
                  <a:extLst>
                    <a:ext uri="{9D8B030D-6E8A-4147-A177-3AD203B41FA5}">
                      <a16:colId xmlns:a16="http://schemas.microsoft.com/office/drawing/2014/main" val="3738706099"/>
                    </a:ext>
                  </a:extLst>
                </a:gridCol>
                <a:gridCol w="1306286">
                  <a:extLst>
                    <a:ext uri="{9D8B030D-6E8A-4147-A177-3AD203B41FA5}">
                      <a16:colId xmlns:a16="http://schemas.microsoft.com/office/drawing/2014/main" val="2432710158"/>
                    </a:ext>
                  </a:extLst>
                </a:gridCol>
                <a:gridCol w="2124892">
                  <a:extLst>
                    <a:ext uri="{9D8B030D-6E8A-4147-A177-3AD203B41FA5}">
                      <a16:colId xmlns:a16="http://schemas.microsoft.com/office/drawing/2014/main" val="4188523930"/>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62563958"/>
                  </a:ext>
                </a:extLst>
              </a:tr>
              <a:tr h="370799">
                <a:tc>
                  <a:txBody>
                    <a:bodyPr/>
                    <a:lstStyle/>
                    <a:p>
                      <a:r>
                        <a:rPr lang="tr-TR" sz="1800" dirty="0" smtClean="0">
                          <a:solidFill>
                            <a:srgbClr val="FF0000"/>
                          </a:solidFill>
                        </a:rPr>
                        <a:t>Aylar</a:t>
                      </a:r>
                      <a:endParaRPr lang="tr-TR" sz="1800" dirty="0">
                        <a:solidFill>
                          <a:srgbClr val="FF0000"/>
                        </a:solidFill>
                      </a:endParaRP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Aylar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3680176"/>
                  </a:ext>
                </a:extLst>
              </a:tr>
              <a:tr h="370799">
                <a:tc>
                  <a:txBody>
                    <a:bodyPr/>
                    <a:lstStyle/>
                    <a:p>
                      <a:r>
                        <a:rPr lang="tr-TR" sz="1800" dirty="0" smtClean="0"/>
                        <a:t>Ocak</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Temmuz</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52.950,70</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10918276"/>
                  </a:ext>
                </a:extLst>
              </a:tr>
              <a:tr h="370799">
                <a:tc>
                  <a:txBody>
                    <a:bodyPr/>
                    <a:lstStyle/>
                    <a:p>
                      <a:r>
                        <a:rPr lang="tr-TR" sz="1800" dirty="0" smtClean="0"/>
                        <a:t>Şubat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69.353,66</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Ağustos</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11.649,27</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40810898"/>
                  </a:ext>
                </a:extLst>
              </a:tr>
              <a:tr h="370799">
                <a:tc>
                  <a:txBody>
                    <a:bodyPr/>
                    <a:lstStyle/>
                    <a:p>
                      <a:r>
                        <a:rPr lang="tr-TR" sz="1800" dirty="0" smtClean="0"/>
                        <a:t>Mart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109.231.33</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Eylül</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109.168,05</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1555427"/>
                  </a:ext>
                </a:extLst>
              </a:tr>
              <a:tr h="370799">
                <a:tc>
                  <a:txBody>
                    <a:bodyPr/>
                    <a:lstStyle/>
                    <a:p>
                      <a:r>
                        <a:rPr lang="tr-TR" sz="1800" dirty="0" smtClean="0"/>
                        <a:t>Nisan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98.241,59</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Ekim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107.084,18</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55894640"/>
                  </a:ext>
                </a:extLst>
              </a:tr>
              <a:tr h="370799">
                <a:tc>
                  <a:txBody>
                    <a:bodyPr/>
                    <a:lstStyle/>
                    <a:p>
                      <a:r>
                        <a:rPr lang="tr-TR" sz="1800" dirty="0" smtClean="0"/>
                        <a:t>Mayıs</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107.618,44</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Kasım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101.005,89</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32116319"/>
                  </a:ext>
                </a:extLst>
              </a:tr>
              <a:tr h="370799">
                <a:tc>
                  <a:txBody>
                    <a:bodyPr/>
                    <a:lstStyle/>
                    <a:p>
                      <a:r>
                        <a:rPr lang="tr-TR" sz="1800" dirty="0" smtClean="0"/>
                        <a:t>Haziran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126.790,11</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Aralık</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235.816,47</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30586996"/>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62422197"/>
                  </a:ext>
                </a:extLst>
              </a:tr>
              <a:tr h="370799">
                <a:tc>
                  <a:txBody>
                    <a:bodyPr/>
                    <a:lstStyle/>
                    <a:p>
                      <a:r>
                        <a:rPr lang="tr-TR" sz="1800" dirty="0" smtClean="0"/>
                        <a:t>Genel Toplam</a:t>
                      </a:r>
                      <a:endParaRPr lang="tr-TR" sz="1800" dirty="0"/>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smtClean="0"/>
                        <a:t>1.128.909,69 (2019)</a:t>
                      </a:r>
                      <a:r>
                        <a:rPr lang="tr-TR" sz="1800" baseline="0" dirty="0" smtClean="0"/>
                        <a:t>                        732.157,22 (2018)</a:t>
                      </a:r>
                      <a:endParaRPr lang="tr-TR" sz="1800" dirty="0"/>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7468772"/>
                  </a:ext>
                </a:extLst>
              </a:tr>
            </a:tbl>
          </a:graphicData>
        </a:graphic>
      </p:graphicFrame>
    </p:spTree>
    <p:extLst>
      <p:ext uri="{BB962C8B-B14F-4D97-AF65-F5344CB8AC3E}">
        <p14:creationId xmlns:p14="http://schemas.microsoft.com/office/powerpoint/2010/main" val="292993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EK DERS ÖDEMELERİ İKİNCİ ÖĞRETİM</a:t>
            </a:r>
            <a:endParaRPr lang="tr-TR" sz="2400" b="1"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80539790"/>
              </p:ext>
            </p:extLst>
          </p:nvPr>
        </p:nvGraphicFramePr>
        <p:xfrm>
          <a:off x="1471748" y="1262744"/>
          <a:ext cx="7445830"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val="761282710"/>
                    </a:ext>
                  </a:extLst>
                </a:gridCol>
                <a:gridCol w="1643710">
                  <a:extLst>
                    <a:ext uri="{9D8B030D-6E8A-4147-A177-3AD203B41FA5}">
                      <a16:colId xmlns:a16="http://schemas.microsoft.com/office/drawing/2014/main" val="4087166368"/>
                    </a:ext>
                  </a:extLst>
                </a:gridCol>
                <a:gridCol w="818606">
                  <a:extLst>
                    <a:ext uri="{9D8B030D-6E8A-4147-A177-3AD203B41FA5}">
                      <a16:colId xmlns:a16="http://schemas.microsoft.com/office/drawing/2014/main" val="3738706099"/>
                    </a:ext>
                  </a:extLst>
                </a:gridCol>
                <a:gridCol w="1306286">
                  <a:extLst>
                    <a:ext uri="{9D8B030D-6E8A-4147-A177-3AD203B41FA5}">
                      <a16:colId xmlns:a16="http://schemas.microsoft.com/office/drawing/2014/main" val="2432710158"/>
                    </a:ext>
                  </a:extLst>
                </a:gridCol>
                <a:gridCol w="2124892">
                  <a:extLst>
                    <a:ext uri="{9D8B030D-6E8A-4147-A177-3AD203B41FA5}">
                      <a16:colId xmlns:a16="http://schemas.microsoft.com/office/drawing/2014/main" val="4188523930"/>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62563958"/>
                  </a:ext>
                </a:extLst>
              </a:tr>
              <a:tr h="370799">
                <a:tc>
                  <a:txBody>
                    <a:bodyPr/>
                    <a:lstStyle/>
                    <a:p>
                      <a:r>
                        <a:rPr lang="tr-TR" sz="1800" dirty="0" smtClean="0">
                          <a:solidFill>
                            <a:srgbClr val="FF0000"/>
                          </a:solidFill>
                        </a:rPr>
                        <a:t>Aylar</a:t>
                      </a:r>
                      <a:endParaRPr lang="tr-TR" sz="1800" dirty="0">
                        <a:solidFill>
                          <a:srgbClr val="FF0000"/>
                        </a:solidFill>
                      </a:endParaRP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Aylar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Ödenen Tutar</a:t>
                      </a:r>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03680176"/>
                  </a:ext>
                </a:extLst>
              </a:tr>
              <a:tr h="370799">
                <a:tc>
                  <a:txBody>
                    <a:bodyPr/>
                    <a:lstStyle/>
                    <a:p>
                      <a:r>
                        <a:rPr lang="tr-TR" sz="1800" dirty="0" smtClean="0"/>
                        <a:t>Ocak</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Temmuz</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16.396,45</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10918276"/>
                  </a:ext>
                </a:extLst>
              </a:tr>
              <a:tr h="370799">
                <a:tc>
                  <a:txBody>
                    <a:bodyPr/>
                    <a:lstStyle/>
                    <a:p>
                      <a:r>
                        <a:rPr lang="tr-TR" sz="1800" dirty="0" smtClean="0"/>
                        <a:t>Şubat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9.520,51</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Ağustos</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3.722,02</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40810898"/>
                  </a:ext>
                </a:extLst>
              </a:tr>
              <a:tr h="370799">
                <a:tc>
                  <a:txBody>
                    <a:bodyPr/>
                    <a:lstStyle/>
                    <a:p>
                      <a:r>
                        <a:rPr lang="tr-TR" sz="1800" dirty="0" smtClean="0"/>
                        <a:t>Mart</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42.450,53</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Eylül</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1555427"/>
                  </a:ext>
                </a:extLst>
              </a:tr>
              <a:tr h="370799">
                <a:tc>
                  <a:txBody>
                    <a:bodyPr/>
                    <a:lstStyle/>
                    <a:p>
                      <a:r>
                        <a:rPr lang="tr-TR" sz="1800" dirty="0" smtClean="0"/>
                        <a:t>Nisan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60.806,00</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Ekim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62.701,13</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55894640"/>
                  </a:ext>
                </a:extLst>
              </a:tr>
              <a:tr h="370799">
                <a:tc>
                  <a:txBody>
                    <a:bodyPr/>
                    <a:lstStyle/>
                    <a:p>
                      <a:r>
                        <a:rPr lang="tr-TR" sz="1800" dirty="0" smtClean="0"/>
                        <a:t>Mayıs</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65.311,59</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Kasım</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75.100,14</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32116319"/>
                  </a:ext>
                </a:extLst>
              </a:tr>
              <a:tr h="370799">
                <a:tc>
                  <a:txBody>
                    <a:bodyPr/>
                    <a:lstStyle/>
                    <a:p>
                      <a:r>
                        <a:rPr lang="tr-TR" sz="1800" dirty="0" smtClean="0"/>
                        <a:t>Haziran</a:t>
                      </a:r>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pPr algn="l" fontAlgn="ctr"/>
                      <a:r>
                        <a:rPr lang="tr-TR" sz="1400" b="0" i="0" u="none" strike="noStrike" dirty="0" smtClean="0">
                          <a:solidFill>
                            <a:srgbClr val="000000"/>
                          </a:solidFill>
                          <a:latin typeface="Tahoma"/>
                        </a:rPr>
                        <a:t>  41.725,73</a:t>
                      </a:r>
                      <a:endParaRPr lang="tr-TR" sz="1400" b="0" i="0" u="none" strike="noStrike" dirty="0">
                        <a:solidFill>
                          <a:srgbClr val="000000"/>
                        </a:solidFill>
                        <a:latin typeface="Tahom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Aralık</a:t>
                      </a:r>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142.287,37</a:t>
                      </a:r>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30586996"/>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62422197"/>
                  </a:ext>
                </a:extLst>
              </a:tr>
              <a:tr h="370799">
                <a:tc>
                  <a:txBody>
                    <a:bodyPr/>
                    <a:lstStyle/>
                    <a:p>
                      <a:r>
                        <a:rPr lang="tr-TR" sz="1800" dirty="0" smtClean="0"/>
                        <a:t>Genel Toplam</a:t>
                      </a:r>
                      <a:endParaRPr lang="tr-TR" sz="1800" dirty="0"/>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smtClean="0"/>
                        <a:t>520.021,47 (2019)                                  206.923,23 (2018)</a:t>
                      </a:r>
                      <a:endParaRPr lang="tr-TR" sz="1800" dirty="0"/>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7468772"/>
                  </a:ext>
                </a:extLst>
              </a:tr>
            </a:tbl>
          </a:graphicData>
        </a:graphic>
      </p:graphicFrame>
    </p:spTree>
    <p:extLst>
      <p:ext uri="{BB962C8B-B14F-4D97-AF65-F5344CB8AC3E}">
        <p14:creationId xmlns:p14="http://schemas.microsoft.com/office/powerpoint/2010/main" val="228754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BÜTÇE HARCAMALARI</a:t>
            </a:r>
            <a:endParaRPr lang="tr-TR" sz="24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90181328"/>
              </p:ext>
            </p:extLst>
          </p:nvPr>
        </p:nvGraphicFramePr>
        <p:xfrm>
          <a:off x="1280159" y="1262744"/>
          <a:ext cx="7776755" cy="2120901"/>
        </p:xfrm>
        <a:graphic>
          <a:graphicData uri="http://schemas.openxmlformats.org/drawingml/2006/table">
            <a:tbl>
              <a:tblPr firstRow="1" bandRow="1">
                <a:tableStyleId>{5C22544A-7EE6-4342-B048-85BDC9FD1C3A}</a:tableStyleId>
              </a:tblPr>
              <a:tblGrid>
                <a:gridCol w="3744686">
                  <a:extLst>
                    <a:ext uri="{9D8B030D-6E8A-4147-A177-3AD203B41FA5}">
                      <a16:colId xmlns:a16="http://schemas.microsoft.com/office/drawing/2014/main" val="3651183291"/>
                    </a:ext>
                  </a:extLst>
                </a:gridCol>
                <a:gridCol w="1834290">
                  <a:extLst>
                    <a:ext uri="{9D8B030D-6E8A-4147-A177-3AD203B41FA5}">
                      <a16:colId xmlns:a16="http://schemas.microsoft.com/office/drawing/2014/main" val="3039187892"/>
                    </a:ext>
                  </a:extLst>
                </a:gridCol>
                <a:gridCol w="2197779">
                  <a:extLst>
                    <a:ext uri="{9D8B030D-6E8A-4147-A177-3AD203B41FA5}">
                      <a16:colId xmlns:a16="http://schemas.microsoft.com/office/drawing/2014/main" val="2059534987"/>
                    </a:ext>
                  </a:extLst>
                </a:gridCol>
              </a:tblGrid>
              <a:tr h="576137">
                <a:tc gridSpan="3">
                  <a:txBody>
                    <a:bodyPr/>
                    <a:lstStyle/>
                    <a:p>
                      <a:pPr algn="ctr"/>
                      <a:r>
                        <a:rPr lang="tr-TR" sz="1800" dirty="0" smtClean="0"/>
                        <a:t>2019</a:t>
                      </a:r>
                      <a:endParaRPr lang="tr-TR" sz="1800" dirty="0"/>
                    </a:p>
                  </a:txBody>
                  <a:tcPr marL="91431" marR="91431" marT="45726" marB="45726"/>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799897620"/>
                  </a:ext>
                </a:extLst>
              </a:tr>
              <a:tr h="432103">
                <a:tc>
                  <a:txBody>
                    <a:bodyPr/>
                    <a:lstStyle/>
                    <a:p>
                      <a:r>
                        <a:rPr lang="tr-TR" sz="1800" dirty="0" smtClean="0">
                          <a:solidFill>
                            <a:srgbClr val="FF0000"/>
                          </a:solidFill>
                        </a:rPr>
                        <a:t>Doğrudan Temin</a:t>
                      </a:r>
                      <a:endParaRPr lang="tr-TR" sz="1800" dirty="0">
                        <a:solidFill>
                          <a:srgbClr val="FF0000"/>
                        </a:solidFill>
                      </a:endParaRP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Avans</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Yolluk</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8036312"/>
                  </a:ext>
                </a:extLst>
              </a:tr>
              <a:tr h="370887">
                <a:tc>
                  <a:txBody>
                    <a:bodyPr/>
                    <a:lstStyle/>
                    <a:p>
                      <a:r>
                        <a:rPr lang="tr-TR" sz="1800" dirty="0" smtClean="0"/>
                        <a:t>15.573,48</a:t>
                      </a:r>
                      <a:endParaRPr lang="tr-TR" sz="1800" dirty="0"/>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11.604,40</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4978289"/>
                  </a:ext>
                </a:extLst>
              </a:tr>
              <a:tr h="370887">
                <a:tc gridSpan="3">
                  <a:txBody>
                    <a:bodyPr/>
                    <a:lstStyle/>
                    <a:p>
                      <a:endParaRPr lang="tr-TR" sz="1800" dirty="0"/>
                    </a:p>
                  </a:txBody>
                  <a:tcPr marL="91431" marR="91431" marT="45726" marB="45726">
                    <a:lnR w="12700" cap="flat" cmpd="sng" algn="ctr">
                      <a:solidFill>
                        <a:schemeClr val="tx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1523111"/>
                  </a:ext>
                </a:extLst>
              </a:tr>
              <a:tr h="370887">
                <a:tc>
                  <a:txBody>
                    <a:bodyPr/>
                    <a:lstStyle/>
                    <a:p>
                      <a:r>
                        <a:rPr lang="tr-TR" sz="1800" dirty="0" smtClean="0"/>
                        <a:t>Genel Toplam</a:t>
                      </a:r>
                      <a:endParaRPr lang="tr-TR" sz="1800" dirty="0"/>
                    </a:p>
                  </a:txBody>
                  <a:tcPr marL="91431" marR="91431" marT="45726" marB="45726">
                    <a:lnR w="12700" cap="flat" cmpd="sng" algn="ctr">
                      <a:solidFill>
                        <a:schemeClr val="tx1"/>
                      </a:solidFill>
                      <a:prstDash val="solid"/>
                      <a:round/>
                      <a:headEnd type="none" w="med" len="med"/>
                      <a:tailEnd type="none" w="med" len="med"/>
                    </a:lnR>
                  </a:tcPr>
                </a:tc>
                <a:tc gridSpan="2">
                  <a:txBody>
                    <a:bodyPr/>
                    <a:lstStyle/>
                    <a:p>
                      <a:r>
                        <a:rPr lang="tr-TR" sz="1800" dirty="0" smtClean="0"/>
                        <a:t>26.992,68</a:t>
                      </a:r>
                      <a:endParaRPr lang="tr-TR" sz="1800" dirty="0"/>
                    </a:p>
                  </a:txBody>
                  <a:tcPr marL="91431" marR="91431" marT="45726" marB="45726">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62158934"/>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723403263"/>
              </p:ext>
            </p:extLst>
          </p:nvPr>
        </p:nvGraphicFramePr>
        <p:xfrm>
          <a:off x="1280159" y="3483737"/>
          <a:ext cx="7776755" cy="2120901"/>
        </p:xfrm>
        <a:graphic>
          <a:graphicData uri="http://schemas.openxmlformats.org/drawingml/2006/table">
            <a:tbl>
              <a:tblPr firstRow="1" bandRow="1">
                <a:tableStyleId>{5C22544A-7EE6-4342-B048-85BDC9FD1C3A}</a:tableStyleId>
              </a:tblPr>
              <a:tblGrid>
                <a:gridCol w="3744686">
                  <a:extLst>
                    <a:ext uri="{9D8B030D-6E8A-4147-A177-3AD203B41FA5}">
                      <a16:colId xmlns:a16="http://schemas.microsoft.com/office/drawing/2014/main" val="3596623711"/>
                    </a:ext>
                  </a:extLst>
                </a:gridCol>
                <a:gridCol w="1834290">
                  <a:extLst>
                    <a:ext uri="{9D8B030D-6E8A-4147-A177-3AD203B41FA5}">
                      <a16:colId xmlns:a16="http://schemas.microsoft.com/office/drawing/2014/main" val="1923266127"/>
                    </a:ext>
                  </a:extLst>
                </a:gridCol>
                <a:gridCol w="2197779">
                  <a:extLst>
                    <a:ext uri="{9D8B030D-6E8A-4147-A177-3AD203B41FA5}">
                      <a16:colId xmlns:a16="http://schemas.microsoft.com/office/drawing/2014/main" val="75598598"/>
                    </a:ext>
                  </a:extLst>
                </a:gridCol>
              </a:tblGrid>
              <a:tr h="576137">
                <a:tc gridSpan="3">
                  <a:txBody>
                    <a:bodyPr/>
                    <a:lstStyle/>
                    <a:p>
                      <a:pPr algn="ctr"/>
                      <a:r>
                        <a:rPr lang="tr-TR" sz="1800" dirty="0" smtClean="0"/>
                        <a:t>2018</a:t>
                      </a:r>
                      <a:endParaRPr lang="tr-TR" sz="1800" dirty="0"/>
                    </a:p>
                  </a:txBody>
                  <a:tcPr marL="91431" marR="91431" marT="45726" marB="45726"/>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884520707"/>
                  </a:ext>
                </a:extLst>
              </a:tr>
              <a:tr h="432103">
                <a:tc>
                  <a:txBody>
                    <a:bodyPr/>
                    <a:lstStyle/>
                    <a:p>
                      <a:r>
                        <a:rPr lang="tr-TR" sz="1800" dirty="0" smtClean="0">
                          <a:solidFill>
                            <a:srgbClr val="FF0000"/>
                          </a:solidFill>
                        </a:rPr>
                        <a:t>Doğrudan Temin</a:t>
                      </a:r>
                      <a:endParaRPr lang="tr-TR" sz="1800" dirty="0">
                        <a:solidFill>
                          <a:srgbClr val="FF0000"/>
                        </a:solidFill>
                      </a:endParaRP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Avans</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solidFill>
                            <a:srgbClr val="FF0000"/>
                          </a:solidFill>
                        </a:rPr>
                        <a:t>Yolluk</a:t>
                      </a:r>
                      <a:endParaRPr lang="tr-TR" sz="1800" dirty="0">
                        <a:solidFill>
                          <a:srgbClr val="FF0000"/>
                        </a:solidFill>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7446823"/>
                  </a:ext>
                </a:extLst>
              </a:tr>
              <a:tr h="370887">
                <a:tc>
                  <a:txBody>
                    <a:bodyPr/>
                    <a:lstStyle/>
                    <a:p>
                      <a:r>
                        <a:rPr lang="tr-TR" sz="1800" dirty="0" smtClean="0"/>
                        <a:t>3.009,00</a:t>
                      </a:r>
                      <a:endParaRPr lang="tr-TR" sz="1800" dirty="0"/>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smtClean="0"/>
                        <a:t>0,00</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smtClean="0"/>
                        <a:t>10.451,39</a:t>
                      </a:r>
                      <a:endParaRPr lang="tr-TR" sz="1800" dirty="0"/>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69498219"/>
                  </a:ext>
                </a:extLst>
              </a:tr>
              <a:tr h="370887">
                <a:tc gridSpan="3">
                  <a:txBody>
                    <a:bodyPr/>
                    <a:lstStyle/>
                    <a:p>
                      <a:endParaRPr lang="tr-TR" sz="1800" dirty="0"/>
                    </a:p>
                  </a:txBody>
                  <a:tcPr marL="91431" marR="91431" marT="45726" marB="45726">
                    <a:lnR w="12700" cap="flat" cmpd="sng" algn="ctr">
                      <a:solidFill>
                        <a:schemeClr val="tx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5682504"/>
                  </a:ext>
                </a:extLst>
              </a:tr>
              <a:tr h="370887">
                <a:tc>
                  <a:txBody>
                    <a:bodyPr/>
                    <a:lstStyle/>
                    <a:p>
                      <a:r>
                        <a:rPr lang="tr-TR" sz="1800" dirty="0" smtClean="0"/>
                        <a:t>Genel Toplam</a:t>
                      </a:r>
                      <a:endParaRPr lang="tr-TR" sz="1800" dirty="0"/>
                    </a:p>
                  </a:txBody>
                  <a:tcPr marL="91431" marR="91431" marT="45726" marB="45726">
                    <a:lnR w="12700" cap="flat" cmpd="sng" algn="ctr">
                      <a:solidFill>
                        <a:schemeClr val="tx1"/>
                      </a:solidFill>
                      <a:prstDash val="solid"/>
                      <a:round/>
                      <a:headEnd type="none" w="med" len="med"/>
                      <a:tailEnd type="none" w="med" len="med"/>
                    </a:lnR>
                  </a:tcPr>
                </a:tc>
                <a:tc gridSpan="2">
                  <a:txBody>
                    <a:bodyPr/>
                    <a:lstStyle/>
                    <a:p>
                      <a:r>
                        <a:rPr lang="tr-TR" sz="1800" dirty="0" smtClean="0"/>
                        <a:t>13.460,39</a:t>
                      </a:r>
                      <a:endParaRPr lang="tr-TR" sz="1800" dirty="0"/>
                    </a:p>
                  </a:txBody>
                  <a:tcPr marL="91431" marR="91431" marT="45726" marB="45726">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8180240"/>
                  </a:ext>
                </a:extLst>
              </a:tr>
            </a:tbl>
          </a:graphicData>
        </a:graphic>
      </p:graphicFrame>
    </p:spTree>
    <p:extLst>
      <p:ext uri="{BB962C8B-B14F-4D97-AF65-F5344CB8AC3E}">
        <p14:creationId xmlns:p14="http://schemas.microsoft.com/office/powerpoint/2010/main" val="359524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707886"/>
          </a:xfrm>
          <a:prstGeom prst="rect">
            <a:avLst/>
          </a:prstGeom>
          <a:noFill/>
        </p:spPr>
        <p:txBody>
          <a:bodyPr wrap="square" rtlCol="0">
            <a:spAutoFit/>
          </a:bodyPr>
          <a:lstStyle/>
          <a:p>
            <a:pPr algn="ctr"/>
            <a:r>
              <a:rPr lang="tr-TR" altLang="tr-TR" sz="2000" b="1" dirty="0" smtClean="0"/>
              <a:t> </a:t>
            </a:r>
            <a:r>
              <a:rPr lang="tr-TR" altLang="tr-TR" sz="2000" dirty="0">
                <a:solidFill>
                  <a:srgbClr val="FF0000"/>
                </a:solidFill>
              </a:rPr>
              <a:t>PERSONEL DURUMU</a:t>
            </a:r>
            <a:endParaRPr lang="tr-TR" sz="2000" dirty="0">
              <a:solidFill>
                <a:srgbClr val="FF0000"/>
              </a:solidFill>
            </a:endParaRPr>
          </a:p>
          <a:p>
            <a:endParaRPr lang="tr-TR" sz="2000" b="1" dirty="0"/>
          </a:p>
        </p:txBody>
      </p:sp>
      <p:sp>
        <p:nvSpPr>
          <p:cNvPr id="3" name="Dikdörtgen 2"/>
          <p:cNvSpPr/>
          <p:nvPr/>
        </p:nvSpPr>
        <p:spPr>
          <a:xfrm>
            <a:off x="1968137" y="1226964"/>
            <a:ext cx="6096000" cy="3416320"/>
          </a:xfrm>
          <a:prstGeom prst="rect">
            <a:avLst/>
          </a:prstGeom>
        </p:spPr>
        <p:txBody>
          <a:bodyPr>
            <a:spAutoFit/>
          </a:bodyPr>
          <a:lstStyle/>
          <a:p>
            <a:pPr marL="365760" indent="-365760" algn="ctr">
              <a:defRPr/>
            </a:pPr>
            <a:r>
              <a:rPr lang="tr-TR" b="1" u="sng" dirty="0">
                <a:solidFill>
                  <a:schemeClr val="tx1">
                    <a:lumMod val="85000"/>
                    <a:lumOff val="15000"/>
                  </a:schemeClr>
                </a:solidFill>
              </a:rPr>
              <a:t>Müdür</a:t>
            </a:r>
          </a:p>
          <a:p>
            <a:pPr marL="365760" indent="-365760" algn="ctr">
              <a:defRPr/>
            </a:pPr>
            <a:r>
              <a:rPr lang="tr-TR" dirty="0" smtClean="0">
                <a:solidFill>
                  <a:schemeClr val="tx1">
                    <a:lumMod val="85000"/>
                    <a:lumOff val="15000"/>
                  </a:schemeClr>
                </a:solidFill>
              </a:rPr>
              <a:t>Doç</a:t>
            </a:r>
            <a:r>
              <a:rPr lang="tr-TR" dirty="0">
                <a:solidFill>
                  <a:schemeClr val="tx1">
                    <a:lumMod val="85000"/>
                    <a:lumOff val="15000"/>
                  </a:schemeClr>
                </a:solidFill>
              </a:rPr>
              <a:t>. Dr. Veysel OKÇU</a:t>
            </a:r>
          </a:p>
          <a:p>
            <a:pPr marL="365760" indent="-365760" algn="ctr">
              <a:defRPr/>
            </a:pPr>
            <a:endParaRPr lang="tr-TR" b="1" u="sng"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Müdür Yardımcısı</a:t>
            </a:r>
          </a:p>
          <a:p>
            <a:pPr marL="365760" indent="-365760" algn="ctr">
              <a:defRPr/>
            </a:pPr>
            <a:r>
              <a:rPr lang="tr-TR" dirty="0" smtClean="0">
                <a:solidFill>
                  <a:schemeClr val="tx1">
                    <a:lumMod val="85000"/>
                    <a:lumOff val="15000"/>
                  </a:schemeClr>
                </a:solidFill>
              </a:rPr>
              <a:t>Dr. Öğr. Üyesi Uğur </a:t>
            </a:r>
            <a:r>
              <a:rPr lang="tr-TR" dirty="0">
                <a:solidFill>
                  <a:schemeClr val="tx1">
                    <a:lumMod val="85000"/>
                    <a:lumOff val="15000"/>
                  </a:schemeClr>
                </a:solidFill>
              </a:rPr>
              <a:t>DEMLİKOĞLU</a:t>
            </a:r>
          </a:p>
          <a:p>
            <a:pPr marL="365760" indent="-365760" algn="ctr">
              <a:defRPr/>
            </a:pPr>
            <a:endParaRPr lang="tr-TR"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Enstitü Sekreteri</a:t>
            </a:r>
          </a:p>
          <a:p>
            <a:pPr marL="365760" indent="-365760" algn="ctr">
              <a:defRPr/>
            </a:pPr>
            <a:r>
              <a:rPr lang="tr-TR" dirty="0">
                <a:solidFill>
                  <a:schemeClr val="tx1">
                    <a:lumMod val="85000"/>
                    <a:lumOff val="15000"/>
                  </a:schemeClr>
                </a:solidFill>
              </a:rPr>
              <a:t>Abdurrezzak ÇELİK</a:t>
            </a:r>
          </a:p>
          <a:p>
            <a:pPr marL="365760" indent="-365760" algn="ctr">
              <a:defRPr/>
            </a:pPr>
            <a:endParaRPr lang="tr-TR" dirty="0">
              <a:solidFill>
                <a:schemeClr val="tx1">
                  <a:lumMod val="85000"/>
                  <a:lumOff val="15000"/>
                </a:schemeClr>
              </a:solidFill>
            </a:endParaRPr>
          </a:p>
          <a:p>
            <a:pPr marL="365760" indent="-365760" algn="ctr">
              <a:defRPr/>
            </a:pPr>
            <a:r>
              <a:rPr lang="tr-TR" b="1" u="sng" dirty="0">
                <a:solidFill>
                  <a:schemeClr val="tx1">
                    <a:lumMod val="85000"/>
                    <a:lumOff val="15000"/>
                  </a:schemeClr>
                </a:solidFill>
              </a:rPr>
              <a:t>Bilgisayar İşletmeni</a:t>
            </a:r>
          </a:p>
          <a:p>
            <a:pPr marL="365760" indent="-365760" algn="ctr">
              <a:defRPr/>
            </a:pPr>
            <a:r>
              <a:rPr lang="tr-TR" dirty="0">
                <a:solidFill>
                  <a:schemeClr val="tx1">
                    <a:lumMod val="85000"/>
                    <a:lumOff val="15000"/>
                  </a:schemeClr>
                </a:solidFill>
              </a:rPr>
              <a:t>Betül YILDIZ</a:t>
            </a:r>
          </a:p>
          <a:p>
            <a:pPr marL="365760" indent="-365760" algn="ctr">
              <a:defRPr/>
            </a:pPr>
            <a:r>
              <a:rPr lang="tr-TR" dirty="0">
                <a:solidFill>
                  <a:schemeClr val="tx1">
                    <a:lumMod val="85000"/>
                    <a:lumOff val="15000"/>
                  </a:schemeClr>
                </a:solidFill>
              </a:rPr>
              <a:t>İbrahim GİDER</a:t>
            </a:r>
          </a:p>
        </p:txBody>
      </p:sp>
    </p:spTree>
    <p:extLst>
      <p:ext uri="{BB962C8B-B14F-4D97-AF65-F5344CB8AC3E}">
        <p14:creationId xmlns:p14="http://schemas.microsoft.com/office/powerpoint/2010/main" val="2504719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smtClean="0"/>
              <a:t>KALİTE ÇALIŞMALARI </a:t>
            </a:r>
            <a:endParaRPr lang="tr-TR" sz="2400" b="1" dirty="0">
              <a:solidFill>
                <a:srgbClr val="FF0000"/>
              </a:solidFill>
            </a:endParaRPr>
          </a:p>
        </p:txBody>
      </p:sp>
      <p:sp>
        <p:nvSpPr>
          <p:cNvPr id="3" name="İçerik Yer Tutucusu 2"/>
          <p:cNvSpPr>
            <a:spLocks noGrp="1"/>
          </p:cNvSpPr>
          <p:nvPr>
            <p:ph idx="1"/>
          </p:nvPr>
        </p:nvSpPr>
        <p:spPr>
          <a:xfrm>
            <a:off x="1099457" y="1262744"/>
            <a:ext cx="10515600" cy="4351338"/>
          </a:xfrm>
        </p:spPr>
        <p:txBody>
          <a:bodyPr>
            <a:normAutofit lnSpcReduction="10000"/>
          </a:bodyPr>
          <a:lstStyle/>
          <a:p>
            <a:pPr algn="just">
              <a:defRPr/>
            </a:pPr>
            <a:r>
              <a:rPr lang="tr-TR" dirty="0" smtClean="0"/>
              <a:t>Enstitümüz Kalite Komisyonu tarafından dönemlik olarak toplantılar yapıldı</a:t>
            </a:r>
          </a:p>
          <a:p>
            <a:pPr algn="just">
              <a:defRPr/>
            </a:pPr>
            <a:r>
              <a:rPr lang="tr-TR" dirty="0" smtClean="0"/>
              <a:t>Enstitümüz bünyesindeki lisansüstü eğitim konusunda yaşanan sorunlar hakkında çeşitli önerilerde bulunuldu</a:t>
            </a:r>
          </a:p>
          <a:p>
            <a:pPr algn="just">
              <a:defRPr/>
            </a:pPr>
            <a:r>
              <a:rPr lang="tr-TR" dirty="0" smtClean="0"/>
              <a:t>İş ve işlemlerin hızlandırılması ve zamanında yapılması konusunda enstitü işlemleri hakkında bilgi alındı </a:t>
            </a:r>
            <a:endParaRPr lang="tr-TR" dirty="0"/>
          </a:p>
          <a:p>
            <a:pPr algn="just">
              <a:defRPr/>
            </a:pPr>
            <a:r>
              <a:rPr lang="tr-TR" dirty="0" smtClean="0"/>
              <a:t> Eksik görülen hususların giderilmesi için Anabilim Dallarına gerekli bildirimlerde bulunuldu</a:t>
            </a:r>
          </a:p>
          <a:p>
            <a:pPr algn="just">
              <a:defRPr/>
            </a:pPr>
            <a:r>
              <a:rPr lang="tr-TR" dirty="0" smtClean="0"/>
              <a:t>Üniversitemiz kalite komisyonunun yapılmasını isteği iş ve işlemler kontrol edilerek gerekli yazışmalar yapıldı. </a:t>
            </a:r>
            <a:endParaRPr lang="tr-TR" dirty="0"/>
          </a:p>
        </p:txBody>
      </p:sp>
    </p:spTree>
    <p:extLst>
      <p:ext uri="{BB962C8B-B14F-4D97-AF65-F5344CB8AC3E}">
        <p14:creationId xmlns:p14="http://schemas.microsoft.com/office/powerpoint/2010/main" val="2428049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smtClean="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1262744"/>
            <a:ext cx="10515600" cy="4351338"/>
          </a:xfrm>
        </p:spPr>
        <p:txBody>
          <a:bodyPr/>
          <a:lstStyle/>
          <a:p>
            <a:pPr algn="just">
              <a:defRPr/>
            </a:pPr>
            <a:r>
              <a:rPr lang="tr-TR" dirty="0"/>
              <a:t>Enstitü tarafından yayımlanmakta olan dergi basımı için gerekli izinlerin ve bütçenin aktarılması</a:t>
            </a:r>
          </a:p>
          <a:p>
            <a:pPr algn="just">
              <a:defRPr/>
            </a:pPr>
            <a:r>
              <a:rPr lang="tr-TR" dirty="0"/>
              <a:t>Öğrenci otomasyon sisteminin lisans bölümlerinden bağımsız olarak yeniden satın alınması. </a:t>
            </a:r>
            <a:endParaRPr lang="tr-TR" dirty="0" smtClean="0"/>
          </a:p>
          <a:p>
            <a:pPr algn="just">
              <a:defRPr/>
            </a:pPr>
            <a:r>
              <a:rPr lang="tr-TR" dirty="0" smtClean="0"/>
              <a:t>Diploma basımı için renkli bir yazıcının satın alınması </a:t>
            </a:r>
            <a:endParaRPr lang="tr-TR" dirty="0"/>
          </a:p>
        </p:txBody>
      </p:sp>
    </p:spTree>
    <p:extLst>
      <p:ext uri="{BB962C8B-B14F-4D97-AF65-F5344CB8AC3E}">
        <p14:creationId xmlns:p14="http://schemas.microsoft.com/office/powerpoint/2010/main" val="303200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val="297095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10515600" cy="993412"/>
          </a:xfrm>
        </p:spPr>
        <p:txBody>
          <a:bodyPr>
            <a:normAutofit/>
          </a:bodyPr>
          <a:lstStyle/>
          <a:p>
            <a:pPr algn="ctr"/>
            <a:r>
              <a:rPr lang="tr-TR" sz="2400" dirty="0" smtClean="0">
                <a:solidFill>
                  <a:srgbClr val="FF0000"/>
                </a:solidFill>
                <a:latin typeface="+mn-lt"/>
              </a:rPr>
              <a:t>OFİS ALANLARI</a:t>
            </a:r>
            <a:endParaRPr lang="tr-TR" sz="2400" dirty="0">
              <a:solidFill>
                <a:srgbClr val="FF0000"/>
              </a:solidFill>
              <a:latin typeface="+mn-lt"/>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582888040"/>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tr-TR" dirty="0" smtClean="0"/>
                        <a:t>ALT BİRİM</a:t>
                      </a:r>
                      <a:endParaRPr lang="tr-TR" dirty="0"/>
                    </a:p>
                  </a:txBody>
                  <a:tcPr/>
                </a:tc>
                <a:tc>
                  <a:txBody>
                    <a:bodyPr/>
                    <a:lstStyle/>
                    <a:p>
                      <a:r>
                        <a:rPr lang="tr-TR" dirty="0" smtClean="0"/>
                        <a:t>OFİS SAYISI</a:t>
                      </a:r>
                      <a:endParaRPr lang="tr-TR" dirty="0"/>
                    </a:p>
                  </a:txBody>
                  <a:tcPr/>
                </a:tc>
                <a:extLst>
                  <a:ext uri="{0D108BD9-81ED-4DB2-BD59-A6C34878D82A}">
                    <a16:rowId xmlns:a16="http://schemas.microsoft.com/office/drawing/2014/main" val="10000"/>
                  </a:ext>
                </a:extLst>
              </a:tr>
              <a:tr h="370840">
                <a:tc>
                  <a:txBody>
                    <a:bodyPr/>
                    <a:lstStyle/>
                    <a:p>
                      <a:r>
                        <a:rPr lang="tr-TR" dirty="0" smtClean="0"/>
                        <a:t>Müdür</a:t>
                      </a:r>
                      <a:r>
                        <a:rPr lang="tr-TR" baseline="0" dirty="0" smtClean="0"/>
                        <a:t> Odası</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Enstitü Sekreteri Odası</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2"/>
                  </a:ext>
                </a:extLst>
              </a:tr>
              <a:tr h="370840">
                <a:tc>
                  <a:txBody>
                    <a:bodyPr/>
                    <a:lstStyle/>
                    <a:p>
                      <a:r>
                        <a:rPr lang="tr-TR" dirty="0" smtClean="0"/>
                        <a:t>Müdür Yardımcısı Odası </a:t>
                      </a:r>
                      <a:endParaRPr lang="tr-TR" dirty="0"/>
                    </a:p>
                  </a:txBody>
                  <a:tcPr/>
                </a:tc>
                <a:tc>
                  <a:txBody>
                    <a:bodyPr/>
                    <a:lstStyle/>
                    <a:p>
                      <a:r>
                        <a:rPr lang="tr-TR" dirty="0" smtClean="0"/>
                        <a:t>2</a:t>
                      </a:r>
                      <a:endParaRPr lang="tr-TR" dirty="0"/>
                    </a:p>
                  </a:txBody>
                  <a:tcPr/>
                </a:tc>
                <a:extLst>
                  <a:ext uri="{0D108BD9-81ED-4DB2-BD59-A6C34878D82A}">
                    <a16:rowId xmlns:a16="http://schemas.microsoft.com/office/drawing/2014/main" val="10003"/>
                  </a:ext>
                </a:extLst>
              </a:tr>
              <a:tr h="370840">
                <a:tc>
                  <a:txBody>
                    <a:bodyPr/>
                    <a:lstStyle/>
                    <a:p>
                      <a:r>
                        <a:rPr lang="tr-TR" dirty="0" smtClean="0"/>
                        <a:t>Memur Odası</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4"/>
                  </a:ext>
                </a:extLst>
              </a:tr>
              <a:tr h="370840">
                <a:tc>
                  <a:txBody>
                    <a:bodyPr/>
                    <a:lstStyle/>
                    <a:p>
                      <a:r>
                        <a:rPr lang="tr-TR" dirty="0" smtClean="0"/>
                        <a:t>Sekreter Odası</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5"/>
                  </a:ext>
                </a:extLst>
              </a:tr>
              <a:tr h="370840">
                <a:tc>
                  <a:txBody>
                    <a:bodyPr/>
                    <a:lstStyle/>
                    <a:p>
                      <a:r>
                        <a:rPr lang="tr-TR" dirty="0" smtClean="0"/>
                        <a:t>Arşiv</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6"/>
                  </a:ext>
                </a:extLst>
              </a:tr>
              <a:tr h="370840">
                <a:tc>
                  <a:txBody>
                    <a:bodyPr/>
                    <a:lstStyle/>
                    <a:p>
                      <a:r>
                        <a:rPr lang="tr-TR" dirty="0" smtClean="0"/>
                        <a:t>Toplantı</a:t>
                      </a:r>
                      <a:r>
                        <a:rPr lang="tr-TR" baseline="0" dirty="0" smtClean="0"/>
                        <a:t> Salonu (ortak kullanım)</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7"/>
                  </a:ext>
                </a:extLst>
              </a:tr>
              <a:tr h="370840">
                <a:tc>
                  <a:txBody>
                    <a:bodyPr/>
                    <a:lstStyle/>
                    <a:p>
                      <a:r>
                        <a:rPr lang="tr-TR" dirty="0" smtClean="0"/>
                        <a:t>Toplam</a:t>
                      </a:r>
                      <a:endParaRPr lang="tr-TR" dirty="0"/>
                    </a:p>
                  </a:txBody>
                  <a:tcPr/>
                </a:tc>
                <a:tc>
                  <a:txBody>
                    <a:bodyPr/>
                    <a:lstStyle/>
                    <a:p>
                      <a:r>
                        <a:rPr lang="tr-TR" dirty="0" smtClean="0"/>
                        <a:t>8</a:t>
                      </a:r>
                      <a:endParaRPr lang="tr-TR" dirty="0"/>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365126"/>
            <a:ext cx="10515600" cy="993412"/>
          </a:xfrm>
        </p:spPr>
        <p:txBody>
          <a:bodyPr>
            <a:normAutofit/>
          </a:bodyPr>
          <a:lstStyle/>
          <a:p>
            <a:pPr algn="ctr"/>
            <a:r>
              <a:rPr lang="tr-TR" sz="2400" dirty="0" smtClean="0">
                <a:solidFill>
                  <a:srgbClr val="FF0000"/>
                </a:solidFill>
                <a:latin typeface="+mn-lt"/>
              </a:rPr>
              <a:t>EKİPMAN </a:t>
            </a:r>
            <a:endParaRPr lang="tr-TR" sz="2400" dirty="0">
              <a:solidFill>
                <a:srgbClr val="FF0000"/>
              </a:solidFill>
              <a:latin typeface="+mn-lt"/>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2351277661"/>
              </p:ext>
            </p:extLst>
          </p:nvPr>
        </p:nvGraphicFramePr>
        <p:xfrm>
          <a:off x="1238793" y="1358538"/>
          <a:ext cx="7887789" cy="3380781"/>
        </p:xfrm>
        <a:graphic>
          <a:graphicData uri="http://schemas.openxmlformats.org/drawingml/2006/table">
            <a:tbl>
              <a:tblPr firstRow="1" bandRow="1">
                <a:tableStyleId>{5C22544A-7EE6-4342-B048-85BDC9FD1C3A}</a:tableStyleId>
              </a:tblPr>
              <a:tblGrid>
                <a:gridCol w="3489961">
                  <a:extLst>
                    <a:ext uri="{9D8B030D-6E8A-4147-A177-3AD203B41FA5}">
                      <a16:colId xmlns:a16="http://schemas.microsoft.com/office/drawing/2014/main" val="20000"/>
                    </a:ext>
                  </a:extLst>
                </a:gridCol>
                <a:gridCol w="1985554">
                  <a:extLst>
                    <a:ext uri="{9D8B030D-6E8A-4147-A177-3AD203B41FA5}">
                      <a16:colId xmlns:a16="http://schemas.microsoft.com/office/drawing/2014/main" val="560818183"/>
                    </a:ext>
                  </a:extLst>
                </a:gridCol>
                <a:gridCol w="2412274">
                  <a:extLst>
                    <a:ext uri="{9D8B030D-6E8A-4147-A177-3AD203B41FA5}">
                      <a16:colId xmlns:a16="http://schemas.microsoft.com/office/drawing/2014/main" val="1502938200"/>
                    </a:ext>
                  </a:extLst>
                </a:gridCol>
              </a:tblGrid>
              <a:tr h="766351">
                <a:tc>
                  <a:txBody>
                    <a:bodyPr/>
                    <a:lstStyle/>
                    <a:p>
                      <a:pPr algn="ctr"/>
                      <a:r>
                        <a:rPr lang="tr-TR" dirty="0" smtClean="0"/>
                        <a:t>ALT BİRİM</a:t>
                      </a:r>
                      <a:endParaRPr lang="tr-TR" dirty="0"/>
                    </a:p>
                  </a:txBody>
                  <a:tcPr/>
                </a:tc>
                <a:tc>
                  <a:txBody>
                    <a:bodyPr/>
                    <a:lstStyle/>
                    <a:p>
                      <a:pPr algn="ctr"/>
                      <a:r>
                        <a:rPr lang="tr-TR" dirty="0" smtClean="0"/>
                        <a:t>Bilgisayar</a:t>
                      </a:r>
                      <a:r>
                        <a:rPr lang="tr-TR" baseline="0" dirty="0" smtClean="0"/>
                        <a:t> </a:t>
                      </a:r>
                      <a:endParaRPr lang="tr-TR" dirty="0"/>
                    </a:p>
                  </a:txBody>
                  <a:tcPr/>
                </a:tc>
                <a:tc>
                  <a:txBody>
                    <a:bodyPr/>
                    <a:lstStyle/>
                    <a:p>
                      <a:pPr algn="ctr"/>
                      <a:r>
                        <a:rPr lang="tr-TR" dirty="0" smtClean="0"/>
                        <a:t>Yazıcı </a:t>
                      </a:r>
                      <a:endParaRPr lang="tr-TR" dirty="0"/>
                    </a:p>
                  </a:txBody>
                  <a:tcPr/>
                </a:tc>
                <a:extLst>
                  <a:ext uri="{0D108BD9-81ED-4DB2-BD59-A6C34878D82A}">
                    <a16:rowId xmlns:a16="http://schemas.microsoft.com/office/drawing/2014/main" val="10000"/>
                  </a:ext>
                </a:extLst>
              </a:tr>
              <a:tr h="373490">
                <a:tc>
                  <a:txBody>
                    <a:bodyPr/>
                    <a:lstStyle/>
                    <a:p>
                      <a:r>
                        <a:rPr lang="tr-TR" dirty="0" smtClean="0"/>
                        <a:t>Müdür</a:t>
                      </a:r>
                      <a:r>
                        <a:rPr lang="tr-TR" baseline="0" dirty="0" smtClean="0"/>
                        <a:t> Odası</a:t>
                      </a:r>
                      <a:endParaRPr lang="tr-TR" dirty="0"/>
                    </a:p>
                  </a:txBody>
                  <a:tcPr/>
                </a:tc>
                <a:tc>
                  <a:txBody>
                    <a:bodyPr/>
                    <a:lstStyle/>
                    <a:p>
                      <a:r>
                        <a:rPr lang="tr-TR" dirty="0" smtClean="0"/>
                        <a:t>1</a:t>
                      </a:r>
                      <a:endParaRPr lang="tr-TR" dirty="0"/>
                    </a:p>
                  </a:txBody>
                  <a:tcPr/>
                </a:tc>
                <a:tc>
                  <a:txBody>
                    <a:bodyPr/>
                    <a:lstStyle/>
                    <a:p>
                      <a:r>
                        <a:rPr lang="tr-TR" dirty="0" smtClean="0"/>
                        <a:t>2</a:t>
                      </a:r>
                      <a:endParaRPr lang="tr-TR" dirty="0"/>
                    </a:p>
                  </a:txBody>
                  <a:tcPr/>
                </a:tc>
                <a:extLst>
                  <a:ext uri="{0D108BD9-81ED-4DB2-BD59-A6C34878D82A}">
                    <a16:rowId xmlns:a16="http://schemas.microsoft.com/office/drawing/2014/main" val="10001"/>
                  </a:ext>
                </a:extLst>
              </a:tr>
              <a:tr h="37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Enstitü Sekreteri Odası</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a:t>
                      </a:r>
                      <a:endParaRPr lang="tr-TR" dirty="0"/>
                    </a:p>
                  </a:txBody>
                  <a:tcPr/>
                </a:tc>
                <a:extLst>
                  <a:ext uri="{0D108BD9-81ED-4DB2-BD59-A6C34878D82A}">
                    <a16:rowId xmlns:a16="http://schemas.microsoft.com/office/drawing/2014/main" val="10002"/>
                  </a:ext>
                </a:extLst>
              </a:tr>
              <a:tr h="373490">
                <a:tc>
                  <a:txBody>
                    <a:bodyPr/>
                    <a:lstStyle/>
                    <a:p>
                      <a:r>
                        <a:rPr lang="tr-TR" dirty="0" smtClean="0"/>
                        <a:t>Müdür Yardımcısı Odası </a:t>
                      </a:r>
                      <a:endParaRPr lang="tr-TR" dirty="0"/>
                    </a:p>
                  </a:txBody>
                  <a:tcPr/>
                </a:tc>
                <a:tc>
                  <a:txBody>
                    <a:bodyPr/>
                    <a:lstStyle/>
                    <a:p>
                      <a:r>
                        <a:rPr lang="tr-TR" dirty="0" smtClean="0"/>
                        <a:t>1</a:t>
                      </a:r>
                      <a:endParaRPr lang="tr-TR" dirty="0"/>
                    </a:p>
                  </a:txBody>
                  <a:tcPr/>
                </a:tc>
                <a:tc>
                  <a:txBody>
                    <a:bodyPr/>
                    <a:lstStyle/>
                    <a:p>
                      <a:r>
                        <a:rPr lang="tr-TR" dirty="0" smtClean="0"/>
                        <a:t>-</a:t>
                      </a:r>
                      <a:endParaRPr lang="tr-TR" dirty="0"/>
                    </a:p>
                  </a:txBody>
                  <a:tcPr/>
                </a:tc>
                <a:extLst>
                  <a:ext uri="{0D108BD9-81ED-4DB2-BD59-A6C34878D82A}">
                    <a16:rowId xmlns:a16="http://schemas.microsoft.com/office/drawing/2014/main" val="10003"/>
                  </a:ext>
                </a:extLst>
              </a:tr>
              <a:tr h="373490">
                <a:tc>
                  <a:txBody>
                    <a:bodyPr/>
                    <a:lstStyle/>
                    <a:p>
                      <a:r>
                        <a:rPr lang="tr-TR" dirty="0" smtClean="0"/>
                        <a:t>Memur Odası</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4"/>
                  </a:ext>
                </a:extLst>
              </a:tr>
              <a:tr h="373490">
                <a:tc>
                  <a:txBody>
                    <a:bodyPr/>
                    <a:lstStyle/>
                    <a:p>
                      <a:r>
                        <a:rPr lang="tr-TR" dirty="0" smtClean="0"/>
                        <a:t>Sekreter Odası</a:t>
                      </a:r>
                      <a:endParaRPr lang="tr-TR" dirty="0"/>
                    </a:p>
                  </a:txBody>
                  <a:tcPr/>
                </a:tc>
                <a:tc>
                  <a:txBody>
                    <a:bodyPr/>
                    <a:lstStyle/>
                    <a:p>
                      <a:r>
                        <a:rPr lang="tr-TR" dirty="0" smtClean="0"/>
                        <a:t>1</a:t>
                      </a:r>
                      <a:endParaRPr lang="tr-TR" dirty="0"/>
                    </a:p>
                  </a:txBody>
                  <a:tcPr/>
                </a:tc>
                <a:tc>
                  <a:txBody>
                    <a:bodyPr/>
                    <a:lstStyle/>
                    <a:p>
                      <a:r>
                        <a:rPr lang="tr-TR" dirty="0" smtClean="0"/>
                        <a:t>1</a:t>
                      </a:r>
                      <a:endParaRPr lang="tr-TR" dirty="0"/>
                    </a:p>
                  </a:txBody>
                  <a:tcPr/>
                </a:tc>
                <a:extLst>
                  <a:ext uri="{0D108BD9-81ED-4DB2-BD59-A6C34878D82A}">
                    <a16:rowId xmlns:a16="http://schemas.microsoft.com/office/drawing/2014/main" val="10005"/>
                  </a:ext>
                </a:extLst>
              </a:tr>
              <a:tr h="373490">
                <a:tc>
                  <a:txBody>
                    <a:bodyPr/>
                    <a:lstStyle/>
                    <a:p>
                      <a:r>
                        <a:rPr lang="tr-TR" dirty="0" smtClean="0"/>
                        <a:t>Toplantı</a:t>
                      </a:r>
                      <a:r>
                        <a:rPr lang="tr-TR" baseline="0" dirty="0" smtClean="0"/>
                        <a:t> Salonu (ortak kullanım)</a:t>
                      </a:r>
                      <a:endParaRPr lang="tr-TR" dirty="0"/>
                    </a:p>
                  </a:txBody>
                  <a:tcPr/>
                </a:tc>
                <a:tc>
                  <a:txBody>
                    <a:bodyPr/>
                    <a:lstStyle/>
                    <a:p>
                      <a:r>
                        <a:rPr lang="tr-TR" dirty="0" smtClean="0"/>
                        <a:t>1</a:t>
                      </a:r>
                      <a:endParaRPr lang="tr-TR" dirty="0"/>
                    </a:p>
                  </a:txBody>
                  <a:tcPr/>
                </a:tc>
                <a:tc>
                  <a:txBody>
                    <a:bodyPr/>
                    <a:lstStyle/>
                    <a:p>
                      <a:r>
                        <a:rPr lang="tr-TR" dirty="0" smtClean="0"/>
                        <a:t>1 (Projeksiyon)</a:t>
                      </a:r>
                      <a:endParaRPr lang="tr-TR" dirty="0"/>
                    </a:p>
                  </a:txBody>
                  <a:tcPr/>
                </a:tc>
                <a:extLst>
                  <a:ext uri="{0D108BD9-81ED-4DB2-BD59-A6C34878D82A}">
                    <a16:rowId xmlns:a16="http://schemas.microsoft.com/office/drawing/2014/main" val="10007"/>
                  </a:ext>
                </a:extLst>
              </a:tr>
              <a:tr h="373490">
                <a:tc>
                  <a:txBody>
                    <a:bodyPr/>
                    <a:lstStyle/>
                    <a:p>
                      <a:r>
                        <a:rPr lang="tr-TR" dirty="0" smtClean="0"/>
                        <a:t>Toplam</a:t>
                      </a:r>
                      <a:endParaRPr lang="tr-TR" dirty="0"/>
                    </a:p>
                  </a:txBody>
                  <a:tcPr/>
                </a:tc>
                <a:tc>
                  <a:txBody>
                    <a:bodyPr/>
                    <a:lstStyle/>
                    <a:p>
                      <a:r>
                        <a:rPr lang="tr-TR" dirty="0" smtClean="0"/>
                        <a:t>6</a:t>
                      </a:r>
                      <a:endParaRPr lang="tr-TR" dirty="0"/>
                    </a:p>
                  </a:txBody>
                  <a:tcPr/>
                </a:tc>
                <a:tc>
                  <a:txBody>
                    <a:bodyPr/>
                    <a:lstStyle/>
                    <a:p>
                      <a:r>
                        <a:rPr lang="tr-TR" dirty="0" smtClean="0"/>
                        <a:t>6</a:t>
                      </a:r>
                      <a:endParaRPr lang="tr-TR"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131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00110"/>
          </a:xfrm>
          <a:prstGeom prst="rect">
            <a:avLst/>
          </a:prstGeom>
          <a:noFill/>
        </p:spPr>
        <p:txBody>
          <a:bodyPr wrap="square" rtlCol="0">
            <a:spAutoFit/>
          </a:bodyPr>
          <a:lstStyle/>
          <a:p>
            <a:r>
              <a:rPr lang="tr-TR" altLang="tr-TR" sz="2000" b="1" dirty="0"/>
              <a:t>EĞİTİM ÖĞRETİM FAALİYETİ </a:t>
            </a:r>
            <a:r>
              <a:rPr lang="tr-TR" altLang="tr-TR" sz="2000" b="1" dirty="0" smtClean="0"/>
              <a:t>YÜRÜTÜLEN PROGRAMLAR</a:t>
            </a:r>
            <a:endParaRPr lang="tr-TR" sz="2000" b="1" dirty="0"/>
          </a:p>
        </p:txBody>
      </p:sp>
      <p:sp>
        <p:nvSpPr>
          <p:cNvPr id="3" name="Dikdörtgen 2"/>
          <p:cNvSpPr/>
          <p:nvPr/>
        </p:nvSpPr>
        <p:spPr>
          <a:xfrm>
            <a:off x="1968137" y="1097606"/>
            <a:ext cx="6096000" cy="2086725"/>
          </a:xfrm>
          <a:prstGeom prst="rect">
            <a:avLst/>
          </a:prstGeom>
        </p:spPr>
        <p:txBody>
          <a:bodyPr>
            <a:spAutoFit/>
          </a:bodyPr>
          <a:lstStyle/>
          <a:p>
            <a:pPr marL="365760" indent="-365760" algn="ctr">
              <a:lnSpc>
                <a:spcPct val="120000"/>
              </a:lnSpc>
              <a:defRPr/>
            </a:pPr>
            <a:r>
              <a:rPr lang="tr-TR" dirty="0" smtClean="0">
                <a:solidFill>
                  <a:schemeClr val="tx1">
                    <a:lumMod val="85000"/>
                    <a:lumOff val="15000"/>
                  </a:schemeClr>
                </a:solidFill>
              </a:rPr>
              <a:t>Eğitim </a:t>
            </a:r>
            <a:r>
              <a:rPr lang="tr-TR" dirty="0">
                <a:solidFill>
                  <a:schemeClr val="tx1">
                    <a:lumMod val="85000"/>
                    <a:lumOff val="15000"/>
                  </a:schemeClr>
                </a:solidFill>
              </a:rPr>
              <a:t>Bilimleri</a:t>
            </a:r>
          </a:p>
          <a:p>
            <a:pPr marL="365760" indent="-365760" algn="ctr">
              <a:lnSpc>
                <a:spcPct val="120000"/>
              </a:lnSpc>
              <a:defRPr/>
            </a:pPr>
            <a:r>
              <a:rPr lang="tr-TR" dirty="0">
                <a:solidFill>
                  <a:schemeClr val="tx1">
                    <a:lumMod val="85000"/>
                    <a:lumOff val="15000"/>
                  </a:schemeClr>
                </a:solidFill>
              </a:rPr>
              <a:t>İktisat</a:t>
            </a:r>
          </a:p>
          <a:p>
            <a:pPr marL="365760" indent="-365760" algn="ctr">
              <a:lnSpc>
                <a:spcPct val="120000"/>
              </a:lnSpc>
              <a:defRPr/>
            </a:pPr>
            <a:r>
              <a:rPr lang="tr-TR" dirty="0">
                <a:solidFill>
                  <a:schemeClr val="tx1">
                    <a:lumMod val="85000"/>
                    <a:lumOff val="15000"/>
                  </a:schemeClr>
                </a:solidFill>
              </a:rPr>
              <a:t>Tarih</a:t>
            </a:r>
          </a:p>
          <a:p>
            <a:pPr marL="365760" indent="-365760" algn="ctr">
              <a:lnSpc>
                <a:spcPct val="120000"/>
              </a:lnSpc>
              <a:defRPr/>
            </a:pPr>
            <a:r>
              <a:rPr lang="tr-TR" dirty="0">
                <a:solidFill>
                  <a:schemeClr val="tx1">
                    <a:lumMod val="85000"/>
                    <a:lumOff val="15000"/>
                  </a:schemeClr>
                </a:solidFill>
              </a:rPr>
              <a:t>Temel İslam Bilimleri</a:t>
            </a:r>
          </a:p>
          <a:p>
            <a:pPr marL="365760" indent="-365760" algn="ctr">
              <a:lnSpc>
                <a:spcPct val="120000"/>
              </a:lnSpc>
              <a:defRPr/>
            </a:pPr>
            <a:r>
              <a:rPr lang="tr-TR" dirty="0">
                <a:solidFill>
                  <a:schemeClr val="tx1">
                    <a:lumMod val="85000"/>
                    <a:lumOff val="15000"/>
                  </a:schemeClr>
                </a:solidFill>
              </a:rPr>
              <a:t>Türk Dili ve Edebiyatı</a:t>
            </a:r>
          </a:p>
          <a:p>
            <a:pPr marL="365760" indent="-365760" algn="ctr">
              <a:lnSpc>
                <a:spcPct val="120000"/>
              </a:lnSpc>
              <a:defRPr/>
            </a:pPr>
            <a:r>
              <a:rPr lang="tr-TR" dirty="0">
                <a:solidFill>
                  <a:schemeClr val="tx1">
                    <a:lumMod val="85000"/>
                    <a:lumOff val="15000"/>
                  </a:schemeClr>
                </a:solidFill>
              </a:rPr>
              <a:t>Türkçe ve Sosyal Bilimler Eğitimi </a:t>
            </a:r>
          </a:p>
        </p:txBody>
      </p:sp>
    </p:spTree>
    <p:extLst>
      <p:ext uri="{BB962C8B-B14F-4D97-AF65-F5344CB8AC3E}">
        <p14:creationId xmlns:p14="http://schemas.microsoft.com/office/powerpoint/2010/main" val="85328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smtClean="0"/>
              <a:t>EĞİTİM </a:t>
            </a:r>
            <a:r>
              <a:rPr lang="tr-TR" sz="2400" b="1" dirty="0"/>
              <a:t>BİLİMLERİ ANA BİLİM DALI</a:t>
            </a:r>
          </a:p>
          <a:p>
            <a:endParaRPr lang="tr-TR" sz="2400" b="1" dirty="0"/>
          </a:p>
        </p:txBody>
      </p:sp>
      <p:graphicFrame>
        <p:nvGraphicFramePr>
          <p:cNvPr id="4" name="Tablo 3"/>
          <p:cNvGraphicFramePr>
            <a:graphicFrameLocks noGrp="1"/>
          </p:cNvGraphicFramePr>
          <p:nvPr>
            <p:extLst>
              <p:ext uri="{D42A27DB-BD31-4B8C-83A1-F6EECF244321}">
                <p14:modId xmlns:p14="http://schemas.microsoft.com/office/powerpoint/2010/main" val="1136937410"/>
              </p:ext>
            </p:extLst>
          </p:nvPr>
        </p:nvGraphicFramePr>
        <p:xfrm>
          <a:off x="1146048" y="1038952"/>
          <a:ext cx="8504264" cy="4520122"/>
        </p:xfrm>
        <a:graphic>
          <a:graphicData uri="http://schemas.openxmlformats.org/drawingml/2006/table">
            <a:tbl>
              <a:tblPr firstRow="1" bandRow="1">
                <a:tableStyleId>{5C22544A-7EE6-4342-B048-85BDC9FD1C3A}</a:tableStyleId>
              </a:tblPr>
              <a:tblGrid>
                <a:gridCol w="3344883">
                  <a:extLst>
                    <a:ext uri="{9D8B030D-6E8A-4147-A177-3AD203B41FA5}">
                      <a16:colId xmlns:a16="http://schemas.microsoft.com/office/drawing/2014/main" val="4281492906"/>
                    </a:ext>
                  </a:extLst>
                </a:gridCol>
                <a:gridCol w="1485065">
                  <a:extLst>
                    <a:ext uri="{9D8B030D-6E8A-4147-A177-3AD203B41FA5}">
                      <a16:colId xmlns:a16="http://schemas.microsoft.com/office/drawing/2014/main" val="1620772870"/>
                    </a:ext>
                  </a:extLst>
                </a:gridCol>
                <a:gridCol w="1533870">
                  <a:extLst>
                    <a:ext uri="{9D8B030D-6E8A-4147-A177-3AD203B41FA5}">
                      <a16:colId xmlns:a16="http://schemas.microsoft.com/office/drawing/2014/main" val="211736510"/>
                    </a:ext>
                  </a:extLst>
                </a:gridCol>
                <a:gridCol w="2140446">
                  <a:extLst>
                    <a:ext uri="{9D8B030D-6E8A-4147-A177-3AD203B41FA5}">
                      <a16:colId xmlns:a16="http://schemas.microsoft.com/office/drawing/2014/main" val="1128316020"/>
                    </a:ext>
                  </a:extLst>
                </a:gridCol>
              </a:tblGrid>
              <a:tr h="417682">
                <a:tc>
                  <a:txBody>
                    <a:bodyPr/>
                    <a:lstStyle/>
                    <a:p>
                      <a:pPr algn="ctr"/>
                      <a:r>
                        <a:rPr lang="tr-TR" sz="1200" b="1" noProof="0" dirty="0" smtClean="0">
                          <a:latin typeface="Book Antiqua" panose="02040602050305030304" pitchFamily="18" charset="0"/>
                        </a:rPr>
                        <a:t>BİLİM</a:t>
                      </a:r>
                      <a:r>
                        <a:rPr lang="tr-TR" sz="1200" b="1" baseline="0" noProof="0" dirty="0" smtClean="0">
                          <a:latin typeface="Book Antiqua" panose="02040602050305030304" pitchFamily="18" charset="0"/>
                        </a:rPr>
                        <a:t> DALI / PROGRAM</a:t>
                      </a:r>
                      <a:endParaRPr lang="tr-TR" sz="12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ERKEK</a:t>
                      </a:r>
                      <a:r>
                        <a:rPr lang="tr-TR" sz="1200" b="1" i="0" baseline="0" noProof="0" dirty="0" smtClean="0">
                          <a:solidFill>
                            <a:schemeClr val="lt1"/>
                          </a:solidFill>
                          <a:latin typeface="Book Antiqua" panose="02040602050305030304" pitchFamily="18" charset="0"/>
                          <a:ea typeface="+mn-ea"/>
                          <a:cs typeface="+mn-cs"/>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225105861"/>
                  </a:ext>
                </a:extLst>
              </a:tr>
              <a:tr h="417682">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Eğitim Yönetimi 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 </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898121543"/>
                  </a:ext>
                </a:extLst>
              </a:tr>
              <a:tr h="417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469285220"/>
                  </a:ext>
                </a:extLst>
              </a:tr>
              <a:tr h="417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610241323"/>
                  </a:ext>
                </a:extLst>
              </a:tr>
              <a:tr h="508527">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421928726"/>
                  </a:ext>
                </a:extLst>
              </a:tr>
              <a:tr h="38648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Eğitim Yönetimi Doktora Öğretim Programı</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0005"/>
                  </a:ext>
                </a:extLst>
              </a:tr>
              <a:tr h="488726">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553524753"/>
                  </a:ext>
                </a:extLst>
              </a:tr>
              <a:tr h="65382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Eğitim Programları ve Öğretimi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(Tezli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545886051"/>
                  </a:ext>
                </a:extLst>
              </a:tr>
              <a:tr h="653822">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Times New Roman" pitchFamily="18" charset="0"/>
                        </a:rPr>
                        <a:t>TOPLAM</a:t>
                      </a:r>
                    </a:p>
                  </a:txBody>
                  <a:tcPr marL="138061" marR="138061" marT="45713" marB="45713" anchor="ctr">
                    <a:lnB w="12700" cap="flat" cmpd="sng" algn="ctr">
                      <a:solidFill>
                        <a:schemeClr val="tx1"/>
                      </a:solidFill>
                      <a:prstDash val="solid"/>
                      <a:round/>
                      <a:headEnd type="none" w="med" len="med"/>
                      <a:tailEnd type="none" w="med" len="med"/>
                    </a:lnB>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2018-222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tc gridSpan="2">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2019-198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tc h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2373058"/>
                  </a:ext>
                </a:extLst>
              </a:tr>
            </a:tbl>
          </a:graphicData>
        </a:graphic>
      </p:graphicFrame>
    </p:spTree>
    <p:extLst>
      <p:ext uri="{BB962C8B-B14F-4D97-AF65-F5344CB8AC3E}">
        <p14:creationId xmlns:p14="http://schemas.microsoft.com/office/powerpoint/2010/main" val="1860997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t>İKTİSAT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86055356"/>
              </p:ext>
            </p:extLst>
          </p:nvPr>
        </p:nvGraphicFramePr>
        <p:xfrm>
          <a:off x="1123406" y="1346655"/>
          <a:ext cx="8168640" cy="4304922"/>
        </p:xfrm>
        <a:graphic>
          <a:graphicData uri="http://schemas.openxmlformats.org/drawingml/2006/table">
            <a:tbl>
              <a:tblPr firstRow="1" bandRow="1">
                <a:tableStyleId>{5C22544A-7EE6-4342-B048-85BDC9FD1C3A}</a:tableStyleId>
              </a:tblPr>
              <a:tblGrid>
                <a:gridCol w="3020503">
                  <a:extLst>
                    <a:ext uri="{9D8B030D-6E8A-4147-A177-3AD203B41FA5}">
                      <a16:colId xmlns:a16="http://schemas.microsoft.com/office/drawing/2014/main" val="3182899214"/>
                    </a:ext>
                  </a:extLst>
                </a:gridCol>
                <a:gridCol w="1337445">
                  <a:extLst>
                    <a:ext uri="{9D8B030D-6E8A-4147-A177-3AD203B41FA5}">
                      <a16:colId xmlns:a16="http://schemas.microsoft.com/office/drawing/2014/main" val="2204736078"/>
                    </a:ext>
                  </a:extLst>
                </a:gridCol>
                <a:gridCol w="1356735">
                  <a:extLst>
                    <a:ext uri="{9D8B030D-6E8A-4147-A177-3AD203B41FA5}">
                      <a16:colId xmlns:a16="http://schemas.microsoft.com/office/drawing/2014/main" val="746661400"/>
                    </a:ext>
                  </a:extLst>
                </a:gridCol>
                <a:gridCol w="2453957">
                  <a:extLst>
                    <a:ext uri="{9D8B030D-6E8A-4147-A177-3AD203B41FA5}">
                      <a16:colId xmlns:a16="http://schemas.microsoft.com/office/drawing/2014/main" val="361082047"/>
                    </a:ext>
                  </a:extLst>
                </a:gridCol>
              </a:tblGrid>
              <a:tr h="570166">
                <a:tc>
                  <a:txBody>
                    <a:bodyPr/>
                    <a:lstStyle/>
                    <a:p>
                      <a:pPr algn="ctr"/>
                      <a:r>
                        <a:rPr lang="tr-TR" sz="1600" b="1" noProof="0" dirty="0" smtClean="0">
                          <a:latin typeface="Book Antiqua" panose="02040602050305030304" pitchFamily="18" charset="0"/>
                        </a:rPr>
                        <a:t>BİLİM</a:t>
                      </a:r>
                      <a:r>
                        <a:rPr lang="tr-TR" sz="1600" b="1" baseline="0" noProof="0" dirty="0" smtClean="0">
                          <a:latin typeface="Book Antiqua" panose="02040602050305030304" pitchFamily="18" charset="0"/>
                        </a:rPr>
                        <a:t> DALI / PROGRAM</a:t>
                      </a:r>
                      <a:endParaRPr lang="tr-TR" sz="16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KIZ ÖĞRENCİ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ERKEK</a:t>
                      </a:r>
                      <a:r>
                        <a:rPr lang="tr-TR" sz="1600" b="1" i="0" baseline="0" noProof="0" dirty="0" smtClean="0">
                          <a:solidFill>
                            <a:schemeClr val="lt1"/>
                          </a:solidFill>
                          <a:latin typeface="Book Antiqua" panose="02040602050305030304" pitchFamily="18" charset="0"/>
                          <a:ea typeface="+mn-ea"/>
                          <a:cs typeface="+mn-cs"/>
                        </a:rPr>
                        <a:t> ÖĞRENCİ</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600" b="1" i="0" noProof="0" dirty="0" smtClean="0">
                          <a:solidFill>
                            <a:schemeClr val="lt1"/>
                          </a:solidFill>
                          <a:latin typeface="Book Antiqua" panose="02040602050305030304" pitchFamily="18" charset="0"/>
                          <a:ea typeface="+mn-ea"/>
                          <a:cs typeface="+mn-cs"/>
                        </a:rPr>
                        <a:t>TOPLAM</a:t>
                      </a:r>
                      <a:endParaRPr lang="tr-TR" sz="16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3229221150"/>
                  </a:ext>
                </a:extLst>
              </a:tr>
              <a:tr h="628151">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lang="tr-TR" sz="1200" b="1" i="0" noProof="0" dirty="0" smtClean="0">
                          <a:solidFill>
                            <a:schemeClr val="dk1"/>
                          </a:solidFill>
                          <a:latin typeface="Book Antiqua" panose="02040602050305030304" pitchFamily="18" charset="0"/>
                          <a:ea typeface="+mn-ea"/>
                          <a:cs typeface="+mn-cs"/>
                        </a:rPr>
                        <a:t>Bilim Dalı</a:t>
                      </a:r>
                    </a:p>
                    <a:p>
                      <a:pPr marL="0" algn="ctr" defTabSz="914400" rtl="1">
                        <a:buNone/>
                      </a:pPr>
                      <a:r>
                        <a:rPr lang="tr-TR" sz="1200" b="1" i="0" noProof="0" dirty="0" smtClean="0">
                          <a:solidFill>
                            <a:schemeClr val="dk1"/>
                          </a:solidFill>
                          <a:latin typeface="Book Antiqua" panose="02040602050305030304" pitchFamily="18" charset="0"/>
                          <a:ea typeface="+mn-ea"/>
                          <a:cs typeface="+mn-cs"/>
                        </a:rPr>
                        <a:t>(Tezli</a:t>
                      </a:r>
                      <a:r>
                        <a:rPr lang="tr-TR" sz="1200" b="1" i="0" baseline="0" noProof="0" dirty="0" smtClean="0">
                          <a:solidFill>
                            <a:schemeClr val="dk1"/>
                          </a:solidFill>
                          <a:latin typeface="Book Antiqua" panose="02040602050305030304" pitchFamily="18" charset="0"/>
                          <a:ea typeface="+mn-ea"/>
                          <a:cs typeface="+mn-cs"/>
                        </a:rPr>
                        <a:t> </a:t>
                      </a:r>
                      <a:r>
                        <a:rPr lang="tr-TR" sz="1200" b="1" i="0" noProof="0" dirty="0" smtClean="0">
                          <a:solidFill>
                            <a:schemeClr val="dk1"/>
                          </a:solidFill>
                          <a:latin typeface="Book Antiqua" panose="02040602050305030304" pitchFamily="18" charset="0"/>
                          <a:ea typeface="+mn-ea"/>
                          <a:cs typeface="+mn-cs"/>
                        </a:rPr>
                        <a:t>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983869839"/>
                  </a:ext>
                </a:extLst>
              </a:tr>
              <a:tr h="6195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Normal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007115315"/>
                  </a:ext>
                </a:extLst>
              </a:tr>
              <a:tr h="6195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(Tezli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39</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601067779"/>
                  </a:ext>
                </a:extLst>
              </a:tr>
              <a:tr h="6195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noProof="0" dirty="0" smtClean="0">
                          <a:solidFill>
                            <a:schemeClr val="dk1"/>
                          </a:solidFill>
                          <a:latin typeface="Book Antiqua" panose="02040602050305030304" pitchFamily="18" charset="0"/>
                          <a:ea typeface="+mn-ea"/>
                          <a:cs typeface="+mn-cs"/>
                        </a:rPr>
                        <a:t>Bölgesel</a:t>
                      </a:r>
                      <a:r>
                        <a:rPr lang="tr-TR" sz="1200" b="1" i="0" baseline="0" noProof="0" dirty="0" smtClean="0">
                          <a:solidFill>
                            <a:schemeClr val="dk1"/>
                          </a:solidFill>
                          <a:latin typeface="Book Antiqua" panose="02040602050305030304" pitchFamily="18" charset="0"/>
                          <a:ea typeface="+mn-ea"/>
                          <a:cs typeface="+mn-cs"/>
                        </a:rPr>
                        <a:t> Kalkınma İktisadı </a:t>
                      </a: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(Tezsiz İkinci Öğretim)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2772668577"/>
                  </a:ext>
                </a:extLst>
              </a:tr>
              <a:tr h="6195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tr-TR" sz="1200" b="1" i="0" baseline="0" noProof="0" dirty="0" smtClean="0">
                          <a:solidFill>
                            <a:schemeClr val="dk1"/>
                          </a:solidFill>
                          <a:latin typeface="Book Antiqua" panose="02040602050305030304" pitchFamily="18" charset="0"/>
                          <a:ea typeface="+mn-ea"/>
                          <a:cs typeface="+mn-cs"/>
                        </a:rPr>
                        <a:t>İktisat Doktora Öğretim Programı</a:t>
                      </a:r>
                      <a:endPar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5</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0005"/>
                  </a:ext>
                </a:extLst>
              </a:tr>
              <a:tr h="619533">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Book Antiqua" panose="02040602050305030304" pitchFamily="18" charset="0"/>
                          <a:ea typeface="+mn-ea"/>
                          <a:cs typeface="+mn-cs"/>
                        </a:rPr>
                        <a:t>TOPLAM</a:t>
                      </a:r>
                    </a:p>
                  </a:txBody>
                  <a:tcPr marL="138061" marR="138061" marT="45713" marB="45713" anchor="ct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2018-68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gridSpan="2">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2019-108</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h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val="1324028184"/>
                  </a:ext>
                </a:extLst>
              </a:tr>
            </a:tbl>
          </a:graphicData>
        </a:graphic>
      </p:graphicFrame>
    </p:spTree>
    <p:extLst>
      <p:ext uri="{BB962C8B-B14F-4D97-AF65-F5344CB8AC3E}">
        <p14:creationId xmlns:p14="http://schemas.microsoft.com/office/powerpoint/2010/main" val="370369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830997"/>
          </a:xfrm>
          <a:prstGeom prst="rect">
            <a:avLst/>
          </a:prstGeom>
          <a:noFill/>
        </p:spPr>
        <p:txBody>
          <a:bodyPr wrap="square" rtlCol="0">
            <a:spAutoFit/>
          </a:bodyPr>
          <a:lstStyle/>
          <a:p>
            <a:r>
              <a:rPr lang="tr-TR" sz="2400" b="1" dirty="0"/>
              <a:t>TARİH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4069576992"/>
              </p:ext>
            </p:extLst>
          </p:nvPr>
        </p:nvGraphicFramePr>
        <p:xfrm>
          <a:off x="1449236" y="1454451"/>
          <a:ext cx="7419702" cy="3234393"/>
        </p:xfrm>
        <a:graphic>
          <a:graphicData uri="http://schemas.openxmlformats.org/drawingml/2006/table">
            <a:tbl>
              <a:tblPr firstRow="1" bandRow="1">
                <a:tableStyleId>{5C22544A-7EE6-4342-B048-85BDC9FD1C3A}</a:tableStyleId>
              </a:tblPr>
              <a:tblGrid>
                <a:gridCol w="2690460">
                  <a:extLst>
                    <a:ext uri="{9D8B030D-6E8A-4147-A177-3AD203B41FA5}">
                      <a16:colId xmlns:a16="http://schemas.microsoft.com/office/drawing/2014/main" val="3548104113"/>
                    </a:ext>
                  </a:extLst>
                </a:gridCol>
                <a:gridCol w="1489653">
                  <a:extLst>
                    <a:ext uri="{9D8B030D-6E8A-4147-A177-3AD203B41FA5}">
                      <a16:colId xmlns:a16="http://schemas.microsoft.com/office/drawing/2014/main" val="862649447"/>
                    </a:ext>
                  </a:extLst>
                </a:gridCol>
                <a:gridCol w="1471749">
                  <a:extLst>
                    <a:ext uri="{9D8B030D-6E8A-4147-A177-3AD203B41FA5}">
                      <a16:colId xmlns:a16="http://schemas.microsoft.com/office/drawing/2014/main" val="1919167778"/>
                    </a:ext>
                  </a:extLst>
                </a:gridCol>
                <a:gridCol w="1767840">
                  <a:extLst>
                    <a:ext uri="{9D8B030D-6E8A-4147-A177-3AD203B41FA5}">
                      <a16:colId xmlns:a16="http://schemas.microsoft.com/office/drawing/2014/main" val="3241142538"/>
                    </a:ext>
                  </a:extLst>
                </a:gridCol>
              </a:tblGrid>
              <a:tr h="759291">
                <a:tc>
                  <a:txBody>
                    <a:bodyPr/>
                    <a:lstStyle/>
                    <a:p>
                      <a:pPr algn="ctr"/>
                      <a:r>
                        <a:rPr lang="tr-TR" sz="1200" noProof="0" dirty="0" smtClean="0">
                          <a:latin typeface="Book Antiqua" panose="02040602050305030304" pitchFamily="18" charset="0"/>
                        </a:rPr>
                        <a:t>BİLİM</a:t>
                      </a:r>
                      <a:r>
                        <a:rPr lang="tr-TR" sz="1200" baseline="0" noProof="0" dirty="0" smtClean="0">
                          <a:latin typeface="Book Antiqua" panose="02040602050305030304" pitchFamily="18" charset="0"/>
                        </a:rPr>
                        <a:t> DALI / PROGRAM</a:t>
                      </a:r>
                      <a:endParaRPr lang="tr-TR" sz="1200" noProof="0" dirty="0">
                        <a:latin typeface="Book Antiqua" panose="02040602050305030304" pitchFamily="18" charset="0"/>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KIZ ÖĞRENCİ</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ERKEK</a:t>
                      </a:r>
                      <a:r>
                        <a:rPr lang="tr-TR" sz="1200" b="1" i="0" baseline="0" noProof="0" dirty="0" smtClean="0">
                          <a:solidFill>
                            <a:schemeClr val="lt1"/>
                          </a:solidFill>
                          <a:latin typeface="Book Antiqua" panose="02040602050305030304" pitchFamily="18" charset="0"/>
                          <a:ea typeface="+mn-ea"/>
                          <a:cs typeface="+mn-cs"/>
                        </a:rPr>
                        <a:t> ÖĞRENCİ</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1" i="0" noProof="0" dirty="0" smtClean="0">
                          <a:solidFill>
                            <a:schemeClr val="lt1"/>
                          </a:solidFill>
                          <a:latin typeface="Book Antiqua" panose="02040602050305030304" pitchFamily="18" charset="0"/>
                          <a:ea typeface="+mn-ea"/>
                          <a:cs typeface="+mn-cs"/>
                        </a:rPr>
                        <a:t>TOPLAM</a:t>
                      </a:r>
                      <a:endParaRPr lang="tr-TR" sz="1200" b="1" i="0" noProof="0" dirty="0">
                        <a:solidFill>
                          <a:schemeClr val="lt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985834550"/>
                  </a:ext>
                </a:extLst>
              </a:tr>
              <a:tr h="825034">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Normal Öğretim)</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13</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31</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44</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663139616"/>
                  </a:ext>
                </a:extLst>
              </a:tr>
              <a:tr h="825034">
                <a:tc>
                  <a:txBody>
                    <a:bodyPr/>
                    <a:lstStyle/>
                    <a:p>
                      <a:pPr marL="0" algn="ctr" defTabSz="914400" rtl="1">
                        <a:buNone/>
                      </a:pPr>
                      <a:r>
                        <a:rPr lang="tr-TR" sz="1200" b="1" i="0" baseline="0" noProof="0" dirty="0" smtClean="0">
                          <a:solidFill>
                            <a:schemeClr val="dk1"/>
                          </a:solidFill>
                          <a:latin typeface="Book Antiqua" panose="02040602050305030304" pitchFamily="18" charset="0"/>
                          <a:ea typeface="+mn-ea"/>
                          <a:cs typeface="+mn-cs"/>
                        </a:rPr>
                        <a:t>Tarih  Anabilim Dalı</a:t>
                      </a:r>
                    </a:p>
                    <a:p>
                      <a:pPr marL="0" algn="ctr" defTabSz="914400" rtl="1">
                        <a:buNone/>
                      </a:pPr>
                      <a:r>
                        <a:rPr lang="tr-TR" sz="1200" b="0" i="0" baseline="0" noProof="0" dirty="0" smtClean="0">
                          <a:solidFill>
                            <a:schemeClr val="dk1"/>
                          </a:solidFill>
                          <a:latin typeface="Book Antiqua" panose="02040602050305030304" pitchFamily="18" charset="0"/>
                          <a:ea typeface="+mn-ea"/>
                          <a:cs typeface="+mn-cs"/>
                        </a:rPr>
                        <a:t>(Tezli İkinci Öğretim)</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9</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10</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10002"/>
                  </a:ext>
                </a:extLst>
              </a:tr>
              <a:tr h="825034">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Toplam </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2018-47</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gridSpan="2">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2019-54</a:t>
                      </a: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tc hMerge="1">
                  <a:txBody>
                    <a:bodyPr/>
                    <a:lstStyle/>
                    <a:p>
                      <a:pPr marL="0" algn="ctr" defTabSz="914400" rtl="1">
                        <a:buNone/>
                      </a:pPr>
                      <a:endParaRPr lang="tr-TR" sz="1200" b="0" i="0" noProof="0" dirty="0">
                        <a:solidFill>
                          <a:schemeClr val="dk1"/>
                        </a:solidFill>
                        <a:latin typeface="Book Antiqua" panose="02040602050305030304" pitchFamily="18" charset="0"/>
                        <a:ea typeface="+mn-ea"/>
                        <a:cs typeface="+mn-cs"/>
                      </a:endParaRPr>
                    </a:p>
                  </a:txBody>
                  <a:tcPr marL="138074" marR="138074" marT="45724" marB="45724" anchor="ctr"/>
                </a:tc>
                <a:extLst>
                  <a:ext uri="{0D108BD9-81ED-4DB2-BD59-A6C34878D82A}">
                    <a16:rowId xmlns:a16="http://schemas.microsoft.com/office/drawing/2014/main" val="2015936602"/>
                  </a:ext>
                </a:extLst>
              </a:tr>
            </a:tbl>
          </a:graphicData>
        </a:graphic>
      </p:graphicFrame>
    </p:spTree>
    <p:extLst>
      <p:ext uri="{BB962C8B-B14F-4D97-AF65-F5344CB8AC3E}">
        <p14:creationId xmlns:p14="http://schemas.microsoft.com/office/powerpoint/2010/main" val="338233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4069</TotalTime>
  <Words>1505</Words>
  <Application>Microsoft Office PowerPoint</Application>
  <PresentationFormat>Geniş ekran</PresentationFormat>
  <Paragraphs>537</Paragraphs>
  <Slides>32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32</vt:i4>
      </vt:variant>
    </vt:vector>
  </HeadingPairs>
  <TitlesOfParts>
    <vt:vector size="40" baseType="lpstr">
      <vt:lpstr>Arial</vt:lpstr>
      <vt:lpstr>Book Antiqua</vt:lpstr>
      <vt:lpstr>Calibri</vt:lpstr>
      <vt:lpstr>Calibri Light</vt:lpstr>
      <vt:lpstr>Montserrat Alternates</vt:lpstr>
      <vt:lpstr>Tahoma</vt:lpstr>
      <vt:lpstr>Times New Roman</vt:lpstr>
      <vt:lpstr>Office Teması</vt:lpstr>
      <vt:lpstr>PowerPoint Sunusu</vt:lpstr>
      <vt:lpstr>PowerPoint Sunusu</vt:lpstr>
      <vt:lpstr>PowerPoint Sunusu</vt:lpstr>
      <vt:lpstr>OFİS ALANLARI</vt:lpstr>
      <vt:lpstr>EKİPMAN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TOPLAM ÖĞRENCİ SAYILARI </vt:lpstr>
      <vt:lpstr>YABANCI UYRUKLU ÖĞRENCİ SAYILARI  YÜKSEK LİSANS</vt:lpstr>
      <vt:lpstr>YABANCI UYRUKLU ÖĞRENCİ SAYILARI  DOKTORA</vt:lpstr>
      <vt:lpstr>MEZUN ÖĞRENCİ SAYILARI </vt:lpstr>
      <vt:lpstr>2020 YILINDA AÇILMASI PLANLANAN PROGRAMLAR</vt:lpstr>
      <vt:lpstr>Enstitü Dergisi (SUSBİD)</vt:lpstr>
      <vt:lpstr>SOSYAL BİLİMLER ENSTİTÜSÜ DERGİSİ</vt:lpstr>
      <vt:lpstr>ÖDENEK DURUMU NORMAL ÖĞRETİM</vt:lpstr>
      <vt:lpstr>ÖDENEK DURUMU İKİNCİ ÖĞRETİM</vt:lpstr>
      <vt:lpstr>EK DERS ÖDEMELERİ NORMAL ÖĞRETİM</vt:lpstr>
      <vt:lpstr>EK DERS ÖDEMELERİ İKİNCİ ÖĞRETİM</vt:lpstr>
      <vt:lpstr>BÜTÇE HARCAMALARI</vt:lpstr>
      <vt:lpstr>KALİTE ÇALIŞMALARI </vt:lpstr>
      <vt:lpstr>ENSTİTÜ İHTİYAÇ VE TALEPLERİ </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Siirtüniversitesi</cp:lastModifiedBy>
  <cp:revision>345</cp:revision>
  <dcterms:created xsi:type="dcterms:W3CDTF">2018-02-07T07:43:50Z</dcterms:created>
  <dcterms:modified xsi:type="dcterms:W3CDTF">2025-11-21T06:55:24Z</dcterms:modified>
</cp:coreProperties>
</file>