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0" r:id="rId3"/>
    <p:sldId id="381" r:id="rId4"/>
    <p:sldId id="393" r:id="rId5"/>
    <p:sldId id="383" r:id="rId6"/>
    <p:sldId id="384" r:id="rId7"/>
    <p:sldId id="385" r:id="rId8"/>
    <p:sldId id="386" r:id="rId9"/>
    <p:sldId id="391" r:id="rId10"/>
    <p:sldId id="392" r:id="rId11"/>
    <p:sldId id="413" r:id="rId12"/>
    <p:sldId id="395"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4" r:id="rId29"/>
    <p:sldId id="415" r:id="rId30"/>
    <p:sldId id="416" r:id="rId31"/>
    <p:sldId id="417" r:id="rId32"/>
    <p:sldId id="39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21.11.2025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584775"/>
          </a:xfrm>
          <a:prstGeom prst="rect">
            <a:avLst/>
          </a:prstGeom>
        </p:spPr>
        <p:txBody>
          <a:bodyPr wrap="square">
            <a:spAutoFit/>
          </a:bodyPr>
          <a:lstStyle/>
          <a:p>
            <a:pPr algn="ctr"/>
            <a:r>
              <a:rPr lang="tr-TR" sz="3200" b="1" dirty="0" smtClean="0">
                <a:solidFill>
                  <a:schemeClr val="tx1">
                    <a:lumMod val="85000"/>
                    <a:lumOff val="15000"/>
                  </a:schemeClr>
                </a:solidFill>
                <a:latin typeface="Montserrat Alternates" panose="00000500000000000000" pitchFamily="50" charset="-94"/>
              </a:rPr>
              <a:t>SOSYAL BİLİMLER ENSTİTÜSÜ </a:t>
            </a:r>
            <a:endParaRPr lang="tr-TR" sz="3200" b="1" dirty="0">
              <a:solidFill>
                <a:schemeClr val="tx1">
                  <a:lumMod val="85000"/>
                  <a:lumOff val="15000"/>
                </a:schemeClr>
              </a:solidFill>
              <a:latin typeface="Montserrat Alternates" panose="00000500000000000000" pitchFamily="50" charset="-94"/>
            </a:endParaRPr>
          </a:p>
        </p:txBody>
      </p:sp>
    </p:spTree>
    <p:extLst>
      <p:ext uri="{BB962C8B-B14F-4D97-AF65-F5344CB8AC3E}">
        <p14:creationId xmlns:p14="http://schemas.microsoft.com/office/powerpoint/2010/main" val="286546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7428114" cy="830997"/>
          </a:xfrm>
          <a:prstGeom prst="rect">
            <a:avLst/>
          </a:prstGeom>
          <a:noFill/>
        </p:spPr>
        <p:txBody>
          <a:bodyPr wrap="square" rtlCol="0">
            <a:spAutoFit/>
          </a:bodyPr>
          <a:lstStyle/>
          <a:p>
            <a:r>
              <a:rPr lang="tr-TR" altLang="tr-TR" sz="2400" b="1" dirty="0">
                <a:solidFill>
                  <a:srgbClr val="000000"/>
                </a:solidFill>
              </a:rPr>
              <a:t>TÜRKÇE VE SOSYAL BİLİMLER EĞİTİMİ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3384436009"/>
              </p:ext>
            </p:extLst>
          </p:nvPr>
        </p:nvGraphicFramePr>
        <p:xfrm>
          <a:off x="1454330" y="1381487"/>
          <a:ext cx="7532916" cy="3412515"/>
        </p:xfrm>
        <a:graphic>
          <a:graphicData uri="http://schemas.openxmlformats.org/drawingml/2006/table">
            <a:tbl>
              <a:tblPr firstRow="1" bandRow="1">
                <a:tableStyleId>{5C22544A-7EE6-4342-B048-85BDC9FD1C3A}</a:tableStyleId>
              </a:tblPr>
              <a:tblGrid>
                <a:gridCol w="2697308">
                  <a:extLst>
                    <a:ext uri="{9D8B030D-6E8A-4147-A177-3AD203B41FA5}">
                      <a16:colId xmlns:a16="http://schemas.microsoft.com/office/drawing/2014/main" val="148878024"/>
                    </a:ext>
                  </a:extLst>
                </a:gridCol>
                <a:gridCol w="1299927">
                  <a:extLst>
                    <a:ext uri="{9D8B030D-6E8A-4147-A177-3AD203B41FA5}">
                      <a16:colId xmlns:a16="http://schemas.microsoft.com/office/drawing/2014/main" val="3181938950"/>
                    </a:ext>
                  </a:extLst>
                </a:gridCol>
                <a:gridCol w="1463040">
                  <a:extLst>
                    <a:ext uri="{9D8B030D-6E8A-4147-A177-3AD203B41FA5}">
                      <a16:colId xmlns:a16="http://schemas.microsoft.com/office/drawing/2014/main" val="1782576604"/>
                    </a:ext>
                  </a:extLst>
                </a:gridCol>
                <a:gridCol w="2072641">
                  <a:extLst>
                    <a:ext uri="{9D8B030D-6E8A-4147-A177-3AD203B41FA5}">
                      <a16:colId xmlns:a16="http://schemas.microsoft.com/office/drawing/2014/main" val="1795844346"/>
                    </a:ext>
                  </a:extLst>
                </a:gridCol>
              </a:tblGrid>
              <a:tr h="760821">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09" marB="45709"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KIZ ÖĞRENCİ</a:t>
                      </a:r>
                      <a:endParaRPr lang="tr-TR" sz="1600" b="1" i="0" noProof="0" dirty="0">
                        <a:solidFill>
                          <a:schemeClr val="lt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ERKEK</a:t>
                      </a:r>
                      <a:r>
                        <a:rPr lang="tr-TR" sz="1600" b="1" i="0" baseline="0" noProof="0" dirty="0" smtClean="0">
                          <a:solidFill>
                            <a:schemeClr val="lt1"/>
                          </a:solidFill>
                          <a:latin typeface="Book Antiqua" panose="02040602050305030304" pitchFamily="18" charset="0"/>
                          <a:ea typeface="+mn-ea"/>
                          <a:cs typeface="+mn-cs"/>
                        </a:rPr>
                        <a:t> ÖĞRENCİ</a:t>
                      </a:r>
                      <a:endParaRPr lang="tr-TR" sz="1600" b="1" i="0" noProof="0" dirty="0">
                        <a:solidFill>
                          <a:schemeClr val="lt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TOPLAM</a:t>
                      </a:r>
                      <a:endParaRPr lang="tr-TR" sz="1600" b="1" i="0" noProof="0" dirty="0">
                        <a:solidFill>
                          <a:schemeClr val="lt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691736995"/>
                  </a:ext>
                </a:extLst>
              </a:tr>
              <a:tr h="627017">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Türkçe</a:t>
                      </a:r>
                      <a:r>
                        <a:rPr lang="tr-TR" sz="1200" b="1" i="0" baseline="0" noProof="0" dirty="0" smtClean="0">
                          <a:solidFill>
                            <a:schemeClr val="dk1"/>
                          </a:solidFill>
                          <a:latin typeface="Book Antiqua" panose="02040602050305030304" pitchFamily="18" charset="0"/>
                          <a:ea typeface="+mn-ea"/>
                          <a:cs typeface="+mn-cs"/>
                        </a:rPr>
                        <a:t> ve Sosyal Bilimler Eğitimi</a:t>
                      </a:r>
                      <a:r>
                        <a:rPr lang="tr-TR" sz="1200" b="1" i="0" noProof="0" dirty="0" smtClean="0">
                          <a:solidFill>
                            <a:schemeClr val="dk1"/>
                          </a:solidFill>
                          <a:latin typeface="Book Antiqua" panose="02040602050305030304" pitchFamily="18" charset="0"/>
                          <a:ea typeface="+mn-ea"/>
                          <a:cs typeface="+mn-cs"/>
                        </a:rPr>
                        <a:t>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(Atatürk</a:t>
                      </a:r>
                      <a:r>
                        <a:rPr lang="tr-TR" sz="1200" b="1" i="0" baseline="0" noProof="0" dirty="0" smtClean="0">
                          <a:solidFill>
                            <a:schemeClr val="dk1"/>
                          </a:solidFill>
                          <a:latin typeface="Book Antiqua" panose="02040602050305030304" pitchFamily="18" charset="0"/>
                          <a:ea typeface="+mn-ea"/>
                          <a:cs typeface="+mn-cs"/>
                        </a:rPr>
                        <a:t> </a:t>
                      </a:r>
                      <a:r>
                        <a:rPr lang="tr-TR" sz="1200" b="1" i="0" baseline="0" noProof="0" dirty="0" err="1" smtClean="0">
                          <a:solidFill>
                            <a:schemeClr val="dk1"/>
                          </a:solidFill>
                          <a:latin typeface="Book Antiqua" panose="02040602050305030304" pitchFamily="18" charset="0"/>
                          <a:ea typeface="+mn-ea"/>
                          <a:cs typeface="+mn-cs"/>
                        </a:rPr>
                        <a:t>Üniv</a:t>
                      </a:r>
                      <a:r>
                        <a:rPr lang="tr-TR" sz="1200" b="1" i="0" baseline="0" noProof="0" dirty="0" smtClean="0">
                          <a:solidFill>
                            <a:schemeClr val="dk1"/>
                          </a:solidFill>
                          <a:latin typeface="Book Antiqua" panose="02040602050305030304" pitchFamily="18" charset="0"/>
                          <a:ea typeface="+mn-ea"/>
                          <a:cs typeface="+mn-cs"/>
                        </a:rPr>
                        <a:t>. Ortak</a:t>
                      </a:r>
                      <a:r>
                        <a:rPr lang="tr-TR" sz="1200" b="1" i="0" noProof="0" dirty="0" smtClean="0">
                          <a:solidFill>
                            <a:schemeClr val="dk1"/>
                          </a:solidFill>
                          <a:latin typeface="Book Antiqua" panose="02040602050305030304" pitchFamily="18" charset="0"/>
                          <a:ea typeface="+mn-ea"/>
                          <a:cs typeface="+mn-cs"/>
                        </a:rPr>
                        <a:t>)</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7</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7</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2471554933"/>
                  </a:ext>
                </a:extLst>
              </a:tr>
              <a:tr h="63997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Türkçe</a:t>
                      </a:r>
                      <a:r>
                        <a:rPr lang="tr-TR" sz="1200" b="1" i="0" baseline="0" noProof="0" dirty="0" smtClean="0">
                          <a:solidFill>
                            <a:schemeClr val="dk1"/>
                          </a:solidFill>
                          <a:latin typeface="Book Antiqua" panose="02040602050305030304" pitchFamily="18" charset="0"/>
                          <a:ea typeface="+mn-ea"/>
                          <a:cs typeface="+mn-cs"/>
                        </a:rPr>
                        <a:t> ve Sosyal Bilimler Eğitimi</a:t>
                      </a:r>
                      <a:r>
                        <a:rPr lang="tr-TR" sz="1200" b="1" i="0" noProof="0" dirty="0" smtClean="0">
                          <a:solidFill>
                            <a:schemeClr val="dk1"/>
                          </a:solidFill>
                          <a:latin typeface="Book Antiqua" panose="02040602050305030304" pitchFamily="18" charset="0"/>
                          <a:ea typeface="+mn-ea"/>
                          <a:cs typeface="+mn-cs"/>
                        </a:rPr>
                        <a:t>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21</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B w="12700" cap="flat" cmpd="sng" algn="ctr">
                      <a:solidFill>
                        <a:schemeClr val="tx1"/>
                      </a:solidFill>
                      <a:prstDash val="solid"/>
                      <a:round/>
                      <a:headEnd type="none" w="med" len="med"/>
                      <a:tailEnd type="none" w="med" len="med"/>
                    </a:lnB>
                  </a:tcPr>
                </a:tc>
                <a:tc>
                  <a:txBody>
                    <a:bodyPr/>
                    <a:lstStyle/>
                    <a:p>
                      <a:pPr marL="0" algn="ctr" defTabSz="914400" rtl="1">
                        <a:buNone/>
                      </a:pPr>
                      <a:endParaRPr lang="tr-TR" sz="1200" b="1" i="0" noProof="0" dirty="0" smtClean="0">
                        <a:solidFill>
                          <a:schemeClr val="dk1"/>
                        </a:solidFill>
                        <a:latin typeface="Book Antiqua" panose="02040602050305030304" pitchFamily="18" charset="0"/>
                        <a:ea typeface="+mn-ea"/>
                        <a:cs typeface="+mn-cs"/>
                      </a:endParaRPr>
                    </a:p>
                    <a:p>
                      <a:pPr marL="0" algn="ctr" defTabSz="914400" rtl="1">
                        <a:buNone/>
                      </a:pPr>
                      <a:r>
                        <a:rPr lang="tr-TR" sz="1200" b="1" i="0" noProof="0" dirty="0" smtClean="0">
                          <a:solidFill>
                            <a:schemeClr val="dk1"/>
                          </a:solidFill>
                          <a:latin typeface="Book Antiqua" panose="02040602050305030304" pitchFamily="18" charset="0"/>
                          <a:ea typeface="+mn-ea"/>
                          <a:cs typeface="+mn-cs"/>
                        </a:rPr>
                        <a:t>31</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500173"/>
                  </a:ext>
                </a:extLst>
              </a:tr>
              <a:tr h="82282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Türkçe</a:t>
                      </a:r>
                      <a:r>
                        <a:rPr lang="tr-TR" sz="1200" b="1" i="0" baseline="0" noProof="0" dirty="0" smtClean="0">
                          <a:solidFill>
                            <a:schemeClr val="dk1"/>
                          </a:solidFill>
                          <a:latin typeface="Book Antiqua" panose="02040602050305030304" pitchFamily="18" charset="0"/>
                          <a:ea typeface="+mn-ea"/>
                          <a:cs typeface="+mn-cs"/>
                        </a:rPr>
                        <a:t> ve Sosyal Bilimler Eğitimi</a:t>
                      </a:r>
                      <a:r>
                        <a:rPr lang="tr-TR" sz="1200" b="1" i="0" noProof="0" dirty="0" smtClean="0">
                          <a:solidFill>
                            <a:schemeClr val="dk1"/>
                          </a:solidFill>
                          <a:latin typeface="Book Antiqua" panose="02040602050305030304" pitchFamily="18" charset="0"/>
                          <a:ea typeface="+mn-ea"/>
                          <a:cs typeface="+mn-cs"/>
                        </a:rPr>
                        <a:t>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II. Öğretim)</a:t>
                      </a:r>
                    </a:p>
                    <a:p>
                      <a:pPr marL="0" algn="ctr" defTabSz="914400" rtl="1">
                        <a:buNone/>
                      </a:pPr>
                      <a:endParaRPr lang="tr-TR" sz="1200" b="1" i="0" noProof="0" dirty="0" smtClean="0">
                        <a:solidFill>
                          <a:schemeClr val="dk1"/>
                        </a:solidFill>
                        <a:latin typeface="Book Antiqua" panose="02040602050305030304" pitchFamily="18" charset="0"/>
                        <a:ea typeface="+mn-ea"/>
                        <a:cs typeface="+mn-cs"/>
                      </a:endParaRP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9</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8021034"/>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078652854"/>
              </p:ext>
            </p:extLst>
          </p:nvPr>
        </p:nvGraphicFramePr>
        <p:xfrm>
          <a:off x="1454330" y="4794002"/>
          <a:ext cx="7532916" cy="711423"/>
        </p:xfrm>
        <a:graphic>
          <a:graphicData uri="http://schemas.openxmlformats.org/drawingml/2006/table">
            <a:tbl>
              <a:tblPr firstRow="1" bandRow="1">
                <a:tableStyleId>{5C22544A-7EE6-4342-B048-85BDC9FD1C3A}</a:tableStyleId>
              </a:tblPr>
              <a:tblGrid>
                <a:gridCol w="2697308">
                  <a:extLst>
                    <a:ext uri="{9D8B030D-6E8A-4147-A177-3AD203B41FA5}">
                      <a16:colId xmlns:a16="http://schemas.microsoft.com/office/drawing/2014/main" val="108659154"/>
                    </a:ext>
                  </a:extLst>
                </a:gridCol>
                <a:gridCol w="1299927">
                  <a:extLst>
                    <a:ext uri="{9D8B030D-6E8A-4147-A177-3AD203B41FA5}">
                      <a16:colId xmlns:a16="http://schemas.microsoft.com/office/drawing/2014/main" val="1183615815"/>
                    </a:ext>
                  </a:extLst>
                </a:gridCol>
                <a:gridCol w="1463040">
                  <a:extLst>
                    <a:ext uri="{9D8B030D-6E8A-4147-A177-3AD203B41FA5}">
                      <a16:colId xmlns:a16="http://schemas.microsoft.com/office/drawing/2014/main" val="1849520851"/>
                    </a:ext>
                  </a:extLst>
                </a:gridCol>
                <a:gridCol w="2072641">
                  <a:extLst>
                    <a:ext uri="{9D8B030D-6E8A-4147-A177-3AD203B41FA5}">
                      <a16:colId xmlns:a16="http://schemas.microsoft.com/office/drawing/2014/main" val="3596827308"/>
                    </a:ext>
                  </a:extLst>
                </a:gridCol>
              </a:tblGrid>
              <a:tr h="711423">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15</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32</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47</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93116746"/>
                  </a:ext>
                </a:extLst>
              </a:tr>
            </a:tbl>
          </a:graphicData>
        </a:graphic>
      </p:graphicFrame>
    </p:spTree>
    <p:extLst>
      <p:ext uri="{BB962C8B-B14F-4D97-AF65-F5344CB8AC3E}">
        <p14:creationId xmlns:p14="http://schemas.microsoft.com/office/powerpoint/2010/main" val="129506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7428114" cy="830997"/>
          </a:xfrm>
          <a:prstGeom prst="rect">
            <a:avLst/>
          </a:prstGeom>
          <a:noFill/>
        </p:spPr>
        <p:txBody>
          <a:bodyPr wrap="square" rtlCol="0">
            <a:spAutoFit/>
          </a:bodyPr>
          <a:lstStyle/>
          <a:p>
            <a:pPr algn="ctr" fontAlgn="auto">
              <a:spcBef>
                <a:spcPts val="0"/>
              </a:spcBef>
              <a:spcAft>
                <a:spcPts val="0"/>
              </a:spcAft>
              <a:defRPr/>
            </a:pPr>
            <a:r>
              <a:rPr lang="tr-TR" sz="2400" b="1" dirty="0">
                <a:solidFill>
                  <a:schemeClr val="accent5">
                    <a:lumMod val="75000"/>
                  </a:schemeClr>
                </a:solidFill>
              </a:rPr>
              <a:t>ENSTİTÜMÜZÜN TOPLAM ÖĞRENCİ SAYISI  </a:t>
            </a:r>
          </a:p>
          <a:p>
            <a:endParaRPr lang="tr-TR" sz="2400" b="1" dirty="0"/>
          </a:p>
        </p:txBody>
      </p:sp>
      <p:graphicFrame>
        <p:nvGraphicFramePr>
          <p:cNvPr id="5" name="Tablo 4"/>
          <p:cNvGraphicFramePr>
            <a:graphicFrameLocks noGrp="1"/>
          </p:cNvGraphicFramePr>
          <p:nvPr>
            <p:extLst>
              <p:ext uri="{D42A27DB-BD31-4B8C-83A1-F6EECF244321}">
                <p14:modId xmlns:p14="http://schemas.microsoft.com/office/powerpoint/2010/main" val="2599131800"/>
              </p:ext>
            </p:extLst>
          </p:nvPr>
        </p:nvGraphicFramePr>
        <p:xfrm>
          <a:off x="1264920" y="1337945"/>
          <a:ext cx="7868478" cy="1827540"/>
        </p:xfrm>
        <a:graphic>
          <a:graphicData uri="http://schemas.openxmlformats.org/drawingml/2006/table">
            <a:tbl>
              <a:tblPr firstRow="1" bandRow="1">
                <a:tableStyleId>{5C22544A-7EE6-4342-B048-85BDC9FD1C3A}</a:tableStyleId>
              </a:tblPr>
              <a:tblGrid>
                <a:gridCol w="2622826">
                  <a:extLst>
                    <a:ext uri="{9D8B030D-6E8A-4147-A177-3AD203B41FA5}">
                      <a16:colId xmlns:a16="http://schemas.microsoft.com/office/drawing/2014/main" val="1901072214"/>
                    </a:ext>
                  </a:extLst>
                </a:gridCol>
                <a:gridCol w="2622826">
                  <a:extLst>
                    <a:ext uri="{9D8B030D-6E8A-4147-A177-3AD203B41FA5}">
                      <a16:colId xmlns:a16="http://schemas.microsoft.com/office/drawing/2014/main" val="1170757599"/>
                    </a:ext>
                  </a:extLst>
                </a:gridCol>
                <a:gridCol w="2622826">
                  <a:extLst>
                    <a:ext uri="{9D8B030D-6E8A-4147-A177-3AD203B41FA5}">
                      <a16:colId xmlns:a16="http://schemas.microsoft.com/office/drawing/2014/main" val="512314569"/>
                    </a:ext>
                  </a:extLst>
                </a:gridCol>
              </a:tblGrid>
              <a:tr h="913770">
                <a:tc>
                  <a:txBody>
                    <a:bodyPr/>
                    <a:lstStyle/>
                    <a:p>
                      <a:pPr algn="ctr"/>
                      <a:endParaRPr lang="tr-TR" dirty="0" smtClean="0"/>
                    </a:p>
                    <a:p>
                      <a:pPr algn="ctr"/>
                      <a:r>
                        <a:rPr lang="tr-TR" dirty="0" smtClean="0"/>
                        <a:t>KIZ</a:t>
                      </a:r>
                      <a:endParaRPr lang="tr-TR" dirty="0"/>
                    </a:p>
                  </a:txBody>
                  <a:tcPr/>
                </a:tc>
                <a:tc>
                  <a:txBody>
                    <a:bodyPr/>
                    <a:lstStyle/>
                    <a:p>
                      <a:pPr algn="ctr"/>
                      <a:endParaRPr lang="tr-TR" dirty="0" smtClean="0"/>
                    </a:p>
                    <a:p>
                      <a:pPr algn="ctr"/>
                      <a:r>
                        <a:rPr lang="tr-TR" dirty="0" smtClean="0"/>
                        <a:t>ERKEK</a:t>
                      </a:r>
                      <a:endParaRPr lang="tr-TR" dirty="0"/>
                    </a:p>
                  </a:txBody>
                  <a:tcPr/>
                </a:tc>
                <a:tc>
                  <a:txBody>
                    <a:bodyPr/>
                    <a:lstStyle/>
                    <a:p>
                      <a:pPr algn="ctr"/>
                      <a:r>
                        <a:rPr lang="tr-TR" dirty="0" smtClean="0"/>
                        <a:t>TOPLAM</a:t>
                      </a:r>
                      <a:endParaRPr lang="tr-TR" dirty="0"/>
                    </a:p>
                  </a:txBody>
                  <a:tcPr/>
                </a:tc>
                <a:extLst>
                  <a:ext uri="{0D108BD9-81ED-4DB2-BD59-A6C34878D82A}">
                    <a16:rowId xmlns:a16="http://schemas.microsoft.com/office/drawing/2014/main" val="4215282037"/>
                  </a:ext>
                </a:extLst>
              </a:tr>
              <a:tr h="913770">
                <a:tc>
                  <a:txBody>
                    <a:bodyPr/>
                    <a:lstStyle/>
                    <a:p>
                      <a:pPr algn="ctr"/>
                      <a:endParaRPr lang="tr-TR" sz="1800" b="1" dirty="0" smtClean="0">
                        <a:latin typeface="Book Antiqua" panose="02040602050305030304" pitchFamily="18" charset="0"/>
                      </a:endParaRPr>
                    </a:p>
                    <a:p>
                      <a:pPr algn="ctr"/>
                      <a:r>
                        <a:rPr lang="tr-TR" sz="1800" b="1" dirty="0" smtClean="0">
                          <a:latin typeface="Book Antiqua" panose="02040602050305030304" pitchFamily="18" charset="0"/>
                        </a:rPr>
                        <a:t>144</a:t>
                      </a:r>
                      <a:endParaRPr lang="tr-TR" sz="1800" b="1" dirty="0">
                        <a:latin typeface="Book Antiqua" panose="02040602050305030304" pitchFamily="18" charset="0"/>
                      </a:endParaRPr>
                    </a:p>
                  </a:txBody>
                  <a:tcPr marL="91459" marR="91459" marT="45719" marB="45719"/>
                </a:tc>
                <a:tc>
                  <a:txBody>
                    <a:bodyPr/>
                    <a:lstStyle/>
                    <a:p>
                      <a:pPr algn="ctr"/>
                      <a:endParaRPr lang="tr-TR" sz="1800" b="1" dirty="0" smtClean="0">
                        <a:latin typeface="Book Antiqua" panose="02040602050305030304" pitchFamily="18" charset="0"/>
                      </a:endParaRPr>
                    </a:p>
                    <a:p>
                      <a:pPr algn="ctr"/>
                      <a:r>
                        <a:rPr lang="tr-TR" sz="1800" b="1" dirty="0" smtClean="0">
                          <a:latin typeface="Book Antiqua" panose="02040602050305030304" pitchFamily="18" charset="0"/>
                        </a:rPr>
                        <a:t>360</a:t>
                      </a:r>
                      <a:endParaRPr lang="tr-TR" sz="1800" b="1" dirty="0">
                        <a:latin typeface="Book Antiqua" panose="02040602050305030304" pitchFamily="18" charset="0"/>
                      </a:endParaRPr>
                    </a:p>
                  </a:txBody>
                  <a:tcPr marL="91459" marR="91459" marT="45719" marB="45719"/>
                </a:tc>
                <a:tc>
                  <a:txBody>
                    <a:bodyPr/>
                    <a:lstStyle/>
                    <a:p>
                      <a:pPr algn="ctr"/>
                      <a:endParaRPr lang="tr-TR" sz="1800" b="1" dirty="0" smtClean="0">
                        <a:latin typeface="Book Antiqua" panose="02040602050305030304" pitchFamily="18" charset="0"/>
                      </a:endParaRPr>
                    </a:p>
                    <a:p>
                      <a:pPr algn="ctr"/>
                      <a:r>
                        <a:rPr lang="tr-TR" sz="1800" b="1" dirty="0" smtClean="0">
                          <a:latin typeface="Book Antiqua" panose="02040602050305030304" pitchFamily="18" charset="0"/>
                        </a:rPr>
                        <a:t>504</a:t>
                      </a:r>
                      <a:endParaRPr lang="tr-TR" sz="1800" b="1" dirty="0">
                        <a:latin typeface="Book Antiqua" panose="02040602050305030304" pitchFamily="18" charset="0"/>
                      </a:endParaRPr>
                    </a:p>
                  </a:txBody>
                  <a:tcPr marL="91459" marR="91459" marT="45719" marB="45719"/>
                </a:tc>
                <a:extLst>
                  <a:ext uri="{0D108BD9-81ED-4DB2-BD59-A6C34878D82A}">
                    <a16:rowId xmlns:a16="http://schemas.microsoft.com/office/drawing/2014/main" val="2604115133"/>
                  </a:ext>
                </a:extLst>
              </a:tr>
            </a:tbl>
          </a:graphicData>
        </a:graphic>
      </p:graphicFrame>
    </p:spTree>
    <p:extLst>
      <p:ext uri="{BB962C8B-B14F-4D97-AF65-F5344CB8AC3E}">
        <p14:creationId xmlns:p14="http://schemas.microsoft.com/office/powerpoint/2010/main" val="3229670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2593988428"/>
              </p:ext>
            </p:extLst>
          </p:nvPr>
        </p:nvGraphicFramePr>
        <p:xfrm>
          <a:off x="1915886" y="1456294"/>
          <a:ext cx="7010399" cy="4503256"/>
        </p:xfrm>
        <a:graphic>
          <a:graphicData uri="http://schemas.openxmlformats.org/drawingml/2006/table">
            <a:tbl>
              <a:tblPr firstRow="1" bandRow="1">
                <a:tableStyleId>{5C22544A-7EE6-4342-B048-85BDC9FD1C3A}</a:tableStyleId>
              </a:tblPr>
              <a:tblGrid>
                <a:gridCol w="5157752">
                  <a:extLst>
                    <a:ext uri="{9D8B030D-6E8A-4147-A177-3AD203B41FA5}">
                      <a16:colId xmlns:a16="http://schemas.microsoft.com/office/drawing/2014/main" val="2924961367"/>
                    </a:ext>
                  </a:extLst>
                </a:gridCol>
                <a:gridCol w="1852647">
                  <a:extLst>
                    <a:ext uri="{9D8B030D-6E8A-4147-A177-3AD203B41FA5}">
                      <a16:colId xmlns:a16="http://schemas.microsoft.com/office/drawing/2014/main" val="676059538"/>
                    </a:ext>
                  </a:extLst>
                </a:gridCol>
              </a:tblGrid>
              <a:tr h="315675">
                <a:tc>
                  <a:txBody>
                    <a:bodyPr/>
                    <a:lstStyle/>
                    <a:p>
                      <a:pPr algn="ctr"/>
                      <a:r>
                        <a:rPr lang="tr-TR" sz="1200" b="1" noProof="0" dirty="0" smtClean="0">
                          <a:latin typeface="Book Antiqua" panose="02040602050305030304" pitchFamily="18" charset="0"/>
                        </a:rPr>
                        <a:t>BİLİM</a:t>
                      </a:r>
                      <a:r>
                        <a:rPr lang="tr-TR" sz="1200" b="1" baseline="0" noProof="0" dirty="0" smtClean="0">
                          <a:latin typeface="Book Antiqua" panose="02040602050305030304" pitchFamily="18" charset="0"/>
                        </a:rPr>
                        <a:t> DALI / PROGRAM</a:t>
                      </a:r>
                      <a:endParaRPr lang="tr-TR" sz="1200" b="1" noProof="0" dirty="0">
                        <a:latin typeface="Book Antiqua" panose="02040602050305030304" pitchFamily="18" charset="0"/>
                      </a:endParaRPr>
                    </a:p>
                  </a:txBody>
                  <a:tcPr marL="138061" marR="138061" marT="45722" marB="45722" anchor="ctr"/>
                </a:tc>
                <a:tc>
                  <a:txBody>
                    <a:bodyPr/>
                    <a:lstStyle/>
                    <a:p>
                      <a:pPr marL="0" algn="ctr" defTabSz="914400" rtl="1">
                        <a:buNone/>
                      </a:pPr>
                      <a:r>
                        <a:rPr lang="tr-TR" sz="1200" b="1" i="0" baseline="0" noProof="0" dirty="0" smtClean="0">
                          <a:solidFill>
                            <a:schemeClr val="lt1"/>
                          </a:solidFill>
                          <a:latin typeface="Book Antiqua" panose="02040602050305030304" pitchFamily="18" charset="0"/>
                          <a:ea typeface="+mn-ea"/>
                          <a:cs typeface="+mn-cs"/>
                        </a:rPr>
                        <a:t>ÖĞRENCİ SAYISI</a:t>
                      </a:r>
                      <a:endParaRPr lang="tr-TR" sz="1200" b="1" i="0" noProof="0" dirty="0">
                        <a:solidFill>
                          <a:schemeClr val="lt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57254265"/>
                  </a:ext>
                </a:extLst>
              </a:tr>
              <a:tr h="614828">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Eğitim Yönetimi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3498182458"/>
                  </a:ext>
                </a:extLst>
              </a:tr>
              <a:tr h="4391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4134548494"/>
                  </a:ext>
                </a:extLst>
              </a:tr>
              <a:tr h="4391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30</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3251476812"/>
                  </a:ext>
                </a:extLst>
              </a:tr>
              <a:tr h="4391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İkinci Öğretim)</a:t>
                      </a: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50</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3456512630"/>
                  </a:ext>
                </a:extLst>
              </a:tr>
              <a:tr h="531785">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Eğitim Programları ve Öğretimi Bilim Dalı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(Tezli Normal Öğretim / Dicle Üniversitesi)</a:t>
                      </a: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12</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4158236151"/>
                  </a:ext>
                </a:extLst>
              </a:tr>
              <a:tr h="439164">
                <a:tc>
                  <a:txBody>
                    <a:bodyPr/>
                    <a:lstStyle/>
                    <a:p>
                      <a:pPr marL="0" algn="ctr" defTabSz="914400" rtl="1">
                        <a:buNone/>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Eğitim Yönetimi Bilim Dalı  </a:t>
                      </a:r>
                    </a:p>
                    <a:p>
                      <a:pPr marL="0" algn="ctr" defTabSz="914400" rtl="1">
                        <a:buNone/>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(Tezli Normal Öğretim / Yüzüncü Yıl Üniversitesi)</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tc>
                  <a:txBody>
                    <a:bodyPr/>
                    <a:lstStyle/>
                    <a:p>
                      <a:pPr algn="ctr"/>
                      <a:r>
                        <a:rPr lang="tr-TR" sz="1800" dirty="0" smtClean="0"/>
                        <a:t>-</a:t>
                      </a:r>
                      <a:endParaRPr lang="tr-TR" sz="1800" dirty="0"/>
                    </a:p>
                  </a:txBody>
                  <a:tcPr marL="138061" marR="138061" marT="45722" marB="45722" anchor="ctr"/>
                </a:tc>
                <a:extLst>
                  <a:ext uri="{0D108BD9-81ED-4DB2-BD59-A6C34878D82A}">
                    <a16:rowId xmlns:a16="http://schemas.microsoft.com/office/drawing/2014/main" val="2622911907"/>
                  </a:ext>
                </a:extLst>
              </a:tr>
              <a:tr h="59344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tr-TR" sz="1200" b="1" dirty="0" smtClean="0">
                          <a:latin typeface="Book Antiqua" panose="02040602050305030304" pitchFamily="18" charset="0"/>
                          <a:cs typeface="Times New Roman" pitchFamily="18" charset="0"/>
                        </a:rPr>
                        <a:t>Eğitim Yönetimi Bilim Dalı Doktora Öğretim Programı</a:t>
                      </a:r>
                      <a:r>
                        <a:rPr lang="tr-TR" sz="1200" b="1" baseline="0" dirty="0" smtClean="0">
                          <a:latin typeface="Book Antiqua" panose="02040602050305030304" pitchFamily="18" charset="0"/>
                          <a:cs typeface="Times New Roman" pitchFamily="18" charset="0"/>
                        </a:rPr>
                        <a:t> </a:t>
                      </a: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3234953419"/>
                  </a:ext>
                </a:extLst>
              </a:tr>
              <a:tr h="59344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tr-TR" sz="1200" b="1" baseline="0" dirty="0" smtClean="0">
                          <a:latin typeface="Book Antiqua" panose="02040602050305030304" pitchFamily="18" charset="0"/>
                          <a:cs typeface="Times New Roman" pitchFamily="18" charset="0"/>
                        </a:rPr>
                        <a:t>Toplam </a:t>
                      </a: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118</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1037392249"/>
                  </a:ext>
                </a:extLst>
              </a:tr>
            </a:tbl>
          </a:graphicData>
        </a:graphic>
      </p:graphicFrame>
      <p:sp>
        <p:nvSpPr>
          <p:cNvPr id="5" name="Dikdörtgen 4"/>
          <p:cNvSpPr/>
          <p:nvPr/>
        </p:nvSpPr>
        <p:spPr>
          <a:xfrm>
            <a:off x="3685504" y="1021959"/>
            <a:ext cx="3463640" cy="369332"/>
          </a:xfrm>
          <a:prstGeom prst="rect">
            <a:avLst/>
          </a:prstGeom>
        </p:spPr>
        <p:txBody>
          <a:bodyPr wrap="none">
            <a:spAutoFit/>
          </a:bodyPr>
          <a:lstStyle/>
          <a:p>
            <a:pPr algn="ctr">
              <a:defRPr/>
            </a:pPr>
            <a:r>
              <a:rPr lang="tr-TR" b="1" dirty="0"/>
              <a:t>EĞİTİM BİLİMLERİ ANA BİLİM DALI</a:t>
            </a:r>
          </a:p>
        </p:txBody>
      </p:sp>
    </p:spTree>
    <p:extLst>
      <p:ext uri="{BB962C8B-B14F-4D97-AF65-F5344CB8AC3E}">
        <p14:creationId xmlns:p14="http://schemas.microsoft.com/office/powerpoint/2010/main" val="3307973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sp>
        <p:nvSpPr>
          <p:cNvPr id="5" name="Dikdörtgen 4"/>
          <p:cNvSpPr/>
          <p:nvPr/>
        </p:nvSpPr>
        <p:spPr>
          <a:xfrm>
            <a:off x="3128657" y="1021959"/>
            <a:ext cx="4577343" cy="369332"/>
          </a:xfrm>
          <a:prstGeom prst="rect">
            <a:avLst/>
          </a:prstGeom>
        </p:spPr>
        <p:txBody>
          <a:bodyPr wrap="none">
            <a:spAutoFit/>
          </a:bodyPr>
          <a:lstStyle/>
          <a:p>
            <a:pPr algn="ctr">
              <a:defRPr/>
            </a:pPr>
            <a:r>
              <a:rPr lang="tr-TR" b="1" dirty="0" smtClean="0"/>
              <a:t>TÜRKÇE VE SOSYAL BİLİMLER </a:t>
            </a:r>
            <a:r>
              <a:rPr lang="tr-TR" b="1" dirty="0"/>
              <a:t>ANA BİLİM DALI</a:t>
            </a:r>
          </a:p>
        </p:txBody>
      </p:sp>
      <p:graphicFrame>
        <p:nvGraphicFramePr>
          <p:cNvPr id="3" name="Tablo 2"/>
          <p:cNvGraphicFramePr>
            <a:graphicFrameLocks noGrp="1"/>
          </p:cNvGraphicFramePr>
          <p:nvPr>
            <p:extLst>
              <p:ext uri="{D42A27DB-BD31-4B8C-83A1-F6EECF244321}">
                <p14:modId xmlns:p14="http://schemas.microsoft.com/office/powerpoint/2010/main" val="2263194025"/>
              </p:ext>
            </p:extLst>
          </p:nvPr>
        </p:nvGraphicFramePr>
        <p:xfrm>
          <a:off x="1558835" y="1456293"/>
          <a:ext cx="7907382" cy="3097167"/>
        </p:xfrm>
        <a:graphic>
          <a:graphicData uri="http://schemas.openxmlformats.org/drawingml/2006/table">
            <a:tbl>
              <a:tblPr firstRow="1" bandRow="1">
                <a:tableStyleId>{5C22544A-7EE6-4342-B048-85BDC9FD1C3A}</a:tableStyleId>
              </a:tblPr>
              <a:tblGrid>
                <a:gridCol w="4603542">
                  <a:extLst>
                    <a:ext uri="{9D8B030D-6E8A-4147-A177-3AD203B41FA5}">
                      <a16:colId xmlns:a16="http://schemas.microsoft.com/office/drawing/2014/main" val="2361426215"/>
                    </a:ext>
                  </a:extLst>
                </a:gridCol>
                <a:gridCol w="3303840">
                  <a:extLst>
                    <a:ext uri="{9D8B030D-6E8A-4147-A177-3AD203B41FA5}">
                      <a16:colId xmlns:a16="http://schemas.microsoft.com/office/drawing/2014/main" val="49854457"/>
                    </a:ext>
                  </a:extLst>
                </a:gridCol>
              </a:tblGrid>
              <a:tr h="579307">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11" marB="45711"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11" marB="45711" anchor="ctr"/>
                </a:tc>
                <a:extLst>
                  <a:ext uri="{0D108BD9-81ED-4DB2-BD59-A6C34878D82A}">
                    <a16:rowId xmlns:a16="http://schemas.microsoft.com/office/drawing/2014/main" val="2180562332"/>
                  </a:ext>
                </a:extLst>
              </a:tr>
              <a:tr h="629465">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 Türkçe Eğitimi Bilim Dalı (Atatürk </a:t>
                      </a:r>
                      <a:r>
                        <a:rPr lang="tr-TR" sz="1200" b="1" i="0" noProof="0" dirty="0" err="1" smtClean="0">
                          <a:solidFill>
                            <a:schemeClr val="dk1"/>
                          </a:solidFill>
                          <a:latin typeface="Book Antiqua" panose="02040602050305030304" pitchFamily="18" charset="0"/>
                          <a:ea typeface="+mn-ea"/>
                          <a:cs typeface="+mn-cs"/>
                        </a:rPr>
                        <a:t>Ünv</a:t>
                      </a:r>
                      <a:r>
                        <a:rPr lang="tr-TR" sz="1200" b="1" i="0" noProof="0" dirty="0" smtClean="0">
                          <a:solidFill>
                            <a:schemeClr val="dk1"/>
                          </a:solidFill>
                          <a:latin typeface="Book Antiqua" panose="02040602050305030304" pitchFamily="18" charset="0"/>
                          <a:ea typeface="+mn-ea"/>
                          <a:cs typeface="+mn-cs"/>
                        </a:rPr>
                        <a:t>. Ortak)</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extLst>
                  <a:ext uri="{0D108BD9-81ED-4DB2-BD59-A6C34878D82A}">
                    <a16:rowId xmlns:a16="http://schemas.microsoft.com/office/drawing/2014/main" val="3814356832"/>
                  </a:ext>
                </a:extLst>
              </a:tr>
              <a:tr h="629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Türkçe Eğitimi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extLst>
                  <a:ext uri="{0D108BD9-81ED-4DB2-BD59-A6C34878D82A}">
                    <a16:rowId xmlns:a16="http://schemas.microsoft.com/office/drawing/2014/main" val="764791630"/>
                  </a:ext>
                </a:extLst>
              </a:tr>
              <a:tr h="629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Türkçe Eğitimi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extLst>
                  <a:ext uri="{0D108BD9-81ED-4DB2-BD59-A6C34878D82A}">
                    <a16:rowId xmlns:a16="http://schemas.microsoft.com/office/drawing/2014/main" val="3417797867"/>
                  </a:ext>
                </a:extLst>
              </a:tr>
              <a:tr h="629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Toplam </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40</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extLst>
                  <a:ext uri="{0D108BD9-81ED-4DB2-BD59-A6C34878D82A}">
                    <a16:rowId xmlns:a16="http://schemas.microsoft.com/office/drawing/2014/main" val="905352591"/>
                  </a:ext>
                </a:extLst>
              </a:tr>
            </a:tbl>
          </a:graphicData>
        </a:graphic>
      </p:graphicFrame>
    </p:spTree>
    <p:extLst>
      <p:ext uri="{BB962C8B-B14F-4D97-AF65-F5344CB8AC3E}">
        <p14:creationId xmlns:p14="http://schemas.microsoft.com/office/powerpoint/2010/main" val="3450940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sp>
        <p:nvSpPr>
          <p:cNvPr id="5" name="Dikdörtgen 4"/>
          <p:cNvSpPr/>
          <p:nvPr/>
        </p:nvSpPr>
        <p:spPr>
          <a:xfrm>
            <a:off x="4183145" y="1021959"/>
            <a:ext cx="2468369" cy="369332"/>
          </a:xfrm>
          <a:prstGeom prst="rect">
            <a:avLst/>
          </a:prstGeom>
        </p:spPr>
        <p:txBody>
          <a:bodyPr wrap="none">
            <a:spAutoFit/>
          </a:bodyPr>
          <a:lstStyle/>
          <a:p>
            <a:pPr algn="ctr">
              <a:defRPr/>
            </a:pPr>
            <a:r>
              <a:rPr lang="tr-TR" b="1" dirty="0" smtClean="0"/>
              <a:t>İKTİSAT ANA </a:t>
            </a:r>
            <a:r>
              <a:rPr lang="tr-TR" b="1" dirty="0"/>
              <a:t>BİLİM DALI</a:t>
            </a:r>
          </a:p>
        </p:txBody>
      </p:sp>
      <p:graphicFrame>
        <p:nvGraphicFramePr>
          <p:cNvPr id="2" name="Tablo 1"/>
          <p:cNvGraphicFramePr>
            <a:graphicFrameLocks noGrp="1"/>
          </p:cNvGraphicFramePr>
          <p:nvPr>
            <p:extLst>
              <p:ext uri="{D42A27DB-BD31-4B8C-83A1-F6EECF244321}">
                <p14:modId xmlns:p14="http://schemas.microsoft.com/office/powerpoint/2010/main" val="2506765798"/>
              </p:ext>
            </p:extLst>
          </p:nvPr>
        </p:nvGraphicFramePr>
        <p:xfrm>
          <a:off x="1829393" y="1456293"/>
          <a:ext cx="7175862" cy="4097255"/>
        </p:xfrm>
        <a:graphic>
          <a:graphicData uri="http://schemas.openxmlformats.org/drawingml/2006/table">
            <a:tbl>
              <a:tblPr firstRow="1" bandRow="1">
                <a:tableStyleId>{5C22544A-7EE6-4342-B048-85BDC9FD1C3A}</a:tableStyleId>
              </a:tblPr>
              <a:tblGrid>
                <a:gridCol w="4232365">
                  <a:extLst>
                    <a:ext uri="{9D8B030D-6E8A-4147-A177-3AD203B41FA5}">
                      <a16:colId xmlns:a16="http://schemas.microsoft.com/office/drawing/2014/main" val="1926417928"/>
                    </a:ext>
                  </a:extLst>
                </a:gridCol>
                <a:gridCol w="2943497">
                  <a:extLst>
                    <a:ext uri="{9D8B030D-6E8A-4147-A177-3AD203B41FA5}">
                      <a16:colId xmlns:a16="http://schemas.microsoft.com/office/drawing/2014/main" val="4000993957"/>
                    </a:ext>
                  </a:extLst>
                </a:gridCol>
              </a:tblGrid>
              <a:tr h="636920">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13" marB="45713"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116883889"/>
                  </a:ext>
                </a:extLst>
              </a:tr>
              <a:tr h="692067">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lang="tr-TR" sz="1200" b="1" i="0" noProof="0" dirty="0" smtClean="0">
                          <a:solidFill>
                            <a:schemeClr val="dk1"/>
                          </a:solidFill>
                          <a:latin typeface="Book Antiqua" panose="02040602050305030304" pitchFamily="18" charset="0"/>
                          <a:ea typeface="+mn-ea"/>
                          <a:cs typeface="+mn-cs"/>
                        </a:rPr>
                        <a:t>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327107026"/>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919058292"/>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506670860"/>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İkinci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644724149"/>
                  </a:ext>
                </a:extLst>
              </a:tr>
              <a:tr h="692067">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90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3067859491"/>
                  </a:ext>
                </a:extLst>
              </a:tr>
            </a:tbl>
          </a:graphicData>
        </a:graphic>
      </p:graphicFrame>
    </p:spTree>
    <p:extLst>
      <p:ext uri="{BB962C8B-B14F-4D97-AF65-F5344CB8AC3E}">
        <p14:creationId xmlns:p14="http://schemas.microsoft.com/office/powerpoint/2010/main" val="238510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sp>
        <p:nvSpPr>
          <p:cNvPr id="5" name="Dikdörtgen 4"/>
          <p:cNvSpPr/>
          <p:nvPr/>
        </p:nvSpPr>
        <p:spPr>
          <a:xfrm>
            <a:off x="4249118" y="983847"/>
            <a:ext cx="2336410" cy="369332"/>
          </a:xfrm>
          <a:prstGeom prst="rect">
            <a:avLst/>
          </a:prstGeom>
        </p:spPr>
        <p:txBody>
          <a:bodyPr wrap="none">
            <a:spAutoFit/>
          </a:bodyPr>
          <a:lstStyle/>
          <a:p>
            <a:pPr algn="ctr">
              <a:defRPr/>
            </a:pPr>
            <a:r>
              <a:rPr lang="tr-TR" b="1" dirty="0" smtClean="0"/>
              <a:t>TARİH ANA </a:t>
            </a:r>
            <a:r>
              <a:rPr lang="tr-TR" b="1" dirty="0"/>
              <a:t>BİLİM DALI</a:t>
            </a:r>
          </a:p>
        </p:txBody>
      </p:sp>
      <p:graphicFrame>
        <p:nvGraphicFramePr>
          <p:cNvPr id="3" name="Tablo 2"/>
          <p:cNvGraphicFramePr>
            <a:graphicFrameLocks noGrp="1"/>
          </p:cNvGraphicFramePr>
          <p:nvPr>
            <p:extLst>
              <p:ext uri="{D42A27DB-BD31-4B8C-83A1-F6EECF244321}">
                <p14:modId xmlns:p14="http://schemas.microsoft.com/office/powerpoint/2010/main" val="2571710010"/>
              </p:ext>
            </p:extLst>
          </p:nvPr>
        </p:nvGraphicFramePr>
        <p:xfrm>
          <a:off x="1463040" y="1304128"/>
          <a:ext cx="7611291" cy="1012275"/>
        </p:xfrm>
        <a:graphic>
          <a:graphicData uri="http://schemas.openxmlformats.org/drawingml/2006/table">
            <a:tbl>
              <a:tblPr firstRow="1" bandRow="1">
                <a:tableStyleId>{5C22544A-7EE6-4342-B048-85BDC9FD1C3A}</a:tableStyleId>
              </a:tblPr>
              <a:tblGrid>
                <a:gridCol w="5057885">
                  <a:extLst>
                    <a:ext uri="{9D8B030D-6E8A-4147-A177-3AD203B41FA5}">
                      <a16:colId xmlns:a16="http://schemas.microsoft.com/office/drawing/2014/main" val="3354725902"/>
                    </a:ext>
                  </a:extLst>
                </a:gridCol>
                <a:gridCol w="2553406">
                  <a:extLst>
                    <a:ext uri="{9D8B030D-6E8A-4147-A177-3AD203B41FA5}">
                      <a16:colId xmlns:a16="http://schemas.microsoft.com/office/drawing/2014/main" val="567738114"/>
                    </a:ext>
                  </a:extLst>
                </a:gridCol>
              </a:tblGrid>
              <a:tr h="485135">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04" marB="45704"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37672382"/>
                  </a:ext>
                </a:extLst>
              </a:tr>
              <a:tr h="527140">
                <a:tc>
                  <a:txBody>
                    <a:bodyPr/>
                    <a:lstStyle/>
                    <a:p>
                      <a:pPr marL="0" algn="ctr" defTabSz="914400" rtl="1">
                        <a:buNone/>
                      </a:pPr>
                      <a:r>
                        <a:rPr lang="tr-TR" sz="1200" b="1" i="0" baseline="0" noProof="0" dirty="0" smtClean="0">
                          <a:solidFill>
                            <a:schemeClr val="dk1"/>
                          </a:solidFill>
                          <a:latin typeface="Book Antiqua" panose="02040602050305030304" pitchFamily="18" charset="0"/>
                          <a:ea typeface="+mn-ea"/>
                          <a:cs typeface="+mn-cs"/>
                        </a:rPr>
                        <a:t>Tarih  Anabilim Dalı</a:t>
                      </a:r>
                    </a:p>
                    <a:p>
                      <a:pPr marL="0" algn="ctr" defTabSz="914400" rtl="1">
                        <a:buNone/>
                      </a:pPr>
                      <a:r>
                        <a:rPr lang="tr-TR" sz="1200" b="0" i="0" baseline="0" noProof="0" dirty="0" smtClean="0">
                          <a:solidFill>
                            <a:schemeClr val="dk1"/>
                          </a:solidFill>
                          <a:latin typeface="Book Antiqua" panose="02040602050305030304" pitchFamily="18" charset="0"/>
                          <a:ea typeface="+mn-ea"/>
                          <a:cs typeface="+mn-cs"/>
                        </a:rPr>
                        <a:t>(Tezli Normal Öğretim</a:t>
                      </a:r>
                      <a:r>
                        <a:rPr lang="tr-TR" sz="1200" b="1" i="0" baseline="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25</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1309900263"/>
                  </a:ext>
                </a:extLst>
              </a:tr>
            </a:tbl>
          </a:graphicData>
        </a:graphic>
      </p:graphicFrame>
      <p:sp>
        <p:nvSpPr>
          <p:cNvPr id="6" name="Dikdörtgen 5"/>
          <p:cNvSpPr/>
          <p:nvPr/>
        </p:nvSpPr>
        <p:spPr>
          <a:xfrm>
            <a:off x="3409338" y="2229240"/>
            <a:ext cx="4015971" cy="369332"/>
          </a:xfrm>
          <a:prstGeom prst="rect">
            <a:avLst/>
          </a:prstGeom>
        </p:spPr>
        <p:txBody>
          <a:bodyPr wrap="none">
            <a:spAutoFit/>
          </a:bodyPr>
          <a:lstStyle/>
          <a:p>
            <a:pPr algn="ctr">
              <a:defRPr/>
            </a:pPr>
            <a:r>
              <a:rPr lang="tr-TR" b="1" dirty="0" smtClean="0"/>
              <a:t>TÜRK DİLİ VE EDEBİYATI </a:t>
            </a:r>
            <a:r>
              <a:rPr lang="tr-TR" b="1" dirty="0"/>
              <a:t>ANA BİLİM DALI</a:t>
            </a:r>
          </a:p>
        </p:txBody>
      </p:sp>
      <p:graphicFrame>
        <p:nvGraphicFramePr>
          <p:cNvPr id="7" name="Tablo 6"/>
          <p:cNvGraphicFramePr>
            <a:graphicFrameLocks noGrp="1"/>
          </p:cNvGraphicFramePr>
          <p:nvPr>
            <p:extLst>
              <p:ext uri="{D42A27DB-BD31-4B8C-83A1-F6EECF244321}">
                <p14:modId xmlns:p14="http://schemas.microsoft.com/office/powerpoint/2010/main" val="722205108"/>
              </p:ext>
            </p:extLst>
          </p:nvPr>
        </p:nvGraphicFramePr>
        <p:xfrm>
          <a:off x="1463040" y="2560460"/>
          <a:ext cx="7611292" cy="1752122"/>
        </p:xfrm>
        <a:graphic>
          <a:graphicData uri="http://schemas.openxmlformats.org/drawingml/2006/table">
            <a:tbl>
              <a:tblPr firstRow="1" bandRow="1">
                <a:tableStyleId>{5C22544A-7EE6-4342-B048-85BDC9FD1C3A}</a:tableStyleId>
              </a:tblPr>
              <a:tblGrid>
                <a:gridCol w="5261417">
                  <a:extLst>
                    <a:ext uri="{9D8B030D-6E8A-4147-A177-3AD203B41FA5}">
                      <a16:colId xmlns:a16="http://schemas.microsoft.com/office/drawing/2014/main" val="1485646921"/>
                    </a:ext>
                  </a:extLst>
                </a:gridCol>
                <a:gridCol w="2349875">
                  <a:extLst>
                    <a:ext uri="{9D8B030D-6E8A-4147-A177-3AD203B41FA5}">
                      <a16:colId xmlns:a16="http://schemas.microsoft.com/office/drawing/2014/main" val="61296259"/>
                    </a:ext>
                  </a:extLst>
                </a:gridCol>
              </a:tblGrid>
              <a:tr h="597360">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09" marB="45709"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4188532110"/>
                  </a:ext>
                </a:extLst>
              </a:tr>
              <a:tr h="505681">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Türk Dili ve Edebiyatı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1998454132"/>
                  </a:ext>
                </a:extLst>
              </a:tr>
              <a:tr h="64908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 Dili ve Edebiyatı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II. Öğretim)</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1519731575"/>
                  </a:ext>
                </a:extLst>
              </a:tr>
            </a:tbl>
          </a:graphicData>
        </a:graphic>
      </p:graphicFrame>
      <p:sp>
        <p:nvSpPr>
          <p:cNvPr id="8" name="Dikdörtgen 7"/>
          <p:cNvSpPr/>
          <p:nvPr/>
        </p:nvSpPr>
        <p:spPr>
          <a:xfrm>
            <a:off x="3495064" y="4312582"/>
            <a:ext cx="4069768" cy="369332"/>
          </a:xfrm>
          <a:prstGeom prst="rect">
            <a:avLst/>
          </a:prstGeom>
        </p:spPr>
        <p:txBody>
          <a:bodyPr wrap="none">
            <a:spAutoFit/>
          </a:bodyPr>
          <a:lstStyle/>
          <a:p>
            <a:pPr algn="ctr">
              <a:defRPr/>
            </a:pPr>
            <a:r>
              <a:rPr lang="tr-TR" b="1" dirty="0" smtClean="0"/>
              <a:t>TEMEL İSLAM BİLİMLERİ ANA </a:t>
            </a:r>
            <a:r>
              <a:rPr lang="tr-TR" b="1" dirty="0"/>
              <a:t>BİLİM DALI</a:t>
            </a:r>
          </a:p>
        </p:txBody>
      </p:sp>
      <p:graphicFrame>
        <p:nvGraphicFramePr>
          <p:cNvPr id="9" name="Tablo 8"/>
          <p:cNvGraphicFramePr>
            <a:graphicFrameLocks noGrp="1"/>
          </p:cNvGraphicFramePr>
          <p:nvPr>
            <p:extLst>
              <p:ext uri="{D42A27DB-BD31-4B8C-83A1-F6EECF244321}">
                <p14:modId xmlns:p14="http://schemas.microsoft.com/office/powerpoint/2010/main" val="4283292268"/>
              </p:ext>
            </p:extLst>
          </p:nvPr>
        </p:nvGraphicFramePr>
        <p:xfrm>
          <a:off x="1463039" y="4678618"/>
          <a:ext cx="7611292" cy="1072068"/>
        </p:xfrm>
        <a:graphic>
          <a:graphicData uri="http://schemas.openxmlformats.org/drawingml/2006/table">
            <a:tbl>
              <a:tblPr firstRow="1" bandRow="1">
                <a:tableStyleId>{5C22544A-7EE6-4342-B048-85BDC9FD1C3A}</a:tableStyleId>
              </a:tblPr>
              <a:tblGrid>
                <a:gridCol w="5024847">
                  <a:extLst>
                    <a:ext uri="{9D8B030D-6E8A-4147-A177-3AD203B41FA5}">
                      <a16:colId xmlns:a16="http://schemas.microsoft.com/office/drawing/2014/main" val="2870832726"/>
                    </a:ext>
                  </a:extLst>
                </a:gridCol>
                <a:gridCol w="2586445">
                  <a:extLst>
                    <a:ext uri="{9D8B030D-6E8A-4147-A177-3AD203B41FA5}">
                      <a16:colId xmlns:a16="http://schemas.microsoft.com/office/drawing/2014/main" val="3491524263"/>
                    </a:ext>
                  </a:extLst>
                </a:gridCol>
              </a:tblGrid>
              <a:tr h="382338">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04" marB="45704"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3717636165"/>
                  </a:ext>
                </a:extLst>
              </a:tr>
              <a:tr h="261792">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Temel</a:t>
                      </a:r>
                      <a:r>
                        <a:rPr lang="tr-TR" sz="1200" b="1" i="0" baseline="0" noProof="0" dirty="0" smtClean="0">
                          <a:solidFill>
                            <a:schemeClr val="dk1"/>
                          </a:solidFill>
                          <a:latin typeface="Book Antiqua" panose="02040602050305030304" pitchFamily="18" charset="0"/>
                          <a:ea typeface="+mn-ea"/>
                          <a:cs typeface="+mn-cs"/>
                        </a:rPr>
                        <a:t> İslam Bilimleri </a:t>
                      </a:r>
                      <a:r>
                        <a:rPr lang="tr-TR" sz="1200" b="1" i="0" noProof="0" dirty="0" smtClean="0">
                          <a:solidFill>
                            <a:schemeClr val="dk1"/>
                          </a:solidFill>
                          <a:latin typeface="Book Antiqua" panose="02040602050305030304" pitchFamily="18" charset="0"/>
                          <a:ea typeface="+mn-ea"/>
                          <a:cs typeface="+mn-cs"/>
                        </a:rPr>
                        <a:t>Bilim Dalı</a:t>
                      </a:r>
                      <a:r>
                        <a:rPr lang="tr-TR" sz="1200" b="1" i="0" baseline="0" noProof="0" dirty="0" smtClean="0">
                          <a:solidFill>
                            <a:schemeClr val="dk1"/>
                          </a:solidFill>
                          <a:latin typeface="Book Antiqua" panose="02040602050305030304" pitchFamily="18" charset="0"/>
                          <a:ea typeface="+mn-ea"/>
                          <a:cs typeface="+mn-cs"/>
                        </a:rPr>
                        <a:t> (Yüksek Lisans)</a:t>
                      </a:r>
                      <a:endParaRPr lang="tr-TR" sz="1200" b="1" i="0" noProof="0" dirty="0" smtClean="0">
                        <a:solidFill>
                          <a:schemeClr val="dk1"/>
                        </a:solidFill>
                        <a:latin typeface="Book Antiqua" panose="02040602050305030304" pitchFamily="18" charset="0"/>
                        <a:ea typeface="+mn-ea"/>
                        <a:cs typeface="+mn-cs"/>
                      </a:endParaRPr>
                    </a:p>
                  </a:txBody>
                  <a:tcPr marL="138061" marR="138061" marT="45704" marB="45704"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25</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2025926896"/>
                  </a:ext>
                </a:extLst>
              </a:tr>
              <a:tr h="415442">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Temel İslam Bilimleri Bilim Dalı (Doktora Programı)</a:t>
                      </a:r>
                    </a:p>
                  </a:txBody>
                  <a:tcPr marL="138061" marR="138061" marT="45704" marB="45704"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248539835"/>
                  </a:ext>
                </a:extLst>
              </a:tr>
            </a:tbl>
          </a:graphicData>
        </a:graphic>
      </p:graphicFrame>
    </p:spTree>
    <p:extLst>
      <p:ext uri="{BB962C8B-B14F-4D97-AF65-F5344CB8AC3E}">
        <p14:creationId xmlns:p14="http://schemas.microsoft.com/office/powerpoint/2010/main" val="3193853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1400" b="1" dirty="0"/>
              <a:t>2019-2020 EĞİTİM-ÖĞRETİM YILI İÇİN AÇILMASI PLANLANAN </a:t>
            </a:r>
            <a:r>
              <a:rPr lang="tr-TR" sz="1400" b="1" dirty="0" smtClean="0"/>
              <a:t> TOPLAM </a:t>
            </a:r>
            <a:r>
              <a:rPr lang="tr-TR" sz="1400" b="1" dirty="0"/>
              <a:t>ÖĞRENCİ SAYISI </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133512546"/>
              </p:ext>
            </p:extLst>
          </p:nvPr>
        </p:nvGraphicFramePr>
        <p:xfrm>
          <a:off x="1235765" y="1262744"/>
          <a:ext cx="7861738" cy="2270234"/>
        </p:xfrm>
        <a:graphic>
          <a:graphicData uri="http://schemas.openxmlformats.org/drawingml/2006/table">
            <a:tbl>
              <a:tblPr firstRow="1" bandRow="1">
                <a:tableStyleId>{5C22544A-7EE6-4342-B048-85BDC9FD1C3A}</a:tableStyleId>
              </a:tblPr>
              <a:tblGrid>
                <a:gridCol w="7861738">
                  <a:extLst>
                    <a:ext uri="{9D8B030D-6E8A-4147-A177-3AD203B41FA5}">
                      <a16:colId xmlns:a16="http://schemas.microsoft.com/office/drawing/2014/main" val="2345478947"/>
                    </a:ext>
                  </a:extLst>
                </a:gridCol>
              </a:tblGrid>
              <a:tr h="1135117">
                <a:tc>
                  <a:txBody>
                    <a:bodyPr/>
                    <a:lstStyle/>
                    <a:p>
                      <a:pPr algn="ctr"/>
                      <a:endParaRPr lang="tr-TR" dirty="0" smtClean="0"/>
                    </a:p>
                    <a:p>
                      <a:pPr algn="ctr"/>
                      <a:r>
                        <a:rPr lang="tr-TR" dirty="0" smtClean="0"/>
                        <a:t>TOPLAM</a:t>
                      </a:r>
                      <a:endParaRPr lang="tr-TR" dirty="0"/>
                    </a:p>
                  </a:txBody>
                  <a:tcPr/>
                </a:tc>
                <a:extLst>
                  <a:ext uri="{0D108BD9-81ED-4DB2-BD59-A6C34878D82A}">
                    <a16:rowId xmlns:a16="http://schemas.microsoft.com/office/drawing/2014/main" val="3519892318"/>
                  </a:ext>
                </a:extLst>
              </a:tr>
              <a:tr h="1135117">
                <a:tc>
                  <a:txBody>
                    <a:bodyPr/>
                    <a:lstStyle/>
                    <a:p>
                      <a:pPr algn="ctr"/>
                      <a:r>
                        <a:rPr lang="tr-TR" dirty="0" smtClean="0"/>
                        <a:t>           </a:t>
                      </a:r>
                    </a:p>
                    <a:p>
                      <a:pPr algn="ctr"/>
                      <a:r>
                        <a:rPr lang="tr-TR" dirty="0" smtClean="0"/>
                        <a:t>                  424</a:t>
                      </a:r>
                      <a:endParaRPr lang="tr-TR" dirty="0"/>
                    </a:p>
                  </a:txBody>
                  <a:tcPr/>
                </a:tc>
                <a:extLst>
                  <a:ext uri="{0D108BD9-81ED-4DB2-BD59-A6C34878D82A}">
                    <a16:rowId xmlns:a16="http://schemas.microsoft.com/office/drawing/2014/main" val="948945574"/>
                  </a:ext>
                </a:extLst>
              </a:tr>
            </a:tbl>
          </a:graphicData>
        </a:graphic>
      </p:graphicFrame>
    </p:spTree>
    <p:extLst>
      <p:ext uri="{BB962C8B-B14F-4D97-AF65-F5344CB8AC3E}">
        <p14:creationId xmlns:p14="http://schemas.microsoft.com/office/powerpoint/2010/main" val="309529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YABANCI UYRUKLU ÖĞRENCİ SAYILARI </a:t>
            </a:r>
            <a:endParaRPr lang="tr-TR" sz="2400" b="1"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86429179"/>
              </p:ext>
            </p:extLst>
          </p:nvPr>
        </p:nvGraphicFramePr>
        <p:xfrm>
          <a:off x="1308463" y="1198608"/>
          <a:ext cx="7626530" cy="4449763"/>
        </p:xfrm>
        <a:graphic>
          <a:graphicData uri="http://schemas.openxmlformats.org/drawingml/2006/table">
            <a:tbl>
              <a:tblPr firstRow="1" bandRow="1">
                <a:tableStyleId>{5C22544A-7EE6-4342-B048-85BDC9FD1C3A}</a:tableStyleId>
              </a:tblPr>
              <a:tblGrid>
                <a:gridCol w="2250530">
                  <a:extLst>
                    <a:ext uri="{9D8B030D-6E8A-4147-A177-3AD203B41FA5}">
                      <a16:colId xmlns:a16="http://schemas.microsoft.com/office/drawing/2014/main" val="2006459182"/>
                    </a:ext>
                  </a:extLst>
                </a:gridCol>
                <a:gridCol w="2001045">
                  <a:extLst>
                    <a:ext uri="{9D8B030D-6E8A-4147-A177-3AD203B41FA5}">
                      <a16:colId xmlns:a16="http://schemas.microsoft.com/office/drawing/2014/main" val="249618600"/>
                    </a:ext>
                  </a:extLst>
                </a:gridCol>
                <a:gridCol w="1337151">
                  <a:extLst>
                    <a:ext uri="{9D8B030D-6E8A-4147-A177-3AD203B41FA5}">
                      <a16:colId xmlns:a16="http://schemas.microsoft.com/office/drawing/2014/main" val="2253272321"/>
                    </a:ext>
                  </a:extLst>
                </a:gridCol>
                <a:gridCol w="912819">
                  <a:extLst>
                    <a:ext uri="{9D8B030D-6E8A-4147-A177-3AD203B41FA5}">
                      <a16:colId xmlns:a16="http://schemas.microsoft.com/office/drawing/2014/main" val="1207807383"/>
                    </a:ext>
                  </a:extLst>
                </a:gridCol>
                <a:gridCol w="1124985">
                  <a:extLst>
                    <a:ext uri="{9D8B030D-6E8A-4147-A177-3AD203B41FA5}">
                      <a16:colId xmlns:a16="http://schemas.microsoft.com/office/drawing/2014/main" val="262933287"/>
                    </a:ext>
                  </a:extLst>
                </a:gridCol>
              </a:tblGrid>
              <a:tr h="791903">
                <a:tc>
                  <a:txBody>
                    <a:bodyPr/>
                    <a:lstStyle/>
                    <a:p>
                      <a:pPr algn="ctr"/>
                      <a:r>
                        <a:rPr lang="tr-TR" sz="1800" dirty="0" smtClean="0">
                          <a:latin typeface="Book Antiqua" panose="02040602050305030304" pitchFamily="18" charset="0"/>
                        </a:rPr>
                        <a:t>Anabilim Dalı</a:t>
                      </a:r>
                      <a:endParaRPr lang="tr-TR" sz="1800" dirty="0">
                        <a:latin typeface="Book Antiqua" panose="02040602050305030304" pitchFamily="18" charset="0"/>
                      </a:endParaRPr>
                    </a:p>
                  </a:txBody>
                  <a:tcPr marL="91419" marR="91419" marT="45709" marB="45709"/>
                </a:tc>
                <a:tc>
                  <a:txBody>
                    <a:bodyPr/>
                    <a:lstStyle/>
                    <a:p>
                      <a:pPr algn="ctr"/>
                      <a:r>
                        <a:rPr lang="tr-TR" sz="1800" dirty="0" smtClean="0">
                          <a:latin typeface="Book Antiqua" panose="02040602050305030304" pitchFamily="18" charset="0"/>
                        </a:rPr>
                        <a:t>Bilim</a:t>
                      </a:r>
                      <a:r>
                        <a:rPr lang="tr-TR" sz="1800" baseline="0" dirty="0" smtClean="0">
                          <a:latin typeface="Book Antiqua" panose="02040602050305030304" pitchFamily="18" charset="0"/>
                        </a:rPr>
                        <a:t> Dalı</a:t>
                      </a:r>
                      <a:endParaRPr lang="tr-TR" sz="1800" dirty="0">
                        <a:latin typeface="Book Antiqua" panose="02040602050305030304" pitchFamily="18" charset="0"/>
                      </a:endParaRPr>
                    </a:p>
                  </a:txBody>
                  <a:tcPr marL="91419" marR="91419" marT="45709" marB="45709"/>
                </a:tc>
                <a:tc>
                  <a:txBody>
                    <a:bodyPr/>
                    <a:lstStyle/>
                    <a:p>
                      <a:pPr algn="ctr"/>
                      <a:r>
                        <a:rPr lang="tr-TR" sz="1800" dirty="0" smtClean="0">
                          <a:latin typeface="Book Antiqua" panose="02040602050305030304" pitchFamily="18" charset="0"/>
                        </a:rPr>
                        <a:t>TOPLAM</a:t>
                      </a:r>
                      <a:endParaRPr lang="tr-TR" sz="1800" dirty="0">
                        <a:latin typeface="Book Antiqua" panose="02040602050305030304" pitchFamily="18" charset="0"/>
                      </a:endParaRPr>
                    </a:p>
                  </a:txBody>
                  <a:tcPr marL="91419" marR="91419" marT="45709" marB="45709"/>
                </a:tc>
                <a:tc gridSpan="2">
                  <a:txBody>
                    <a:bodyPr/>
                    <a:lstStyle/>
                    <a:p>
                      <a:pPr algn="ctr"/>
                      <a:r>
                        <a:rPr lang="tr-TR" sz="1800" dirty="0" smtClean="0">
                          <a:latin typeface="Book Antiqua" panose="02040602050305030304" pitchFamily="18" charset="0"/>
                        </a:rPr>
                        <a:t>Uyruk</a:t>
                      </a:r>
                      <a:endParaRPr lang="tr-TR" sz="1800" dirty="0">
                        <a:latin typeface="Book Antiqua" panose="02040602050305030304" pitchFamily="18" charset="0"/>
                      </a:endParaRPr>
                    </a:p>
                  </a:txBody>
                  <a:tcPr marL="91419" marR="91419" marT="45709" marB="45709"/>
                </a:tc>
                <a:tc hMerge="1">
                  <a:txBody>
                    <a:bodyPr/>
                    <a:lstStyle/>
                    <a:p>
                      <a:pPr algn="ctr"/>
                      <a:endParaRPr lang="tr-TR" dirty="0">
                        <a:latin typeface="Book Antiqua" panose="02040602050305030304" pitchFamily="18" charset="0"/>
                      </a:endParaRPr>
                    </a:p>
                  </a:txBody>
                  <a:tcPr marL="91419" marR="91419"/>
                </a:tc>
                <a:extLst>
                  <a:ext uri="{0D108BD9-81ED-4DB2-BD59-A6C34878D82A}">
                    <a16:rowId xmlns:a16="http://schemas.microsoft.com/office/drawing/2014/main" val="1773545072"/>
                  </a:ext>
                </a:extLst>
              </a:tr>
              <a:tr h="14631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Book Antiqua" panose="02040602050305030304" pitchFamily="18" charset="0"/>
                        </a:rPr>
                        <a:t>Temel</a:t>
                      </a:r>
                      <a:r>
                        <a:rPr lang="tr-TR" sz="1800" baseline="0" dirty="0" smtClean="0">
                          <a:latin typeface="Book Antiqua" panose="02040602050305030304" pitchFamily="18" charset="0"/>
                        </a:rPr>
                        <a:t> İslam Bilimleri ABD</a:t>
                      </a:r>
                      <a:endParaRPr lang="tr-TR" sz="1800" dirty="0" smtClean="0">
                        <a:latin typeface="Book Antiqua" panose="02040602050305030304" pitchFamily="18" charset="0"/>
                      </a:endParaRPr>
                    </a:p>
                    <a:p>
                      <a:pPr algn="ctr"/>
                      <a:endParaRPr lang="tr-TR" sz="1800" dirty="0">
                        <a:latin typeface="Book Antiqua" panose="02040602050305030304" pitchFamily="18" charset="0"/>
                      </a:endParaRPr>
                    </a:p>
                  </a:txBody>
                  <a:tcPr marL="91419" marR="91419" marT="45709" marB="45709"/>
                </a:tc>
                <a:tc>
                  <a:txBody>
                    <a:bodyPr/>
                    <a:lstStyle/>
                    <a:p>
                      <a:pPr algn="l"/>
                      <a:r>
                        <a:rPr lang="tr-TR" sz="1800" dirty="0" smtClean="0">
                          <a:latin typeface="Book Antiqua" panose="02040602050305030304" pitchFamily="18" charset="0"/>
                        </a:rPr>
                        <a:t>Temel İslam Bilimleri</a:t>
                      </a:r>
                      <a:r>
                        <a:rPr lang="tr-TR" sz="1800" baseline="0" dirty="0" smtClean="0">
                          <a:latin typeface="Book Antiqua" panose="02040602050305030304" pitchFamily="18" charset="0"/>
                        </a:rPr>
                        <a:t> BD</a:t>
                      </a:r>
                      <a:endParaRPr lang="tr-TR" sz="1800" dirty="0">
                        <a:latin typeface="Book Antiqua" panose="02040602050305030304" pitchFamily="18" charset="0"/>
                      </a:endParaRPr>
                    </a:p>
                  </a:txBody>
                  <a:tcPr marL="91419" marR="91419"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latin typeface="Book Antiqua" panose="02040602050305030304" pitchFamily="18" charset="0"/>
                        </a:rPr>
                        <a:t>16</a:t>
                      </a:r>
                    </a:p>
                    <a:p>
                      <a:pPr algn="ctr"/>
                      <a:endParaRPr lang="tr-TR" sz="1800" dirty="0">
                        <a:latin typeface="Book Antiqua" panose="02040602050305030304" pitchFamily="18" charset="0"/>
                      </a:endParaRPr>
                    </a:p>
                  </a:txBody>
                  <a:tcPr marL="91419" marR="91419" marT="45709" marB="45709"/>
                </a:tc>
                <a:tc gridSpan="2">
                  <a:txBody>
                    <a:bodyPr/>
                    <a:lstStyle/>
                    <a:p>
                      <a:pPr algn="l"/>
                      <a:r>
                        <a:rPr lang="tr-TR" sz="1800" dirty="0" smtClean="0">
                          <a:latin typeface="Book Antiqua" panose="02040602050305030304" pitchFamily="18" charset="0"/>
                        </a:rPr>
                        <a:t>Suriye-10</a:t>
                      </a:r>
                    </a:p>
                    <a:p>
                      <a:pPr algn="l"/>
                      <a:r>
                        <a:rPr lang="tr-TR" sz="1800" dirty="0" smtClean="0">
                          <a:latin typeface="Book Antiqua" panose="02040602050305030304" pitchFamily="18" charset="0"/>
                        </a:rPr>
                        <a:t>Fas-</a:t>
                      </a:r>
                      <a:r>
                        <a:rPr lang="tr-TR" sz="1800" baseline="0" dirty="0" smtClean="0">
                          <a:latin typeface="Book Antiqua" panose="02040602050305030304" pitchFamily="18" charset="0"/>
                        </a:rPr>
                        <a:t> 2</a:t>
                      </a:r>
                    </a:p>
                    <a:p>
                      <a:pPr algn="l"/>
                      <a:r>
                        <a:rPr lang="tr-TR" sz="1800" baseline="0" dirty="0" smtClean="0">
                          <a:latin typeface="Book Antiqua" panose="02040602050305030304" pitchFamily="18" charset="0"/>
                        </a:rPr>
                        <a:t>Libya- 2</a:t>
                      </a:r>
                    </a:p>
                    <a:p>
                      <a:pPr algn="l"/>
                      <a:r>
                        <a:rPr lang="tr-TR" sz="1800" baseline="0" dirty="0" smtClean="0">
                          <a:latin typeface="Book Antiqua" panose="02040602050305030304" pitchFamily="18" charset="0"/>
                        </a:rPr>
                        <a:t>Afganistan- 1</a:t>
                      </a:r>
                    </a:p>
                    <a:p>
                      <a:pPr algn="l"/>
                      <a:r>
                        <a:rPr lang="tr-TR" sz="1800" baseline="0" dirty="0" smtClean="0">
                          <a:latin typeface="Book Antiqua" panose="02040602050305030304" pitchFamily="18" charset="0"/>
                        </a:rPr>
                        <a:t>Rusya- 1</a:t>
                      </a:r>
                      <a:endParaRPr lang="tr-TR" sz="1800" dirty="0">
                        <a:latin typeface="Book Antiqua" panose="02040602050305030304" pitchFamily="18" charset="0"/>
                      </a:endParaRPr>
                    </a:p>
                  </a:txBody>
                  <a:tcPr marL="91419" marR="91419" marT="45709" marB="45709"/>
                </a:tc>
                <a:tc hMerge="1">
                  <a:txBody>
                    <a:bodyPr/>
                    <a:lstStyle/>
                    <a:p>
                      <a:pPr algn="ctr"/>
                      <a:endParaRPr lang="tr-TR" dirty="0">
                        <a:latin typeface="Book Antiqua" panose="02040602050305030304" pitchFamily="18" charset="0"/>
                      </a:endParaRPr>
                    </a:p>
                  </a:txBody>
                  <a:tcPr marL="91419" marR="91419"/>
                </a:tc>
                <a:extLst>
                  <a:ext uri="{0D108BD9-81ED-4DB2-BD59-A6C34878D82A}">
                    <a16:rowId xmlns:a16="http://schemas.microsoft.com/office/drawing/2014/main" val="1897209555"/>
                  </a:ext>
                </a:extLst>
              </a:tr>
              <a:tr h="1188814">
                <a:tc>
                  <a:txBody>
                    <a:bodyPr/>
                    <a:lstStyle/>
                    <a:p>
                      <a:pPr algn="ctr"/>
                      <a:r>
                        <a:rPr lang="tr-TR" sz="1800" dirty="0" smtClean="0">
                          <a:latin typeface="Book Antiqua" panose="02040602050305030304" pitchFamily="18" charset="0"/>
                        </a:rPr>
                        <a:t>İktisat ABD</a:t>
                      </a:r>
                      <a:endParaRPr lang="tr-TR" sz="18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a:txBody>
                    <a:bodyPr/>
                    <a:lstStyle/>
                    <a:p>
                      <a:pPr algn="l"/>
                      <a:r>
                        <a:rPr lang="tr-TR" sz="1800" dirty="0" smtClean="0">
                          <a:latin typeface="Book Antiqua" panose="02040602050305030304" pitchFamily="18" charset="0"/>
                        </a:rPr>
                        <a:t>Bölgesel</a:t>
                      </a:r>
                      <a:r>
                        <a:rPr lang="tr-TR" sz="1800" baseline="0" dirty="0" smtClean="0">
                          <a:latin typeface="Book Antiqua" panose="02040602050305030304" pitchFamily="18" charset="0"/>
                        </a:rPr>
                        <a:t> </a:t>
                      </a:r>
                      <a:r>
                        <a:rPr lang="tr-TR" sz="1800" dirty="0" smtClean="0">
                          <a:latin typeface="Book Antiqua" panose="02040602050305030304" pitchFamily="18" charset="0"/>
                        </a:rPr>
                        <a:t>Kalkınma İktisadı BD</a:t>
                      </a:r>
                      <a:endParaRPr lang="tr-TR" sz="18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a:txBody>
                    <a:bodyPr/>
                    <a:lstStyle/>
                    <a:p>
                      <a:pPr algn="ctr"/>
                      <a:r>
                        <a:rPr lang="tr-TR" sz="1800" dirty="0" smtClean="0">
                          <a:latin typeface="Book Antiqua" panose="02040602050305030304" pitchFamily="18" charset="0"/>
                        </a:rPr>
                        <a:t>5</a:t>
                      </a:r>
                    </a:p>
                    <a:p>
                      <a:pPr algn="ctr"/>
                      <a:endParaRPr lang="tr-TR" sz="1800" dirty="0" smtClean="0">
                        <a:latin typeface="Book Antiqua" panose="02040602050305030304" pitchFamily="18" charset="0"/>
                      </a:endParaRPr>
                    </a:p>
                    <a:p>
                      <a:pPr algn="ctr"/>
                      <a:endParaRPr lang="tr-TR" sz="18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gridSpan="2">
                  <a:txBody>
                    <a:bodyPr/>
                    <a:lstStyle/>
                    <a:p>
                      <a:pPr algn="l"/>
                      <a:r>
                        <a:rPr lang="tr-TR" sz="1800" dirty="0" smtClean="0">
                          <a:latin typeface="Book Antiqua" panose="02040602050305030304" pitchFamily="18" charset="0"/>
                        </a:rPr>
                        <a:t>Irak-</a:t>
                      </a:r>
                      <a:r>
                        <a:rPr lang="tr-TR" sz="1800" baseline="0" dirty="0" smtClean="0">
                          <a:latin typeface="Book Antiqua" panose="02040602050305030304" pitchFamily="18" charset="0"/>
                        </a:rPr>
                        <a:t> 2</a:t>
                      </a:r>
                    </a:p>
                    <a:p>
                      <a:pPr algn="l"/>
                      <a:r>
                        <a:rPr lang="tr-TR" sz="1800" baseline="0" dirty="0" smtClean="0">
                          <a:latin typeface="Book Antiqua" panose="02040602050305030304" pitchFamily="18" charset="0"/>
                        </a:rPr>
                        <a:t>Pakistan- 1</a:t>
                      </a:r>
                    </a:p>
                    <a:p>
                      <a:pPr algn="l"/>
                      <a:r>
                        <a:rPr lang="tr-TR" sz="1800" baseline="0" dirty="0" smtClean="0">
                          <a:latin typeface="Book Antiqua" panose="02040602050305030304" pitchFamily="18" charset="0"/>
                        </a:rPr>
                        <a:t>Mısır- 1 </a:t>
                      </a:r>
                    </a:p>
                    <a:p>
                      <a:pPr algn="l"/>
                      <a:r>
                        <a:rPr lang="tr-TR" sz="1800" baseline="0" dirty="0" smtClean="0">
                          <a:latin typeface="Book Antiqua" panose="02040602050305030304" pitchFamily="18" charset="0"/>
                        </a:rPr>
                        <a:t>Gana- 1</a:t>
                      </a:r>
                      <a:endParaRPr lang="tr-TR" sz="18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hMerge="1">
                  <a:txBody>
                    <a:bodyPr/>
                    <a:lstStyle/>
                    <a:p>
                      <a:pPr algn="ctr"/>
                      <a:endParaRPr lang="tr-TR" dirty="0">
                        <a:latin typeface="Book Antiqua" panose="02040602050305030304" pitchFamily="18" charset="0"/>
                      </a:endParaRPr>
                    </a:p>
                  </a:txBody>
                  <a:tcPr marL="91419" marR="914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8657398"/>
                  </a:ext>
                </a:extLst>
              </a:tr>
              <a:tr h="640116">
                <a:tc>
                  <a:txBody>
                    <a:bodyPr/>
                    <a:lstStyle/>
                    <a:p>
                      <a:pPr marL="0" algn="ctr" defTabSz="914400" rtl="0" eaLnBrk="1" latinLnBrk="0" hangingPunct="1"/>
                      <a:r>
                        <a:rPr lang="tr-TR" sz="1800" kern="1200" dirty="0" smtClean="0">
                          <a:solidFill>
                            <a:schemeClr val="dk1"/>
                          </a:solidFill>
                          <a:latin typeface="Book Antiqua" panose="02040602050305030304" pitchFamily="18" charset="0"/>
                          <a:ea typeface="+mn-ea"/>
                          <a:cs typeface="+mn-cs"/>
                        </a:rPr>
                        <a:t>Eğitim Bilimleri ABD</a:t>
                      </a:r>
                      <a:endParaRPr lang="tr-TR" sz="18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a:txBody>
                    <a:bodyPr/>
                    <a:lstStyle/>
                    <a:p>
                      <a:pPr marL="0" algn="l" defTabSz="914400" rtl="0" eaLnBrk="1" latinLnBrk="0" hangingPunct="1"/>
                      <a:r>
                        <a:rPr lang="tr-TR" sz="1800" kern="1200" dirty="0" smtClean="0">
                          <a:solidFill>
                            <a:schemeClr val="dk1"/>
                          </a:solidFill>
                          <a:latin typeface="Book Antiqua" panose="02040602050305030304" pitchFamily="18" charset="0"/>
                          <a:ea typeface="+mn-ea"/>
                          <a:cs typeface="+mn-cs"/>
                        </a:rPr>
                        <a:t>Eğitim Yönetimi BD</a:t>
                      </a:r>
                      <a:endParaRPr lang="tr-TR" sz="18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tr-TR" sz="1800" kern="1200" dirty="0" smtClean="0">
                          <a:solidFill>
                            <a:schemeClr val="dk1"/>
                          </a:solidFill>
                          <a:latin typeface="Book Antiqua" panose="02040602050305030304" pitchFamily="18" charset="0"/>
                          <a:ea typeface="+mn-ea"/>
                          <a:cs typeface="+mn-cs"/>
                        </a:rPr>
                        <a:t>2</a:t>
                      </a:r>
                      <a:endParaRPr lang="tr-TR" sz="18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gridSpan="2">
                  <a:txBody>
                    <a:bodyPr/>
                    <a:lstStyle/>
                    <a:p>
                      <a:pPr marL="0" algn="l" defTabSz="914400" rtl="0" eaLnBrk="1" latinLnBrk="0" hangingPunct="1"/>
                      <a:r>
                        <a:rPr lang="tr-TR" sz="1800" kern="1200" dirty="0" smtClean="0">
                          <a:solidFill>
                            <a:schemeClr val="dk1"/>
                          </a:solidFill>
                          <a:latin typeface="Book Antiqua" panose="02040602050305030304" pitchFamily="18" charset="0"/>
                          <a:ea typeface="+mn-ea"/>
                          <a:cs typeface="+mn-cs"/>
                        </a:rPr>
                        <a:t>Azerbaycan-</a:t>
                      </a:r>
                      <a:r>
                        <a:rPr lang="tr-TR" sz="1800" kern="1200" baseline="0" dirty="0" smtClean="0">
                          <a:solidFill>
                            <a:schemeClr val="dk1"/>
                          </a:solidFill>
                          <a:latin typeface="Book Antiqua" panose="02040602050305030304" pitchFamily="18" charset="0"/>
                          <a:ea typeface="+mn-ea"/>
                          <a:cs typeface="+mn-cs"/>
                        </a:rPr>
                        <a:t> 1</a:t>
                      </a:r>
                    </a:p>
                    <a:p>
                      <a:pPr marL="0" algn="l" defTabSz="914400" rtl="0" eaLnBrk="1" latinLnBrk="0" hangingPunct="1"/>
                      <a:r>
                        <a:rPr lang="tr-TR" sz="1800" kern="1200" baseline="0" dirty="0" smtClean="0">
                          <a:solidFill>
                            <a:schemeClr val="dk1"/>
                          </a:solidFill>
                          <a:latin typeface="Book Antiqua" panose="02040602050305030304" pitchFamily="18" charset="0"/>
                          <a:ea typeface="+mn-ea"/>
                          <a:cs typeface="+mn-cs"/>
                        </a:rPr>
                        <a:t>Özbekistan- 1</a:t>
                      </a:r>
                      <a:endParaRPr lang="tr-TR" sz="18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hMerge="1">
                  <a:txBody>
                    <a:bodyPr/>
                    <a:lstStyle/>
                    <a:p>
                      <a:pPr marL="0" algn="ctr" defTabSz="914400" rtl="0" eaLnBrk="1" latinLnBrk="0" hangingPunct="1"/>
                      <a:endParaRPr lang="tr-TR" sz="1800" kern="1200" dirty="0">
                        <a:solidFill>
                          <a:schemeClr val="dk1"/>
                        </a:solidFill>
                        <a:latin typeface="Book Antiqua" panose="02040602050305030304" pitchFamily="18" charset="0"/>
                        <a:ea typeface="+mn-ea"/>
                        <a:cs typeface="+mn-cs"/>
                      </a:endParaRPr>
                    </a:p>
                  </a:txBody>
                  <a:tcPr marL="91419" marR="91419">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68615911"/>
                  </a:ext>
                </a:extLst>
              </a:tr>
              <a:tr h="365767">
                <a:tc gridSpan="2">
                  <a:txBody>
                    <a:bodyPr/>
                    <a:lstStyle/>
                    <a:p>
                      <a:pPr algn="ctr"/>
                      <a:r>
                        <a:rPr lang="tr-TR" sz="1800" b="1" dirty="0" smtClean="0">
                          <a:latin typeface="Book Antiqua" panose="02040602050305030304" pitchFamily="18" charset="0"/>
                        </a:rPr>
                        <a:t>TOPLAM</a:t>
                      </a:r>
                      <a:endParaRPr lang="tr-TR" sz="1800" b="1"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hMerge="1">
                  <a:txBody>
                    <a:bodyPr/>
                    <a:lstStyle/>
                    <a:p>
                      <a:pPr algn="ctr"/>
                      <a:endParaRPr lang="tr-TR" dirty="0">
                        <a:latin typeface="Book Antiqua" panose="02040602050305030304" pitchFamily="18" charset="0"/>
                      </a:endParaRPr>
                    </a:p>
                  </a:txBody>
                  <a:tcPr/>
                </a:tc>
                <a:tc>
                  <a:txBody>
                    <a:bodyPr/>
                    <a:lstStyle/>
                    <a:p>
                      <a:pPr algn="ctr"/>
                      <a:r>
                        <a:rPr lang="tr-TR" sz="1800" b="1" dirty="0" smtClean="0">
                          <a:latin typeface="Book Antiqua" panose="02040602050305030304" pitchFamily="18" charset="0"/>
                        </a:rPr>
                        <a:t>23</a:t>
                      </a:r>
                      <a:endParaRPr lang="tr-TR" sz="1800" b="1" dirty="0">
                        <a:latin typeface="Book Antiqua" panose="02040602050305030304" pitchFamily="18" charset="0"/>
                      </a:endParaRPr>
                    </a:p>
                  </a:txBody>
                  <a:tcPr marL="91419" marR="91419" marT="45709" marB="45709"/>
                </a:tc>
                <a:tc>
                  <a:txBody>
                    <a:bodyPr/>
                    <a:lstStyle/>
                    <a:p>
                      <a:pPr algn="ctr"/>
                      <a:endParaRPr lang="tr-TR" sz="1800" b="1" dirty="0">
                        <a:latin typeface="Book Antiqua" panose="02040602050305030304" pitchFamily="18" charset="0"/>
                      </a:endParaRPr>
                    </a:p>
                  </a:txBody>
                  <a:tcPr marL="91419" marR="91419" marT="45709" marB="45709"/>
                </a:tc>
                <a:tc>
                  <a:txBody>
                    <a:bodyPr/>
                    <a:lstStyle/>
                    <a:p>
                      <a:pPr algn="ctr"/>
                      <a:endParaRPr lang="tr-TR" sz="1800" b="1" dirty="0">
                        <a:latin typeface="Book Antiqua" panose="02040602050305030304" pitchFamily="18" charset="0"/>
                      </a:endParaRPr>
                    </a:p>
                  </a:txBody>
                  <a:tcPr marL="91419" marR="91419" marT="45709" marB="45709"/>
                </a:tc>
                <a:extLst>
                  <a:ext uri="{0D108BD9-81ED-4DB2-BD59-A6C34878D82A}">
                    <a16:rowId xmlns:a16="http://schemas.microsoft.com/office/drawing/2014/main" val="1099867205"/>
                  </a:ext>
                </a:extLst>
              </a:tr>
            </a:tbl>
          </a:graphicData>
        </a:graphic>
      </p:graphicFrame>
    </p:spTree>
    <p:extLst>
      <p:ext uri="{BB962C8B-B14F-4D97-AF65-F5344CB8AC3E}">
        <p14:creationId xmlns:p14="http://schemas.microsoft.com/office/powerpoint/2010/main" val="307065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MEZUN ÖĞRENCİ SAYILARI </a:t>
            </a:r>
            <a:endParaRPr lang="tr-TR" sz="24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92894791"/>
              </p:ext>
            </p:extLst>
          </p:nvPr>
        </p:nvGraphicFramePr>
        <p:xfrm>
          <a:off x="1341121" y="1158241"/>
          <a:ext cx="7628708" cy="4010617"/>
        </p:xfrm>
        <a:graphic>
          <a:graphicData uri="http://schemas.openxmlformats.org/drawingml/2006/table">
            <a:tbl>
              <a:tblPr firstRow="1" bandRow="1">
                <a:tableStyleId>{5C22544A-7EE6-4342-B048-85BDC9FD1C3A}</a:tableStyleId>
              </a:tblPr>
              <a:tblGrid>
                <a:gridCol w="5685142">
                  <a:extLst>
                    <a:ext uri="{9D8B030D-6E8A-4147-A177-3AD203B41FA5}">
                      <a16:colId xmlns:a16="http://schemas.microsoft.com/office/drawing/2014/main" val="239511099"/>
                    </a:ext>
                  </a:extLst>
                </a:gridCol>
                <a:gridCol w="1943566">
                  <a:extLst>
                    <a:ext uri="{9D8B030D-6E8A-4147-A177-3AD203B41FA5}">
                      <a16:colId xmlns:a16="http://schemas.microsoft.com/office/drawing/2014/main" val="4264535481"/>
                    </a:ext>
                  </a:extLst>
                </a:gridCol>
              </a:tblGrid>
              <a:tr h="444136">
                <a:tc>
                  <a:txBody>
                    <a:bodyPr/>
                    <a:lstStyle/>
                    <a:p>
                      <a:pPr algn="ctr"/>
                      <a:r>
                        <a:rPr lang="tr-TR" sz="1800" dirty="0" smtClean="0">
                          <a:latin typeface="Book Antiqua" panose="02040602050305030304" pitchFamily="18" charset="0"/>
                        </a:rPr>
                        <a:t>PROGRAM</a:t>
                      </a:r>
                      <a:endParaRPr lang="tr-TR" sz="1800" dirty="0">
                        <a:latin typeface="Book Antiqua" panose="02040602050305030304" pitchFamily="18" charset="0"/>
                      </a:endParaRPr>
                    </a:p>
                  </a:txBody>
                  <a:tcPr marL="91437" marR="91437" marT="45718" marB="45718"/>
                </a:tc>
                <a:tc>
                  <a:txBody>
                    <a:bodyPr/>
                    <a:lstStyle/>
                    <a:p>
                      <a:pPr algn="ctr"/>
                      <a:r>
                        <a:rPr lang="tr-TR" sz="1800" baseline="0" dirty="0" smtClean="0">
                          <a:latin typeface="Book Antiqua" panose="02040602050305030304" pitchFamily="18" charset="0"/>
                        </a:rPr>
                        <a:t>ÖĞRENCİ SAYISI</a:t>
                      </a:r>
                      <a:endParaRPr lang="tr-TR" sz="1800" dirty="0">
                        <a:latin typeface="Book Antiqua" panose="02040602050305030304" pitchFamily="18" charset="0"/>
                      </a:endParaRPr>
                    </a:p>
                  </a:txBody>
                  <a:tcPr marL="91437" marR="91437" marT="45718" marB="45718"/>
                </a:tc>
                <a:extLst>
                  <a:ext uri="{0D108BD9-81ED-4DB2-BD59-A6C34878D82A}">
                    <a16:rowId xmlns:a16="http://schemas.microsoft.com/office/drawing/2014/main" val="793775879"/>
                  </a:ext>
                </a:extLst>
              </a:tr>
              <a:tr h="365760">
                <a:tc>
                  <a:txBody>
                    <a:bodyPr/>
                    <a:lstStyle/>
                    <a:p>
                      <a:pPr algn="ctr"/>
                      <a:r>
                        <a:rPr lang="tr-TR" altLang="tr-TR" sz="1400" b="1" dirty="0" smtClean="0">
                          <a:latin typeface="Book Antiqua" panose="02040602050305030304" pitchFamily="18" charset="0"/>
                          <a:cs typeface="Times New Roman" pitchFamily="18" charset="0"/>
                        </a:rPr>
                        <a:t>İktisat ABD /</a:t>
                      </a:r>
                      <a:r>
                        <a:rPr lang="tr-TR" altLang="tr-TR" sz="1400" b="1" baseline="0" dirty="0" smtClean="0">
                          <a:latin typeface="Book Antiqua" panose="02040602050305030304" pitchFamily="18" charset="0"/>
                          <a:cs typeface="Times New Roman" pitchFamily="18" charset="0"/>
                        </a:rPr>
                        <a:t> </a:t>
                      </a:r>
                      <a:r>
                        <a:rPr lang="tr-TR" altLang="tr-TR" sz="1400" b="1" dirty="0" smtClean="0">
                          <a:latin typeface="Book Antiqua" panose="02040602050305030304" pitchFamily="18" charset="0"/>
                          <a:cs typeface="Times New Roman" pitchFamily="18" charset="0"/>
                        </a:rPr>
                        <a:t>Bölgesel Kalkınma İktisadı Bilim Dalı</a:t>
                      </a:r>
                      <a:endParaRPr lang="tr-TR" sz="1400" b="1" dirty="0">
                        <a:latin typeface="Book Antiqua" panose="02040602050305030304" pitchFamily="18" charset="0"/>
                      </a:endParaRPr>
                    </a:p>
                  </a:txBody>
                  <a:tcPr marL="91437" marR="91437" marT="45718" marB="45718"/>
                </a:tc>
                <a:tc>
                  <a:txBody>
                    <a:bodyPr/>
                    <a:lstStyle/>
                    <a:p>
                      <a:pPr algn="ctr"/>
                      <a:r>
                        <a:rPr lang="tr-TR" sz="1400" dirty="0" smtClean="0">
                          <a:latin typeface="Book Antiqua" panose="02040602050305030304" pitchFamily="18" charset="0"/>
                        </a:rPr>
                        <a:t>24</a:t>
                      </a:r>
                      <a:endParaRPr lang="tr-TR" sz="1400" dirty="0">
                        <a:latin typeface="Book Antiqua" panose="02040602050305030304" pitchFamily="18" charset="0"/>
                      </a:endParaRPr>
                    </a:p>
                  </a:txBody>
                  <a:tcPr marL="91437" marR="91437" marT="45718" marB="45718"/>
                </a:tc>
                <a:extLst>
                  <a:ext uri="{0D108BD9-81ED-4DB2-BD59-A6C34878D82A}">
                    <a16:rowId xmlns:a16="http://schemas.microsoft.com/office/drawing/2014/main" val="3489467716"/>
                  </a:ext>
                </a:extLst>
              </a:tr>
              <a:tr h="400594">
                <a:tc>
                  <a:txBody>
                    <a:bodyPr/>
                    <a:lstStyle/>
                    <a:p>
                      <a:pPr algn="ctr"/>
                      <a:r>
                        <a:rPr lang="tr-TR" altLang="tr-TR" sz="1400" b="1" dirty="0" smtClean="0">
                          <a:latin typeface="Book Antiqua" panose="02040602050305030304" pitchFamily="18" charset="0"/>
                          <a:cs typeface="Times New Roman" pitchFamily="18" charset="0"/>
                        </a:rPr>
                        <a:t>Türkçe ve  Sosyal Bilimler Eğitimi ABD</a:t>
                      </a:r>
                      <a:r>
                        <a:rPr lang="tr-TR" altLang="tr-TR" sz="1400" b="1" baseline="0" dirty="0" smtClean="0">
                          <a:latin typeface="Book Antiqua" panose="02040602050305030304" pitchFamily="18" charset="0"/>
                          <a:cs typeface="Times New Roman" pitchFamily="18" charset="0"/>
                        </a:rPr>
                        <a:t> / </a:t>
                      </a:r>
                      <a:r>
                        <a:rPr lang="tr-TR" altLang="tr-TR" sz="1400" b="1" dirty="0" smtClean="0">
                          <a:latin typeface="Book Antiqua" panose="02040602050305030304" pitchFamily="18" charset="0"/>
                          <a:cs typeface="Times New Roman" pitchFamily="18" charset="0"/>
                        </a:rPr>
                        <a:t>Türkçe Eğitimi Bilim Dalı </a:t>
                      </a:r>
                      <a:endParaRPr lang="tr-TR" sz="1400" b="1" dirty="0">
                        <a:latin typeface="Book Antiqua" panose="02040602050305030304" pitchFamily="18" charset="0"/>
                      </a:endParaRPr>
                    </a:p>
                  </a:txBody>
                  <a:tcPr marL="91437" marR="91437" marT="45718" marB="45718"/>
                </a:tc>
                <a:tc>
                  <a:txBody>
                    <a:bodyPr/>
                    <a:lstStyle/>
                    <a:p>
                      <a:pPr algn="ctr"/>
                      <a:r>
                        <a:rPr lang="tr-TR" sz="1400" dirty="0" smtClean="0">
                          <a:latin typeface="Book Antiqua" panose="02040602050305030304" pitchFamily="18" charset="0"/>
                        </a:rPr>
                        <a:t>12</a:t>
                      </a:r>
                      <a:endParaRPr lang="tr-TR" sz="1400" dirty="0">
                        <a:latin typeface="Book Antiqua" panose="02040602050305030304" pitchFamily="18" charset="0"/>
                      </a:endParaRPr>
                    </a:p>
                  </a:txBody>
                  <a:tcPr marL="91437" marR="91437" marT="45718" marB="45718"/>
                </a:tc>
                <a:extLst>
                  <a:ext uri="{0D108BD9-81ED-4DB2-BD59-A6C34878D82A}">
                    <a16:rowId xmlns:a16="http://schemas.microsoft.com/office/drawing/2014/main" val="600679648"/>
                  </a:ext>
                </a:extLst>
              </a:tr>
              <a:tr h="783772">
                <a:tc>
                  <a:txBody>
                    <a:bodyPr/>
                    <a:lstStyle/>
                    <a:p>
                      <a:pPr algn="ctr"/>
                      <a:r>
                        <a:rPr lang="tr-TR" altLang="tr-TR" sz="1400" b="1" dirty="0" smtClean="0">
                          <a:latin typeface="Book Antiqua" panose="02040602050305030304" pitchFamily="18" charset="0"/>
                          <a:cs typeface="Times New Roman" pitchFamily="18" charset="0"/>
                        </a:rPr>
                        <a:t>Eğitim Bilimleri ABD / Eğitim Yönetimi Bilim Dalı Tezli</a:t>
                      </a:r>
                    </a:p>
                    <a:p>
                      <a:pPr algn="ctr"/>
                      <a:r>
                        <a:rPr lang="tr-TR" altLang="tr-TR" sz="1400" b="1" dirty="0" smtClean="0">
                          <a:latin typeface="Book Antiqua" panose="02040602050305030304" pitchFamily="18" charset="0"/>
                          <a:cs typeface="Times New Roman" pitchFamily="18" charset="0"/>
                        </a:rPr>
                        <a:t>Eğitim Bilimleri ABD/ Eğitim Yönetimi</a:t>
                      </a:r>
                      <a:r>
                        <a:rPr lang="tr-TR" altLang="tr-TR" sz="1400" b="1" baseline="0" dirty="0" smtClean="0">
                          <a:latin typeface="Book Antiqua" panose="02040602050305030304" pitchFamily="18" charset="0"/>
                          <a:cs typeface="Times New Roman" pitchFamily="18" charset="0"/>
                        </a:rPr>
                        <a:t> Bilim Dalı Tezsiz</a:t>
                      </a:r>
                      <a:endParaRPr lang="tr-TR" altLang="tr-TR" sz="1400" b="1" dirty="0" smtClean="0">
                        <a:latin typeface="Book Antiqua" panose="02040602050305030304" pitchFamily="18" charset="0"/>
                        <a:cs typeface="Times New Roman" pitchFamily="18" charset="0"/>
                      </a:endParaRPr>
                    </a:p>
                    <a:p>
                      <a:pPr algn="ctr"/>
                      <a:r>
                        <a:rPr lang="tr-TR" altLang="tr-TR" sz="1400" b="1" dirty="0" smtClean="0">
                          <a:latin typeface="Book Antiqua" panose="02040602050305030304" pitchFamily="18" charset="0"/>
                          <a:cs typeface="Times New Roman" pitchFamily="18" charset="0"/>
                        </a:rPr>
                        <a:t>Eğitim Bilimleri ABD  / Eğitim </a:t>
                      </a:r>
                      <a:r>
                        <a:rPr lang="tr-TR" altLang="tr-TR" sz="1400" b="1" dirty="0" err="1" smtClean="0">
                          <a:latin typeface="Book Antiqua" panose="02040602050305030304" pitchFamily="18" charset="0"/>
                          <a:cs typeface="Times New Roman" pitchFamily="18" charset="0"/>
                        </a:rPr>
                        <a:t>Prog</a:t>
                      </a:r>
                      <a:r>
                        <a:rPr lang="tr-TR" altLang="tr-TR" sz="1400" b="1" dirty="0" smtClean="0">
                          <a:latin typeface="Book Antiqua" panose="02040602050305030304" pitchFamily="18" charset="0"/>
                          <a:cs typeface="Times New Roman" pitchFamily="18" charset="0"/>
                        </a:rPr>
                        <a:t>. ve Öğretimi Bilim Dalı</a:t>
                      </a:r>
                      <a:endParaRPr lang="tr-TR" sz="1400" b="1" dirty="0">
                        <a:latin typeface="Book Antiqua" panose="02040602050305030304" pitchFamily="18" charset="0"/>
                      </a:endParaRPr>
                    </a:p>
                  </a:txBody>
                  <a:tcPr marL="91437" marR="91437" marT="45718" marB="45718"/>
                </a:tc>
                <a:tc>
                  <a:txBody>
                    <a:bodyPr/>
                    <a:lstStyle/>
                    <a:p>
                      <a:pPr algn="ctr"/>
                      <a:r>
                        <a:rPr lang="tr-TR" sz="1400" dirty="0" smtClean="0">
                          <a:latin typeface="Book Antiqua" panose="02040602050305030304" pitchFamily="18" charset="0"/>
                        </a:rPr>
                        <a:t>16</a:t>
                      </a:r>
                    </a:p>
                    <a:p>
                      <a:pPr algn="ctr"/>
                      <a:r>
                        <a:rPr lang="tr-TR" sz="1400" dirty="0" smtClean="0">
                          <a:latin typeface="Book Antiqua" panose="02040602050305030304" pitchFamily="18" charset="0"/>
                        </a:rPr>
                        <a:t>23</a:t>
                      </a:r>
                    </a:p>
                    <a:p>
                      <a:pPr algn="ctr"/>
                      <a:r>
                        <a:rPr lang="tr-TR" sz="1400" dirty="0" smtClean="0">
                          <a:latin typeface="Book Antiqua" panose="02040602050305030304" pitchFamily="18" charset="0"/>
                        </a:rPr>
                        <a:t>8</a:t>
                      </a:r>
                    </a:p>
                    <a:p>
                      <a:pPr algn="ctr"/>
                      <a:endParaRPr lang="tr-TR" sz="1400" dirty="0">
                        <a:latin typeface="Book Antiqua" panose="02040602050305030304" pitchFamily="18" charset="0"/>
                      </a:endParaRPr>
                    </a:p>
                  </a:txBody>
                  <a:tcPr marL="91437" marR="91437" marT="45718" marB="45718"/>
                </a:tc>
                <a:extLst>
                  <a:ext uri="{0D108BD9-81ED-4DB2-BD59-A6C34878D82A}">
                    <a16:rowId xmlns:a16="http://schemas.microsoft.com/office/drawing/2014/main" val="2290515383"/>
                  </a:ext>
                </a:extLst>
              </a:tr>
              <a:tr h="378827">
                <a:tc>
                  <a:txBody>
                    <a:bodyPr/>
                    <a:lstStyle/>
                    <a:p>
                      <a:pPr algn="ctr"/>
                      <a:r>
                        <a:rPr lang="tr-TR" sz="1400" b="1" dirty="0" smtClean="0">
                          <a:latin typeface="Book Antiqua" panose="02040602050305030304" pitchFamily="18" charset="0"/>
                        </a:rPr>
                        <a:t>Tarih</a:t>
                      </a:r>
                      <a:r>
                        <a:rPr lang="tr-TR" sz="1400" b="1" baseline="0" dirty="0" smtClean="0">
                          <a:latin typeface="Book Antiqua" panose="02040602050305030304" pitchFamily="18" charset="0"/>
                        </a:rPr>
                        <a:t> ABD</a:t>
                      </a:r>
                      <a:endParaRPr lang="tr-TR" sz="1400" b="1" dirty="0">
                        <a:latin typeface="Book Antiqua" panose="02040602050305030304" pitchFamily="18" charset="0"/>
                      </a:endParaRPr>
                    </a:p>
                  </a:txBody>
                  <a:tcPr marL="91437" marR="91437" marT="45718" marB="45718">
                    <a:lnB w="12700" cap="flat" cmpd="sng" algn="ctr">
                      <a:solidFill>
                        <a:schemeClr val="tx1"/>
                      </a:solidFill>
                      <a:prstDash val="solid"/>
                      <a:round/>
                      <a:headEnd type="none" w="med" len="med"/>
                      <a:tailEnd type="none" w="med" len="med"/>
                    </a:lnB>
                  </a:tcPr>
                </a:tc>
                <a:tc>
                  <a:txBody>
                    <a:bodyPr/>
                    <a:lstStyle/>
                    <a:p>
                      <a:pPr algn="ctr"/>
                      <a:r>
                        <a:rPr lang="tr-TR" sz="1400" dirty="0" smtClean="0">
                          <a:latin typeface="Book Antiqua" panose="02040602050305030304" pitchFamily="18" charset="0"/>
                        </a:rPr>
                        <a:t>4</a:t>
                      </a:r>
                    </a:p>
                    <a:p>
                      <a:pPr algn="ctr"/>
                      <a:endParaRPr lang="tr-TR" sz="1400" dirty="0" smtClean="0">
                        <a:latin typeface="Book Antiqua" panose="02040602050305030304" pitchFamily="18" charset="0"/>
                      </a:endParaRPr>
                    </a:p>
                    <a:p>
                      <a:pPr algn="ctr"/>
                      <a:endParaRPr lang="tr-TR" sz="1400" dirty="0" smtClean="0">
                        <a:latin typeface="Book Antiqua" panose="02040602050305030304" pitchFamily="18" charset="0"/>
                      </a:endParaRPr>
                    </a:p>
                  </a:txBody>
                  <a:tcPr marL="91437" marR="91437"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047330"/>
                  </a:ext>
                </a:extLst>
              </a:tr>
              <a:tr h="464041">
                <a:tc>
                  <a:txBody>
                    <a:bodyPr/>
                    <a:lstStyle/>
                    <a:p>
                      <a:pPr algn="ctr"/>
                      <a:r>
                        <a:rPr lang="tr-TR" sz="1400" b="1" dirty="0" smtClean="0">
                          <a:latin typeface="Book Antiqua" panose="02040602050305030304" pitchFamily="18" charset="0"/>
                        </a:rPr>
                        <a:t>Türk Dili ve Edebiyatı</a:t>
                      </a:r>
                      <a:r>
                        <a:rPr lang="tr-TR" sz="1400" b="1" baseline="0" dirty="0" smtClean="0">
                          <a:latin typeface="Book Antiqua" panose="02040602050305030304" pitchFamily="18" charset="0"/>
                        </a:rPr>
                        <a:t> ABD</a:t>
                      </a:r>
                      <a:endParaRPr lang="tr-TR" sz="1400" b="1" dirty="0">
                        <a:latin typeface="Book Antiqua" panose="02040602050305030304" pitchFamily="18" charset="0"/>
                      </a:endParaRPr>
                    </a:p>
                  </a:txBody>
                  <a:tcPr marL="91437" marR="91437" marT="45718" marB="45718">
                    <a:lnT w="12700" cap="flat" cmpd="sng" algn="ctr">
                      <a:solidFill>
                        <a:schemeClr val="tx1"/>
                      </a:solidFill>
                      <a:prstDash val="solid"/>
                      <a:round/>
                      <a:headEnd type="none" w="med" len="med"/>
                      <a:tailEnd type="none" w="med" len="med"/>
                    </a:lnT>
                  </a:tcPr>
                </a:tc>
                <a:tc>
                  <a:txBody>
                    <a:bodyPr/>
                    <a:lstStyle/>
                    <a:p>
                      <a:pPr algn="ctr"/>
                      <a:r>
                        <a:rPr lang="tr-TR" sz="1400" dirty="0" smtClean="0">
                          <a:latin typeface="Book Antiqua" panose="02040602050305030304" pitchFamily="18" charset="0"/>
                        </a:rPr>
                        <a:t>4</a:t>
                      </a:r>
                    </a:p>
                  </a:txBody>
                  <a:tcPr marL="91437" marR="91437" marT="45718" marB="4571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07886055"/>
                  </a:ext>
                </a:extLst>
              </a:tr>
              <a:tr h="463754">
                <a:tc>
                  <a:txBody>
                    <a:bodyPr/>
                    <a:lstStyle/>
                    <a:p>
                      <a:pPr algn="r"/>
                      <a:r>
                        <a:rPr lang="tr-TR" sz="1400" b="1" dirty="0" smtClean="0">
                          <a:latin typeface="Book Antiqua" panose="02040602050305030304" pitchFamily="18" charset="0"/>
                        </a:rPr>
                        <a:t>TOPLAM</a:t>
                      </a:r>
                      <a:endParaRPr lang="tr-TR" sz="1400" b="1" dirty="0">
                        <a:latin typeface="Book Antiqua" panose="02040602050305030304" pitchFamily="18" charset="0"/>
                      </a:endParaRPr>
                    </a:p>
                  </a:txBody>
                  <a:tcPr marL="91437" marR="91437" marT="45718" marB="45718"/>
                </a:tc>
                <a:tc>
                  <a:txBody>
                    <a:bodyPr/>
                    <a:lstStyle/>
                    <a:p>
                      <a:pPr algn="ctr"/>
                      <a:r>
                        <a:rPr lang="tr-TR" sz="1400" b="1" dirty="0" smtClean="0">
                          <a:latin typeface="Book Antiqua" panose="02040602050305030304" pitchFamily="18" charset="0"/>
                        </a:rPr>
                        <a:t>91</a:t>
                      </a:r>
                      <a:endParaRPr lang="tr-TR" sz="1400" b="1" dirty="0">
                        <a:latin typeface="Book Antiqua" panose="02040602050305030304" pitchFamily="18" charset="0"/>
                      </a:endParaRPr>
                    </a:p>
                  </a:txBody>
                  <a:tcPr marL="91437" marR="91437" marT="45718" marB="45718"/>
                </a:tc>
                <a:extLst>
                  <a:ext uri="{0D108BD9-81ED-4DB2-BD59-A6C34878D82A}">
                    <a16:rowId xmlns:a16="http://schemas.microsoft.com/office/drawing/2014/main" val="2696918339"/>
                  </a:ext>
                </a:extLst>
              </a:tr>
            </a:tbl>
          </a:graphicData>
        </a:graphic>
      </p:graphicFrame>
    </p:spTree>
    <p:extLst>
      <p:ext uri="{BB962C8B-B14F-4D97-AF65-F5344CB8AC3E}">
        <p14:creationId xmlns:p14="http://schemas.microsoft.com/office/powerpoint/2010/main" val="129067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2019 YILINDA AÇILMASI PLANLANAN PROGRAMLAR</a:t>
            </a:r>
            <a:endParaRPr lang="tr-TR" sz="2400" b="1" dirty="0"/>
          </a:p>
        </p:txBody>
      </p:sp>
      <p:sp>
        <p:nvSpPr>
          <p:cNvPr id="3" name="İçerik Yer Tutucusu 2"/>
          <p:cNvSpPr>
            <a:spLocks noGrp="1"/>
          </p:cNvSpPr>
          <p:nvPr>
            <p:ph idx="1"/>
          </p:nvPr>
        </p:nvSpPr>
        <p:spPr>
          <a:xfrm>
            <a:off x="838200" y="1262744"/>
            <a:ext cx="10515600" cy="3692433"/>
          </a:xfrm>
        </p:spPr>
        <p:txBody>
          <a:bodyPr/>
          <a:lstStyle/>
          <a:p>
            <a:pPr lvl="1">
              <a:defRPr/>
            </a:pPr>
            <a:r>
              <a:rPr lang="tr-TR" altLang="tr-TR" sz="2000" dirty="0" smtClean="0"/>
              <a:t> </a:t>
            </a:r>
            <a:r>
              <a:rPr lang="tr-TR" sz="2000" dirty="0"/>
              <a:t>Matematik ve Fen Eğitimi Anabilim Dalı Matematik Eğitimi Bilim Dalı Normal Öğretim Tezli Yüksek Lisans Programı </a:t>
            </a:r>
            <a:r>
              <a:rPr lang="tr-TR" sz="2000" b="1" dirty="0"/>
              <a:t>(</a:t>
            </a:r>
            <a:r>
              <a:rPr lang="tr-TR" sz="2000" b="1" dirty="0" smtClean="0"/>
              <a:t>YÖK’e </a:t>
            </a:r>
            <a:r>
              <a:rPr lang="tr-TR" sz="2000" b="1" dirty="0"/>
              <a:t>Sunuldu )</a:t>
            </a:r>
            <a:endParaRPr lang="tr-TR" sz="2000" dirty="0"/>
          </a:p>
          <a:p>
            <a:pPr lvl="1">
              <a:defRPr/>
            </a:pPr>
            <a:r>
              <a:rPr lang="tr-TR" sz="2000" dirty="0"/>
              <a:t>Matematik ve Fen Eğitimi Anabilim Dalı Matematik Eğitimi Bilim Dalı İkinci Öğretim Tezli Yüksek Lisans Programı </a:t>
            </a:r>
            <a:r>
              <a:rPr lang="tr-TR" sz="2000" b="1" dirty="0"/>
              <a:t>(</a:t>
            </a:r>
            <a:r>
              <a:rPr lang="tr-TR" sz="2000" b="1" dirty="0" smtClean="0"/>
              <a:t>YÖK’e </a:t>
            </a:r>
            <a:r>
              <a:rPr lang="tr-TR" sz="2000" b="1" dirty="0"/>
              <a:t>Sunuldu)</a:t>
            </a:r>
            <a:endParaRPr lang="tr-TR" sz="2000" dirty="0"/>
          </a:p>
          <a:p>
            <a:pPr lvl="1">
              <a:defRPr/>
            </a:pPr>
            <a:r>
              <a:rPr lang="tr-TR" sz="2000" b="1" dirty="0"/>
              <a:t>İktisat Bilim Dalı Doktora Öğretim Programı (</a:t>
            </a:r>
            <a:r>
              <a:rPr lang="tr-TR" sz="2000" b="1" dirty="0" smtClean="0"/>
              <a:t>YÖK’e </a:t>
            </a:r>
            <a:r>
              <a:rPr lang="tr-TR" sz="2000" b="1" dirty="0"/>
              <a:t>Sunuldu)</a:t>
            </a:r>
          </a:p>
          <a:p>
            <a:pPr lvl="1">
              <a:defRPr/>
            </a:pPr>
            <a:r>
              <a:rPr lang="tr-TR" sz="2000" b="1" dirty="0"/>
              <a:t>Temel İslam Bilimleri Bilim Dalı Doktora Öğretim Programı (</a:t>
            </a:r>
            <a:r>
              <a:rPr lang="tr-TR" sz="2000" b="1" dirty="0" smtClean="0"/>
              <a:t>YÖK’e </a:t>
            </a:r>
            <a:r>
              <a:rPr lang="tr-TR" sz="2000" b="1" dirty="0"/>
              <a:t>Sunuldu )</a:t>
            </a:r>
          </a:p>
          <a:p>
            <a:pPr lvl="1">
              <a:defRPr/>
            </a:pPr>
            <a:r>
              <a:rPr lang="tr-TR" sz="2000" dirty="0"/>
              <a:t>Türkçe Eğitimi Bilim Dalı Doktora Öğretim Programı (HAZIRLIK AŞAMASI) </a:t>
            </a:r>
          </a:p>
          <a:p>
            <a:pPr lvl="1">
              <a:defRPr/>
            </a:pPr>
            <a:r>
              <a:rPr lang="tr-TR" sz="2000" dirty="0"/>
              <a:t>Türk Dili ve Edebiyatı Doktora Öğretim Programı (HAZIRLIK AŞAMASI) </a:t>
            </a:r>
          </a:p>
          <a:p>
            <a:pPr lvl="1">
              <a:defRPr/>
            </a:pPr>
            <a:r>
              <a:rPr lang="tr-TR" sz="2000" dirty="0"/>
              <a:t>Tarih Bilim Dalı Doktora Öğretim Programı (HAZIRLIK AŞAMASI) </a:t>
            </a:r>
          </a:p>
          <a:p>
            <a:pPr lvl="1">
              <a:defRPr/>
            </a:pPr>
            <a:r>
              <a:rPr lang="tr-TR" altLang="tr-TR" sz="2000" dirty="0"/>
              <a:t>Tarih Bilim Dalı Tezli/Tezsiz İkinci Öğretim Yüksek Lisans Programı </a:t>
            </a:r>
            <a:r>
              <a:rPr lang="tr-TR" sz="2000" dirty="0"/>
              <a:t>(HAZIRLIK AŞAMASI) </a:t>
            </a:r>
            <a:endParaRPr lang="tr-TR" altLang="tr-TR" sz="2000" dirty="0"/>
          </a:p>
          <a:p>
            <a:pPr lvl="1">
              <a:defRPr/>
            </a:pPr>
            <a:endParaRPr lang="tr-TR" sz="2000" dirty="0"/>
          </a:p>
          <a:p>
            <a:endParaRPr lang="tr-TR" dirty="0"/>
          </a:p>
        </p:txBody>
      </p:sp>
    </p:spTree>
    <p:extLst>
      <p:ext uri="{BB962C8B-B14F-4D97-AF65-F5344CB8AC3E}">
        <p14:creationId xmlns:p14="http://schemas.microsoft.com/office/powerpoint/2010/main" val="377769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14995" y="1704753"/>
            <a:ext cx="8142514" cy="4524315"/>
          </a:xfrm>
          <a:prstGeom prst="rect">
            <a:avLst/>
          </a:prstGeom>
        </p:spPr>
        <p:txBody>
          <a:bodyPr wrap="square">
            <a:spAutoFit/>
          </a:bodyPr>
          <a:lstStyle/>
          <a:p>
            <a:pPr marL="365760" indent="-365760" algn="just">
              <a:buFont typeface="Arial" panose="020B0604020202020204" pitchFamily="34" charset="0"/>
              <a:buChar char="•"/>
              <a:defRPr/>
            </a:pPr>
            <a:r>
              <a:rPr lang="tr-TR" dirty="0">
                <a:solidFill>
                  <a:schemeClr val="tx2">
                    <a:satMod val="130000"/>
                  </a:schemeClr>
                </a:solidFill>
                <a:cs typeface="Times New Roman" pitchFamily="18" charset="0"/>
              </a:rPr>
              <a:t>Siirt Üniversitesi Sosyal Bilimler Enstitüsü hem ulusal hem uluslararası düzeyde bilimsel araştırmalar yaparak lider bir enstitü olma hedefiyle yola çıkmıştır</a:t>
            </a:r>
            <a:r>
              <a:rPr lang="tr-TR" dirty="0" smtClean="0">
                <a:solidFill>
                  <a:schemeClr val="tx2">
                    <a:satMod val="130000"/>
                  </a:schemeClr>
                </a:solidFill>
                <a:cs typeface="Times New Roman" pitchFamily="18" charset="0"/>
              </a:rPr>
              <a:t>.</a:t>
            </a:r>
          </a:p>
          <a:p>
            <a:pPr marL="365760" indent="-365760" algn="just">
              <a:defRPr/>
            </a:pPr>
            <a:endParaRPr lang="tr-TR" dirty="0" smtClean="0">
              <a:solidFill>
                <a:schemeClr val="tx2">
                  <a:satMod val="130000"/>
                </a:schemeClr>
              </a:solidFill>
              <a:cs typeface="Times New Roman" pitchFamily="18" charset="0"/>
            </a:endParaRPr>
          </a:p>
          <a:p>
            <a:pPr marL="365760" indent="-365760" algn="just">
              <a:buFont typeface="Arial" panose="020B0604020202020204" pitchFamily="34" charset="0"/>
              <a:buChar char="•"/>
              <a:defRPr/>
            </a:pPr>
            <a:r>
              <a:rPr lang="tr-TR" dirty="0" smtClean="0">
                <a:solidFill>
                  <a:schemeClr val="tx2">
                    <a:satMod val="130000"/>
                  </a:schemeClr>
                </a:solidFill>
                <a:cs typeface="Times New Roman" pitchFamily="18" charset="0"/>
              </a:rPr>
              <a:t>Sürekli </a:t>
            </a:r>
            <a:r>
              <a:rPr lang="tr-TR" dirty="0">
                <a:solidFill>
                  <a:schemeClr val="tx2">
                    <a:satMod val="130000"/>
                  </a:schemeClr>
                </a:solidFill>
                <a:cs typeface="Times New Roman" pitchFamily="18" charset="0"/>
              </a:rPr>
              <a:t>gelişme hedefiyle bilimsel ahlakı esas alan, toplumsal fayda yaratmaya öncelik veren </a:t>
            </a:r>
            <a:r>
              <a:rPr lang="tr-TR" dirty="0" smtClean="0">
                <a:solidFill>
                  <a:schemeClr val="tx2">
                    <a:satMod val="130000"/>
                  </a:schemeClr>
                </a:solidFill>
                <a:cs typeface="Times New Roman" pitchFamily="18" charset="0"/>
              </a:rPr>
              <a:t>Enstitümüz, </a:t>
            </a:r>
            <a:r>
              <a:rPr lang="tr-TR" dirty="0">
                <a:solidFill>
                  <a:schemeClr val="tx2">
                    <a:satMod val="130000"/>
                  </a:schemeClr>
                </a:solidFill>
                <a:cs typeface="Times New Roman" pitchFamily="18" charset="0"/>
              </a:rPr>
              <a:t>bu vizyon doğrultusunda yerel, bölgesel, ulusal ve uluslar arası düzeydeki paydaşlarıyla bölgesel ve ulusal kalkınmaya yönelik sosyal projeler oluşturmayı amaçlamaktadır</a:t>
            </a:r>
            <a:r>
              <a:rPr lang="tr-TR" dirty="0" smtClean="0">
                <a:solidFill>
                  <a:schemeClr val="tx2">
                    <a:satMod val="130000"/>
                  </a:schemeClr>
                </a:solidFill>
                <a:cs typeface="Times New Roman" pitchFamily="18" charset="0"/>
              </a:rPr>
              <a:t>.</a:t>
            </a:r>
          </a:p>
          <a:p>
            <a:pPr marL="365760" indent="-365760" algn="just">
              <a:defRPr/>
            </a:pPr>
            <a:endParaRPr lang="tr-TR" dirty="0">
              <a:solidFill>
                <a:schemeClr val="tx2">
                  <a:satMod val="130000"/>
                </a:schemeClr>
              </a:solidFill>
              <a:cs typeface="Times New Roman" pitchFamily="18" charset="0"/>
            </a:endParaRPr>
          </a:p>
          <a:p>
            <a:pPr marL="365760" indent="-365760" algn="just">
              <a:buFont typeface="Arial" panose="020B0604020202020204" pitchFamily="34" charset="0"/>
              <a:buChar char="•"/>
              <a:defRPr/>
            </a:pPr>
            <a:r>
              <a:rPr lang="tr-TR" dirty="0">
                <a:solidFill>
                  <a:schemeClr val="tx2">
                    <a:satMod val="130000"/>
                  </a:schemeClr>
                </a:solidFill>
                <a:cs typeface="Times New Roman" pitchFamily="18" charset="0"/>
              </a:rPr>
              <a:t>Enstitümüz, sosyal bilimler ve eğitim bilimleri alanlarında lisansüstü seviyede araştırmalar yaptırarak, sorunlara bilimsel çözümler üretebilmeyi hedefleyen, olaylara eleştirel ve sorgulayıcı bakış açısıyla yaklaşan, disiplinler arası çalışmaya önem veren, analitik düşünme becerisi geliştirmiş,  girişimci, dil ve zihinsel berecileri gelişmiş, üst düzeyde insan gücü yetiştirerek ülkemize kazandırmayı hedefleyen bir kurum olarak bu yöndeki çalışmalarını hızla sürdürmektedir</a:t>
            </a:r>
            <a:r>
              <a:rPr lang="tr-TR" dirty="0" smtClean="0">
                <a:solidFill>
                  <a:schemeClr val="tx2">
                    <a:satMod val="130000"/>
                  </a:schemeClr>
                </a:solidFill>
                <a:cs typeface="Times New Roman" pitchFamily="18" charset="0"/>
              </a:rPr>
              <a:t>.</a:t>
            </a:r>
          </a:p>
          <a:p>
            <a:pPr marL="365760" indent="-365760" algn="just">
              <a:defRPr/>
            </a:pPr>
            <a:r>
              <a:rPr lang="tr-TR" dirty="0" smtClean="0">
                <a:solidFill>
                  <a:schemeClr val="tx2">
                    <a:satMod val="130000"/>
                  </a:schemeClr>
                </a:solidFill>
                <a:cs typeface="Times New Roman" pitchFamily="18" charset="0"/>
              </a:rPr>
              <a:t> </a:t>
            </a:r>
            <a:r>
              <a:rPr lang="tr-TR" dirty="0">
                <a:solidFill>
                  <a:schemeClr val="tx2">
                    <a:satMod val="130000"/>
                  </a:schemeClr>
                </a:solidFill>
                <a:latin typeface="Times New Roman" pitchFamily="18" charset="0"/>
                <a:cs typeface="Times New Roman" pitchFamily="18" charset="0"/>
              </a:rPr>
              <a:t/>
            </a:r>
            <a:br>
              <a:rPr lang="tr-TR" dirty="0">
                <a:solidFill>
                  <a:schemeClr val="tx2">
                    <a:satMod val="130000"/>
                  </a:schemeClr>
                </a:solidFill>
                <a:latin typeface="Times New Roman" pitchFamily="18" charset="0"/>
                <a:cs typeface="Times New Roman" pitchFamily="18" charset="0"/>
              </a:rPr>
            </a:br>
            <a:endParaRPr lang="tr-TR" dirty="0"/>
          </a:p>
        </p:txBody>
      </p:sp>
    </p:spTree>
    <p:extLst>
      <p:ext uri="{BB962C8B-B14F-4D97-AF65-F5344CB8AC3E}">
        <p14:creationId xmlns:p14="http://schemas.microsoft.com/office/powerpoint/2010/main" val="787158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SUSBİD</a:t>
            </a:r>
            <a:endParaRPr lang="tr-TR" sz="24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76" y="1129076"/>
            <a:ext cx="3831773"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351" y="1123407"/>
            <a:ext cx="3796936" cy="391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0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sz="2400" b="1" dirty="0">
                <a:solidFill>
                  <a:srgbClr val="FF0000"/>
                </a:solidFill>
              </a:rPr>
              <a:t>SOSYAL BİLİMLER ENSTİTÜSÜ DERGİSİ</a:t>
            </a:r>
          </a:p>
        </p:txBody>
      </p:sp>
      <p:sp>
        <p:nvSpPr>
          <p:cNvPr id="3" name="İçerik Yer Tutucusu 2"/>
          <p:cNvSpPr>
            <a:spLocks noGrp="1"/>
          </p:cNvSpPr>
          <p:nvPr>
            <p:ph idx="1"/>
          </p:nvPr>
        </p:nvSpPr>
        <p:spPr>
          <a:xfrm>
            <a:off x="838200" y="4359965"/>
            <a:ext cx="6914322" cy="1196103"/>
          </a:xfrm>
        </p:spPr>
        <p:txBody>
          <a:bodyPr/>
          <a:lstStyle/>
          <a:p>
            <a:endParaRPr lang="tr-TR" dirty="0"/>
          </a:p>
        </p:txBody>
      </p:sp>
      <p:pic>
        <p:nvPicPr>
          <p:cNvPr id="4" name="Picture 2"/>
          <p:cNvPicPr>
            <a:picLocks noChangeAspect="1" noChangeArrowheads="1"/>
          </p:cNvPicPr>
          <p:nvPr/>
        </p:nvPicPr>
        <p:blipFill>
          <a:blip r:embed="rId2" cstate="print"/>
          <a:srcRect/>
          <a:stretch>
            <a:fillRect/>
          </a:stretch>
        </p:blipFill>
        <p:spPr bwMode="auto">
          <a:xfrm>
            <a:off x="1001224" y="1086679"/>
            <a:ext cx="9590099" cy="4983440"/>
          </a:xfrm>
          <a:prstGeom prst="rect">
            <a:avLst/>
          </a:prstGeom>
          <a:noFill/>
          <a:ln w="9525">
            <a:noFill/>
            <a:miter lim="800000"/>
            <a:headEnd/>
            <a:tailEnd/>
          </a:ln>
        </p:spPr>
      </p:pic>
    </p:spTree>
    <p:extLst>
      <p:ext uri="{BB962C8B-B14F-4D97-AF65-F5344CB8AC3E}">
        <p14:creationId xmlns:p14="http://schemas.microsoft.com/office/powerpoint/2010/main" val="4286948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ÖDENEK DURUMU NORMAL ÖĞRETİM</a:t>
            </a:r>
            <a:endParaRPr lang="tr-TR" sz="24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864020087"/>
              </p:ext>
            </p:extLst>
          </p:nvPr>
        </p:nvGraphicFramePr>
        <p:xfrm>
          <a:off x="1076739" y="1123260"/>
          <a:ext cx="8569832" cy="4663260"/>
        </p:xfrm>
        <a:graphic>
          <a:graphicData uri="http://schemas.openxmlformats.org/drawingml/2006/table">
            <a:tbl>
              <a:tblPr firstRow="1" bandRow="1">
                <a:tableStyleId>{5C22544A-7EE6-4342-B048-85BDC9FD1C3A}</a:tableStyleId>
              </a:tblPr>
              <a:tblGrid>
                <a:gridCol w="3134933">
                  <a:extLst>
                    <a:ext uri="{9D8B030D-6E8A-4147-A177-3AD203B41FA5}">
                      <a16:colId xmlns:a16="http://schemas.microsoft.com/office/drawing/2014/main" val="3721242256"/>
                    </a:ext>
                  </a:extLst>
                </a:gridCol>
                <a:gridCol w="1944342">
                  <a:extLst>
                    <a:ext uri="{9D8B030D-6E8A-4147-A177-3AD203B41FA5}">
                      <a16:colId xmlns:a16="http://schemas.microsoft.com/office/drawing/2014/main" val="2376095881"/>
                    </a:ext>
                  </a:extLst>
                </a:gridCol>
                <a:gridCol w="1925825">
                  <a:extLst>
                    <a:ext uri="{9D8B030D-6E8A-4147-A177-3AD203B41FA5}">
                      <a16:colId xmlns:a16="http://schemas.microsoft.com/office/drawing/2014/main" val="1322410216"/>
                    </a:ext>
                  </a:extLst>
                </a:gridCol>
                <a:gridCol w="1564732">
                  <a:extLst>
                    <a:ext uri="{9D8B030D-6E8A-4147-A177-3AD203B41FA5}">
                      <a16:colId xmlns:a16="http://schemas.microsoft.com/office/drawing/2014/main" val="2052168906"/>
                    </a:ext>
                  </a:extLst>
                </a:gridCol>
              </a:tblGrid>
              <a:tr h="288272">
                <a:tc gridSpan="4">
                  <a:txBody>
                    <a:bodyPr/>
                    <a:lstStyle/>
                    <a:p>
                      <a:pPr algn="ctr"/>
                      <a:r>
                        <a:rPr lang="tr-TR" sz="1800" dirty="0" smtClean="0"/>
                        <a:t>HAZİNE YARDIMI</a:t>
                      </a:r>
                      <a:endParaRPr lang="tr-TR" sz="1800" dirty="0"/>
                    </a:p>
                  </a:txBody>
                  <a:tcPr marT="45710" marB="45710"/>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759845716"/>
                  </a:ext>
                </a:extLst>
              </a:tr>
              <a:tr h="288272">
                <a:tc>
                  <a:txBody>
                    <a:bodyPr/>
                    <a:lstStyle/>
                    <a:p>
                      <a:endParaRPr lang="tr-TR" sz="1800" dirty="0"/>
                    </a:p>
                  </a:txBody>
                  <a:tcPr marT="45710" marB="45710"/>
                </a:tc>
                <a:tc>
                  <a:txBody>
                    <a:bodyPr/>
                    <a:lstStyle/>
                    <a:p>
                      <a:r>
                        <a:rPr lang="tr-TR" sz="1800" dirty="0" smtClean="0"/>
                        <a:t>Toplam</a:t>
                      </a:r>
                      <a:r>
                        <a:rPr lang="tr-TR" sz="1800" baseline="0" dirty="0" smtClean="0"/>
                        <a:t> Ödenek</a:t>
                      </a:r>
                      <a:endParaRPr lang="tr-TR" sz="1800" dirty="0"/>
                    </a:p>
                  </a:txBody>
                  <a:tcPr marT="45710" marB="45710"/>
                </a:tc>
                <a:tc>
                  <a:txBody>
                    <a:bodyPr/>
                    <a:lstStyle/>
                    <a:p>
                      <a:r>
                        <a:rPr lang="tr-TR" sz="1800" dirty="0" smtClean="0"/>
                        <a:t>Harcama</a:t>
                      </a:r>
                      <a:endParaRPr lang="tr-TR" sz="1800" dirty="0"/>
                    </a:p>
                  </a:txBody>
                  <a:tcPr marT="45710" marB="45710"/>
                </a:tc>
                <a:tc>
                  <a:txBody>
                    <a:bodyPr/>
                    <a:lstStyle/>
                    <a:p>
                      <a:r>
                        <a:rPr lang="tr-TR" sz="1800" dirty="0" smtClean="0"/>
                        <a:t>Kalan</a:t>
                      </a:r>
                      <a:r>
                        <a:rPr lang="tr-TR" sz="1800" baseline="0" dirty="0" smtClean="0"/>
                        <a:t> </a:t>
                      </a:r>
                      <a:endParaRPr lang="tr-TR" sz="1800" dirty="0"/>
                    </a:p>
                  </a:txBody>
                  <a:tcPr marT="45710" marB="45710"/>
                </a:tc>
                <a:extLst>
                  <a:ext uri="{0D108BD9-81ED-4DB2-BD59-A6C34878D82A}">
                    <a16:rowId xmlns:a16="http://schemas.microsoft.com/office/drawing/2014/main" val="2418538317"/>
                  </a:ext>
                </a:extLst>
              </a:tr>
              <a:tr h="504488">
                <a:tc>
                  <a:txBody>
                    <a:bodyPr/>
                    <a:lstStyle/>
                    <a:p>
                      <a:r>
                        <a:rPr lang="tr-TR" sz="1800" dirty="0" smtClean="0"/>
                        <a:t>01.1-Personel</a:t>
                      </a:r>
                      <a:r>
                        <a:rPr lang="tr-TR" sz="1800" baseline="0" dirty="0" smtClean="0"/>
                        <a:t> Giderleri</a:t>
                      </a:r>
                      <a:endParaRPr lang="tr-TR" sz="1800" dirty="0"/>
                    </a:p>
                  </a:txBody>
                  <a:tcPr marT="45710" marB="45710"/>
                </a:tc>
                <a:tc>
                  <a:txBody>
                    <a:bodyPr/>
                    <a:lstStyle/>
                    <a:p>
                      <a:r>
                        <a:rPr lang="tr-TR" sz="1800" dirty="0" smtClean="0"/>
                        <a:t>876.790,00</a:t>
                      </a:r>
                      <a:endParaRPr lang="tr-TR"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876.777,36</a:t>
                      </a:r>
                    </a:p>
                    <a:p>
                      <a:endParaRPr lang="tr-TR" sz="1800" dirty="0"/>
                    </a:p>
                  </a:txBody>
                  <a:tcPr marT="45710" marB="45710"/>
                </a:tc>
                <a:tc>
                  <a:txBody>
                    <a:bodyPr/>
                    <a:lstStyle/>
                    <a:p>
                      <a:r>
                        <a:rPr lang="tr-TR" sz="1800" dirty="0" smtClean="0"/>
                        <a:t>12,64</a:t>
                      </a:r>
                      <a:endParaRPr lang="tr-TR" sz="1800" dirty="0"/>
                    </a:p>
                  </a:txBody>
                  <a:tcPr marT="45710" marB="45710"/>
                </a:tc>
                <a:extLst>
                  <a:ext uri="{0D108BD9-81ED-4DB2-BD59-A6C34878D82A}">
                    <a16:rowId xmlns:a16="http://schemas.microsoft.com/office/drawing/2014/main" val="183565607"/>
                  </a:ext>
                </a:extLst>
              </a:tr>
              <a:tr h="504488">
                <a:tc>
                  <a:txBody>
                    <a:bodyPr/>
                    <a:lstStyle/>
                    <a:p>
                      <a:r>
                        <a:rPr lang="tr-TR" sz="1800" dirty="0" smtClean="0"/>
                        <a:t>02.1-Sos.Güve.</a:t>
                      </a:r>
                      <a:r>
                        <a:rPr lang="tr-TR" sz="1800" baseline="0" dirty="0" smtClean="0"/>
                        <a:t> Kur. D. Prim Giderleri</a:t>
                      </a:r>
                      <a:endParaRPr lang="tr-TR" sz="1800" dirty="0"/>
                    </a:p>
                  </a:txBody>
                  <a:tcPr marT="45710" marB="45710"/>
                </a:tc>
                <a:tc>
                  <a:txBody>
                    <a:bodyPr/>
                    <a:lstStyle/>
                    <a:p>
                      <a:r>
                        <a:rPr lang="tr-TR" sz="1800" dirty="0" smtClean="0"/>
                        <a:t>20.910,00</a:t>
                      </a:r>
                      <a:endParaRPr lang="tr-TR" sz="1800" dirty="0"/>
                    </a:p>
                  </a:txBody>
                  <a:tcPr marT="45710" marB="45710"/>
                </a:tc>
                <a:tc>
                  <a:txBody>
                    <a:bodyPr/>
                    <a:lstStyle/>
                    <a:p>
                      <a:r>
                        <a:rPr lang="tr-TR" sz="1800" dirty="0" smtClean="0"/>
                        <a:t>20.908,00</a:t>
                      </a:r>
                      <a:endParaRPr lang="tr-TR" sz="1800" dirty="0"/>
                    </a:p>
                  </a:txBody>
                  <a:tcPr marT="45710" marB="45710"/>
                </a:tc>
                <a:tc>
                  <a:txBody>
                    <a:bodyPr/>
                    <a:lstStyle/>
                    <a:p>
                      <a:r>
                        <a:rPr lang="tr-TR" sz="1800" dirty="0" smtClean="0"/>
                        <a:t>2,00</a:t>
                      </a:r>
                      <a:endParaRPr lang="tr-TR" sz="1800" dirty="0"/>
                    </a:p>
                  </a:txBody>
                  <a:tcPr marT="45710" marB="45710"/>
                </a:tc>
                <a:extLst>
                  <a:ext uri="{0D108BD9-81ED-4DB2-BD59-A6C34878D82A}">
                    <a16:rowId xmlns:a16="http://schemas.microsoft.com/office/drawing/2014/main" val="2997751234"/>
                  </a:ext>
                </a:extLst>
              </a:tr>
              <a:tr h="504488">
                <a:tc>
                  <a:txBody>
                    <a:bodyPr/>
                    <a:lstStyle/>
                    <a:p>
                      <a:r>
                        <a:rPr lang="tr-TR" sz="1800" dirty="0" smtClean="0"/>
                        <a:t>03.2-Mal ve Hizmet Alım Giderleri</a:t>
                      </a:r>
                      <a:endParaRPr lang="tr-TR" sz="1800" dirty="0"/>
                    </a:p>
                  </a:txBody>
                  <a:tcPr marT="45710" marB="45710"/>
                </a:tc>
                <a:tc>
                  <a:txBody>
                    <a:bodyPr/>
                    <a:lstStyle/>
                    <a:p>
                      <a:r>
                        <a:rPr lang="tr-TR" sz="1800" dirty="0" smtClean="0"/>
                        <a:t>10.900,00</a:t>
                      </a:r>
                      <a:endParaRPr lang="tr-TR" sz="1800" dirty="0"/>
                    </a:p>
                  </a:txBody>
                  <a:tcPr marT="45710" marB="45710"/>
                </a:tc>
                <a:tc>
                  <a:txBody>
                    <a:bodyPr/>
                    <a:lstStyle/>
                    <a:p>
                      <a:r>
                        <a:rPr lang="tr-TR" sz="1800" dirty="0" smtClean="0"/>
                        <a:t>3.009,00</a:t>
                      </a:r>
                      <a:endParaRPr lang="tr-TR" sz="1800" dirty="0"/>
                    </a:p>
                  </a:txBody>
                  <a:tcPr marT="45710" marB="45710"/>
                </a:tc>
                <a:tc>
                  <a:txBody>
                    <a:bodyPr/>
                    <a:lstStyle/>
                    <a:p>
                      <a:r>
                        <a:rPr lang="tr-TR" sz="1800" dirty="0" smtClean="0"/>
                        <a:t>7.891,00</a:t>
                      </a:r>
                      <a:endParaRPr lang="tr-TR" sz="1800" dirty="0"/>
                    </a:p>
                  </a:txBody>
                  <a:tcPr marT="45710" marB="45710"/>
                </a:tc>
                <a:extLst>
                  <a:ext uri="{0D108BD9-81ED-4DB2-BD59-A6C34878D82A}">
                    <a16:rowId xmlns:a16="http://schemas.microsoft.com/office/drawing/2014/main" val="1307189863"/>
                  </a:ext>
                </a:extLst>
              </a:tr>
              <a:tr h="288272">
                <a:tc>
                  <a:txBody>
                    <a:bodyPr/>
                    <a:lstStyle/>
                    <a:p>
                      <a:r>
                        <a:rPr lang="tr-TR" sz="1800" dirty="0" smtClean="0"/>
                        <a:t>03.3- Yolluk</a:t>
                      </a:r>
                      <a:endParaRPr lang="tr-TR" sz="1800" dirty="0"/>
                    </a:p>
                  </a:txBody>
                  <a:tcPr marT="45710" marB="45710"/>
                </a:tc>
                <a:tc>
                  <a:txBody>
                    <a:bodyPr/>
                    <a:lstStyle/>
                    <a:p>
                      <a:r>
                        <a:rPr lang="tr-TR" sz="1800" dirty="0" smtClean="0"/>
                        <a:t>10.000,00</a:t>
                      </a:r>
                      <a:endParaRPr lang="tr-TR" sz="1800" dirty="0"/>
                    </a:p>
                  </a:txBody>
                  <a:tcPr marT="45710" marB="45710"/>
                </a:tc>
                <a:tc>
                  <a:txBody>
                    <a:bodyPr/>
                    <a:lstStyle/>
                    <a:p>
                      <a:r>
                        <a:rPr lang="tr-TR" sz="1800" dirty="0" smtClean="0"/>
                        <a:t>9.987,86</a:t>
                      </a:r>
                      <a:endParaRPr lang="tr-TR" sz="1800" dirty="0"/>
                    </a:p>
                  </a:txBody>
                  <a:tcPr marT="45710" marB="45710"/>
                </a:tc>
                <a:tc>
                  <a:txBody>
                    <a:bodyPr/>
                    <a:lstStyle/>
                    <a:p>
                      <a:r>
                        <a:rPr lang="tr-TR" sz="1800" dirty="0" smtClean="0"/>
                        <a:t>12,14</a:t>
                      </a:r>
                      <a:endParaRPr lang="tr-TR" sz="1800" dirty="0"/>
                    </a:p>
                  </a:txBody>
                  <a:tcPr marT="45710" marB="45710"/>
                </a:tc>
                <a:extLst>
                  <a:ext uri="{0D108BD9-81ED-4DB2-BD59-A6C34878D82A}">
                    <a16:rowId xmlns:a16="http://schemas.microsoft.com/office/drawing/2014/main" val="1427819669"/>
                  </a:ext>
                </a:extLst>
              </a:tr>
              <a:tr h="288272">
                <a:tc>
                  <a:txBody>
                    <a:bodyPr/>
                    <a:lstStyle/>
                    <a:p>
                      <a:r>
                        <a:rPr lang="tr-TR" sz="1800" dirty="0" smtClean="0"/>
                        <a:t>03.5-Hizmet Alımları</a:t>
                      </a:r>
                      <a:endParaRPr lang="tr-TR" sz="1800" dirty="0"/>
                    </a:p>
                  </a:txBody>
                  <a:tcPr marT="45710" marB="45710"/>
                </a:tc>
                <a:tc>
                  <a:txBody>
                    <a:bodyPr/>
                    <a:lstStyle/>
                    <a:p>
                      <a:r>
                        <a:rPr lang="tr-TR" sz="1800" dirty="0" smtClean="0"/>
                        <a:t>700,00</a:t>
                      </a:r>
                      <a:endParaRPr lang="tr-TR" sz="1800" dirty="0"/>
                    </a:p>
                  </a:txBody>
                  <a:tcPr marT="45710" marB="45710"/>
                </a:tc>
                <a:tc>
                  <a:txBody>
                    <a:bodyPr/>
                    <a:lstStyle/>
                    <a:p>
                      <a:r>
                        <a:rPr lang="tr-TR" sz="1800" dirty="0" smtClean="0"/>
                        <a:t>0,00</a:t>
                      </a:r>
                      <a:endParaRPr lang="tr-TR" sz="1800" dirty="0"/>
                    </a:p>
                  </a:txBody>
                  <a:tcPr marT="45710" marB="45710"/>
                </a:tc>
                <a:tc>
                  <a:txBody>
                    <a:bodyPr/>
                    <a:lstStyle/>
                    <a:p>
                      <a:r>
                        <a:rPr lang="tr-TR" sz="1800" dirty="0" smtClean="0"/>
                        <a:t>700,00</a:t>
                      </a:r>
                      <a:endParaRPr lang="tr-TR" sz="1800" dirty="0"/>
                    </a:p>
                  </a:txBody>
                  <a:tcPr marT="45710" marB="45710"/>
                </a:tc>
                <a:extLst>
                  <a:ext uri="{0D108BD9-81ED-4DB2-BD59-A6C34878D82A}">
                    <a16:rowId xmlns:a16="http://schemas.microsoft.com/office/drawing/2014/main" val="1317547483"/>
                  </a:ext>
                </a:extLst>
              </a:tr>
              <a:tr h="720704">
                <a:tc>
                  <a:txBody>
                    <a:bodyPr/>
                    <a:lstStyle/>
                    <a:p>
                      <a:r>
                        <a:rPr lang="tr-TR" sz="1800" dirty="0" smtClean="0"/>
                        <a:t>03.7- </a:t>
                      </a:r>
                      <a:r>
                        <a:rPr lang="tr-TR" sz="1800" kern="1200" dirty="0" smtClean="0">
                          <a:solidFill>
                            <a:schemeClr val="dk1"/>
                          </a:solidFill>
                          <a:latin typeface="+mn-lt"/>
                          <a:ea typeface="+mn-ea"/>
                          <a:cs typeface="+mn-cs"/>
                        </a:rPr>
                        <a:t>Menkul Mal, </a:t>
                      </a:r>
                      <a:r>
                        <a:rPr lang="tr-TR" sz="1800" kern="1200" dirty="0" err="1" smtClean="0">
                          <a:solidFill>
                            <a:schemeClr val="dk1"/>
                          </a:solidFill>
                          <a:latin typeface="+mn-lt"/>
                          <a:ea typeface="+mn-ea"/>
                          <a:cs typeface="+mn-cs"/>
                        </a:rPr>
                        <a:t>Gayrimaddi</a:t>
                      </a:r>
                      <a:r>
                        <a:rPr lang="tr-TR" sz="1800" kern="1200" dirty="0" smtClean="0">
                          <a:solidFill>
                            <a:schemeClr val="dk1"/>
                          </a:solidFill>
                          <a:latin typeface="+mn-lt"/>
                          <a:ea typeface="+mn-ea"/>
                          <a:cs typeface="+mn-cs"/>
                        </a:rPr>
                        <a:t> Hak Alım, Bakım ve Onarım Giderleri</a:t>
                      </a:r>
                      <a:endParaRPr lang="tr-TR" sz="1800" kern="1200" dirty="0">
                        <a:solidFill>
                          <a:schemeClr val="dk1"/>
                        </a:solidFill>
                        <a:latin typeface="+mn-lt"/>
                        <a:ea typeface="+mn-ea"/>
                        <a:cs typeface="+mn-cs"/>
                      </a:endParaRPr>
                    </a:p>
                  </a:txBody>
                  <a:tcPr marT="45710" marB="45710"/>
                </a:tc>
                <a:tc>
                  <a:txBody>
                    <a:bodyPr/>
                    <a:lstStyle/>
                    <a:p>
                      <a:r>
                        <a:rPr lang="tr-TR" sz="1800" dirty="0" smtClean="0"/>
                        <a:t>2.000,00</a:t>
                      </a:r>
                      <a:endParaRPr lang="tr-TR" sz="1800" dirty="0"/>
                    </a:p>
                  </a:txBody>
                  <a:tcPr marT="45710" marB="45710"/>
                </a:tc>
                <a:tc>
                  <a:txBody>
                    <a:bodyPr/>
                    <a:lstStyle/>
                    <a:p>
                      <a:r>
                        <a:rPr lang="tr-TR" sz="1800" dirty="0" smtClean="0"/>
                        <a:t>0,00</a:t>
                      </a:r>
                      <a:endParaRPr lang="tr-TR" sz="1800" dirty="0"/>
                    </a:p>
                  </a:txBody>
                  <a:tcPr marT="45710" marB="45710"/>
                </a:tc>
                <a:tc>
                  <a:txBody>
                    <a:bodyPr/>
                    <a:lstStyle/>
                    <a:p>
                      <a:r>
                        <a:rPr lang="tr-TR" sz="1800" dirty="0" smtClean="0"/>
                        <a:t>2.000,00</a:t>
                      </a:r>
                      <a:endParaRPr lang="tr-TR" sz="1800" dirty="0"/>
                    </a:p>
                  </a:txBody>
                  <a:tcPr marT="45710" marB="45710"/>
                </a:tc>
                <a:extLst>
                  <a:ext uri="{0D108BD9-81ED-4DB2-BD59-A6C34878D82A}">
                    <a16:rowId xmlns:a16="http://schemas.microsoft.com/office/drawing/2014/main" val="2758960126"/>
                  </a:ext>
                </a:extLst>
              </a:tr>
              <a:tr h="288272">
                <a:tc>
                  <a:txBody>
                    <a:bodyPr/>
                    <a:lstStyle/>
                    <a:p>
                      <a:r>
                        <a:rPr lang="tr-TR" sz="1800" dirty="0" smtClean="0"/>
                        <a:t>Toplam</a:t>
                      </a:r>
                      <a:endParaRPr lang="tr-TR" sz="1800" dirty="0"/>
                    </a:p>
                  </a:txBody>
                  <a:tcPr marT="45710" marB="45710"/>
                </a:tc>
                <a:tc>
                  <a:txBody>
                    <a:bodyPr/>
                    <a:lstStyle/>
                    <a:p>
                      <a:r>
                        <a:rPr lang="tr-TR" sz="1800" dirty="0" smtClean="0"/>
                        <a:t>921.300,00</a:t>
                      </a:r>
                      <a:endParaRPr lang="tr-TR" sz="1800" dirty="0"/>
                    </a:p>
                  </a:txBody>
                  <a:tcPr marT="45710" marB="45710"/>
                </a:tc>
                <a:tc>
                  <a:txBody>
                    <a:bodyPr/>
                    <a:lstStyle/>
                    <a:p>
                      <a:r>
                        <a:rPr lang="tr-TR" sz="1800" dirty="0" smtClean="0"/>
                        <a:t>910.682,22</a:t>
                      </a:r>
                      <a:endParaRPr lang="tr-TR" sz="1800" dirty="0"/>
                    </a:p>
                  </a:txBody>
                  <a:tcPr marT="45710" marB="45710"/>
                </a:tc>
                <a:tc>
                  <a:txBody>
                    <a:bodyPr/>
                    <a:lstStyle/>
                    <a:p>
                      <a:r>
                        <a:rPr lang="tr-TR" sz="1800" dirty="0" smtClean="0"/>
                        <a:t>10.617,78</a:t>
                      </a:r>
                      <a:endParaRPr lang="tr-TR" sz="1800" dirty="0"/>
                    </a:p>
                  </a:txBody>
                  <a:tcPr marT="45710" marB="45710"/>
                </a:tc>
                <a:extLst>
                  <a:ext uri="{0D108BD9-81ED-4DB2-BD59-A6C34878D82A}">
                    <a16:rowId xmlns:a16="http://schemas.microsoft.com/office/drawing/2014/main" val="738110314"/>
                  </a:ext>
                </a:extLst>
              </a:tr>
            </a:tbl>
          </a:graphicData>
        </a:graphic>
      </p:graphicFrame>
    </p:spTree>
    <p:extLst>
      <p:ext uri="{BB962C8B-B14F-4D97-AF65-F5344CB8AC3E}">
        <p14:creationId xmlns:p14="http://schemas.microsoft.com/office/powerpoint/2010/main" val="228454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ÖDENEK DURUMU İKİNCİ ÖĞRETİM</a:t>
            </a:r>
            <a:endParaRPr lang="tr-TR" sz="24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683617478"/>
              </p:ext>
            </p:extLst>
          </p:nvPr>
        </p:nvGraphicFramePr>
        <p:xfrm>
          <a:off x="1288869" y="1136512"/>
          <a:ext cx="7622219" cy="2806824"/>
        </p:xfrm>
        <a:graphic>
          <a:graphicData uri="http://schemas.openxmlformats.org/drawingml/2006/table">
            <a:tbl>
              <a:tblPr firstRow="1" bandRow="1">
                <a:tableStyleId>{5C22544A-7EE6-4342-B048-85BDC9FD1C3A}</a:tableStyleId>
              </a:tblPr>
              <a:tblGrid>
                <a:gridCol w="2044025">
                  <a:extLst>
                    <a:ext uri="{9D8B030D-6E8A-4147-A177-3AD203B41FA5}">
                      <a16:colId xmlns:a16="http://schemas.microsoft.com/office/drawing/2014/main" val="3348459997"/>
                    </a:ext>
                  </a:extLst>
                </a:gridCol>
                <a:gridCol w="1653011">
                  <a:extLst>
                    <a:ext uri="{9D8B030D-6E8A-4147-A177-3AD203B41FA5}">
                      <a16:colId xmlns:a16="http://schemas.microsoft.com/office/drawing/2014/main" val="2888970954"/>
                    </a:ext>
                  </a:extLst>
                </a:gridCol>
                <a:gridCol w="1568395">
                  <a:extLst>
                    <a:ext uri="{9D8B030D-6E8A-4147-A177-3AD203B41FA5}">
                      <a16:colId xmlns:a16="http://schemas.microsoft.com/office/drawing/2014/main" val="1400592256"/>
                    </a:ext>
                  </a:extLst>
                </a:gridCol>
                <a:gridCol w="2356788">
                  <a:extLst>
                    <a:ext uri="{9D8B030D-6E8A-4147-A177-3AD203B41FA5}">
                      <a16:colId xmlns:a16="http://schemas.microsoft.com/office/drawing/2014/main" val="4160918170"/>
                    </a:ext>
                  </a:extLst>
                </a:gridCol>
              </a:tblGrid>
              <a:tr h="0">
                <a:tc gridSpan="4">
                  <a:txBody>
                    <a:bodyPr/>
                    <a:lstStyle/>
                    <a:p>
                      <a:pPr algn="ctr"/>
                      <a:endParaRPr lang="tr-TR" sz="1800" dirty="0"/>
                    </a:p>
                  </a:txBody>
                  <a:tcPr marT="45710" marB="45710"/>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271607670"/>
                  </a:ext>
                </a:extLst>
              </a:tr>
              <a:tr h="776715">
                <a:tc>
                  <a:txBody>
                    <a:bodyPr/>
                    <a:lstStyle/>
                    <a:p>
                      <a:endParaRPr lang="tr-TR" sz="1800" dirty="0"/>
                    </a:p>
                  </a:txBody>
                  <a:tcPr marT="45710" marB="45710"/>
                </a:tc>
                <a:tc>
                  <a:txBody>
                    <a:bodyPr/>
                    <a:lstStyle/>
                    <a:p>
                      <a:r>
                        <a:rPr lang="tr-TR" sz="1800" dirty="0" smtClean="0"/>
                        <a:t>Toplam</a:t>
                      </a:r>
                      <a:r>
                        <a:rPr lang="tr-TR" sz="1800" baseline="0" dirty="0" smtClean="0"/>
                        <a:t> Ödenek</a:t>
                      </a:r>
                      <a:endParaRPr lang="tr-TR" sz="1800" dirty="0"/>
                    </a:p>
                  </a:txBody>
                  <a:tcPr marT="45710" marB="45710"/>
                </a:tc>
                <a:tc>
                  <a:txBody>
                    <a:bodyPr/>
                    <a:lstStyle/>
                    <a:p>
                      <a:r>
                        <a:rPr lang="tr-TR" sz="1800" dirty="0" smtClean="0"/>
                        <a:t>Harcama</a:t>
                      </a:r>
                      <a:endParaRPr lang="tr-TR" sz="1800" dirty="0"/>
                    </a:p>
                  </a:txBody>
                  <a:tcPr marT="45710" marB="45710"/>
                </a:tc>
                <a:tc>
                  <a:txBody>
                    <a:bodyPr/>
                    <a:lstStyle/>
                    <a:p>
                      <a:r>
                        <a:rPr lang="tr-TR" sz="1800" dirty="0" smtClean="0"/>
                        <a:t>Kalan</a:t>
                      </a:r>
                      <a:r>
                        <a:rPr lang="tr-TR" sz="1800" baseline="0" dirty="0" smtClean="0"/>
                        <a:t> </a:t>
                      </a:r>
                      <a:endParaRPr lang="tr-TR" sz="1800" dirty="0"/>
                    </a:p>
                  </a:txBody>
                  <a:tcPr marT="45710" marB="45710"/>
                </a:tc>
                <a:extLst>
                  <a:ext uri="{0D108BD9-81ED-4DB2-BD59-A6C34878D82A}">
                    <a16:rowId xmlns:a16="http://schemas.microsoft.com/office/drawing/2014/main" val="2692743352"/>
                  </a:ext>
                </a:extLst>
              </a:tr>
              <a:tr h="776715">
                <a:tc>
                  <a:txBody>
                    <a:bodyPr/>
                    <a:lstStyle/>
                    <a:p>
                      <a:r>
                        <a:rPr lang="tr-TR" sz="1800" dirty="0" smtClean="0"/>
                        <a:t>01-Personel</a:t>
                      </a:r>
                      <a:r>
                        <a:rPr lang="tr-TR" sz="1800" baseline="0" dirty="0" smtClean="0"/>
                        <a:t> Giderleri</a:t>
                      </a:r>
                      <a:endParaRPr lang="tr-TR" sz="1800" dirty="0"/>
                    </a:p>
                  </a:txBody>
                  <a:tcPr marT="45710" marB="45710"/>
                </a:tc>
                <a:tc>
                  <a:txBody>
                    <a:bodyPr/>
                    <a:lstStyle/>
                    <a:p>
                      <a:r>
                        <a:rPr lang="tr-TR" sz="1800" dirty="0" smtClean="0"/>
                        <a:t>398.000,00</a:t>
                      </a:r>
                      <a:endParaRPr lang="tr-TR"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219.473,75</a:t>
                      </a:r>
                    </a:p>
                    <a:p>
                      <a:endParaRPr lang="tr-TR" sz="1800" dirty="0"/>
                    </a:p>
                  </a:txBody>
                  <a:tcPr marT="45710" marB="45710"/>
                </a:tc>
                <a:tc>
                  <a:txBody>
                    <a:bodyPr/>
                    <a:lstStyle/>
                    <a:p>
                      <a:r>
                        <a:rPr lang="tr-TR" sz="1800" dirty="0" smtClean="0"/>
                        <a:t>178.526,25</a:t>
                      </a:r>
                      <a:endParaRPr lang="tr-TR" sz="1800" dirty="0"/>
                    </a:p>
                  </a:txBody>
                  <a:tcPr marT="45710" marB="45710"/>
                </a:tc>
                <a:extLst>
                  <a:ext uri="{0D108BD9-81ED-4DB2-BD59-A6C34878D82A}">
                    <a16:rowId xmlns:a16="http://schemas.microsoft.com/office/drawing/2014/main" val="4130404005"/>
                  </a:ext>
                </a:extLst>
              </a:tr>
              <a:tr h="443827">
                <a:tc>
                  <a:txBody>
                    <a:bodyPr/>
                    <a:lstStyle/>
                    <a:p>
                      <a:endParaRPr lang="tr-TR" sz="1800" dirty="0"/>
                    </a:p>
                  </a:txBody>
                  <a:tcPr marT="45710" marB="45710"/>
                </a:tc>
                <a:tc>
                  <a:txBody>
                    <a:bodyPr/>
                    <a:lstStyle/>
                    <a:p>
                      <a:endParaRPr lang="tr-TR" sz="1800" dirty="0"/>
                    </a:p>
                  </a:txBody>
                  <a:tcPr marT="45710" marB="45710"/>
                </a:tc>
                <a:tc>
                  <a:txBody>
                    <a:bodyPr/>
                    <a:lstStyle/>
                    <a:p>
                      <a:endParaRPr lang="tr-TR" sz="1800" dirty="0"/>
                    </a:p>
                  </a:txBody>
                  <a:tcPr marT="45710" marB="45710"/>
                </a:tc>
                <a:tc>
                  <a:txBody>
                    <a:bodyPr/>
                    <a:lstStyle/>
                    <a:p>
                      <a:endParaRPr lang="tr-TR" sz="1800" dirty="0"/>
                    </a:p>
                  </a:txBody>
                  <a:tcPr marT="45710" marB="45710"/>
                </a:tc>
                <a:extLst>
                  <a:ext uri="{0D108BD9-81ED-4DB2-BD59-A6C34878D82A}">
                    <a16:rowId xmlns:a16="http://schemas.microsoft.com/office/drawing/2014/main" val="3773107428"/>
                  </a:ext>
                </a:extLst>
              </a:tr>
              <a:tr h="443827">
                <a:tc>
                  <a:txBody>
                    <a:bodyPr/>
                    <a:lstStyle/>
                    <a:p>
                      <a:r>
                        <a:rPr lang="tr-TR" sz="1800" dirty="0" smtClean="0"/>
                        <a:t>Toplam</a:t>
                      </a:r>
                      <a:endParaRPr lang="tr-TR" sz="1800" dirty="0"/>
                    </a:p>
                  </a:txBody>
                  <a:tcPr marT="45710" marB="45710"/>
                </a:tc>
                <a:tc>
                  <a:txBody>
                    <a:bodyPr/>
                    <a:lstStyle/>
                    <a:p>
                      <a:r>
                        <a:rPr lang="tr-TR" sz="1800" dirty="0" smtClean="0"/>
                        <a:t>398.000,00</a:t>
                      </a:r>
                      <a:endParaRPr lang="tr-TR" sz="1800" dirty="0"/>
                    </a:p>
                  </a:txBody>
                  <a:tcPr marT="45710" marB="45710"/>
                </a:tc>
                <a:tc>
                  <a:txBody>
                    <a:bodyPr/>
                    <a:lstStyle/>
                    <a:p>
                      <a:r>
                        <a:rPr lang="tr-TR" sz="1800" dirty="0" smtClean="0"/>
                        <a:t>219.473,75</a:t>
                      </a:r>
                      <a:endParaRPr lang="tr-TR" sz="1800" dirty="0"/>
                    </a:p>
                  </a:txBody>
                  <a:tcPr marT="45710" marB="45710"/>
                </a:tc>
                <a:tc>
                  <a:txBody>
                    <a:bodyPr/>
                    <a:lstStyle/>
                    <a:p>
                      <a:r>
                        <a:rPr lang="tr-TR" sz="1800" dirty="0" smtClean="0"/>
                        <a:t>178.526,25</a:t>
                      </a:r>
                      <a:endParaRPr lang="tr-TR" sz="1800" dirty="0"/>
                    </a:p>
                  </a:txBody>
                  <a:tcPr marT="45710" marB="45710"/>
                </a:tc>
                <a:extLst>
                  <a:ext uri="{0D108BD9-81ED-4DB2-BD59-A6C34878D82A}">
                    <a16:rowId xmlns:a16="http://schemas.microsoft.com/office/drawing/2014/main" val="1323492305"/>
                  </a:ext>
                </a:extLst>
              </a:tr>
            </a:tbl>
          </a:graphicData>
        </a:graphic>
      </p:graphicFrame>
    </p:spTree>
    <p:extLst>
      <p:ext uri="{BB962C8B-B14F-4D97-AF65-F5344CB8AC3E}">
        <p14:creationId xmlns:p14="http://schemas.microsoft.com/office/powerpoint/2010/main" val="141465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EK DERS ÖDEMELERİ NORMAL ÖĞRETİM</a:t>
            </a:r>
            <a:endParaRPr lang="tr-TR" sz="24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564570831"/>
              </p:ext>
            </p:extLst>
          </p:nvPr>
        </p:nvGraphicFramePr>
        <p:xfrm>
          <a:off x="1514061" y="1262744"/>
          <a:ext cx="7445833" cy="3913190"/>
        </p:xfrm>
        <a:graphic>
          <a:graphicData uri="http://schemas.openxmlformats.org/drawingml/2006/table">
            <a:tbl>
              <a:tblPr firstRow="1" bandRow="1">
                <a:tableStyleId>{5C22544A-7EE6-4342-B048-85BDC9FD1C3A}</a:tableStyleId>
              </a:tblPr>
              <a:tblGrid>
                <a:gridCol w="1552336">
                  <a:extLst>
                    <a:ext uri="{9D8B030D-6E8A-4147-A177-3AD203B41FA5}">
                      <a16:colId xmlns:a16="http://schemas.microsoft.com/office/drawing/2014/main" val="2840631333"/>
                    </a:ext>
                  </a:extLst>
                </a:gridCol>
                <a:gridCol w="1643711">
                  <a:extLst>
                    <a:ext uri="{9D8B030D-6E8A-4147-A177-3AD203B41FA5}">
                      <a16:colId xmlns:a16="http://schemas.microsoft.com/office/drawing/2014/main" val="536090254"/>
                    </a:ext>
                  </a:extLst>
                </a:gridCol>
                <a:gridCol w="818607">
                  <a:extLst>
                    <a:ext uri="{9D8B030D-6E8A-4147-A177-3AD203B41FA5}">
                      <a16:colId xmlns:a16="http://schemas.microsoft.com/office/drawing/2014/main" val="2782784346"/>
                    </a:ext>
                  </a:extLst>
                </a:gridCol>
                <a:gridCol w="1306287">
                  <a:extLst>
                    <a:ext uri="{9D8B030D-6E8A-4147-A177-3AD203B41FA5}">
                      <a16:colId xmlns:a16="http://schemas.microsoft.com/office/drawing/2014/main" val="2316001614"/>
                    </a:ext>
                  </a:extLst>
                </a:gridCol>
                <a:gridCol w="2124892">
                  <a:extLst>
                    <a:ext uri="{9D8B030D-6E8A-4147-A177-3AD203B41FA5}">
                      <a16:colId xmlns:a16="http://schemas.microsoft.com/office/drawing/2014/main" val="3503644849"/>
                    </a:ext>
                  </a:extLst>
                </a:gridCol>
              </a:tblGrid>
              <a:tr h="575999">
                <a:tc gridSpan="5">
                  <a:txBody>
                    <a:bodyPr/>
                    <a:lstStyle/>
                    <a:p>
                      <a:pPr algn="ctr"/>
                      <a:endParaRPr lang="tr-TR" sz="1800" dirty="0"/>
                    </a:p>
                  </a:txBody>
                  <a:tcPr marT="45715" marB="45715"/>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4262309588"/>
                  </a:ext>
                </a:extLst>
              </a:tr>
              <a:tr h="370799">
                <a:tc>
                  <a:txBody>
                    <a:bodyPr/>
                    <a:lstStyle/>
                    <a:p>
                      <a:r>
                        <a:rPr lang="tr-TR" sz="1800" dirty="0" smtClean="0">
                          <a:solidFill>
                            <a:srgbClr val="FF0000"/>
                          </a:solidFill>
                        </a:rPr>
                        <a:t>Aylar</a:t>
                      </a:r>
                      <a:endParaRPr lang="tr-TR" sz="1800" dirty="0">
                        <a:solidFill>
                          <a:srgbClr val="FF0000"/>
                        </a:solidFill>
                      </a:endParaRP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Ödenen Tutar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Aylar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Ödenen Tutar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40114614"/>
                  </a:ext>
                </a:extLst>
              </a:tr>
              <a:tr h="370799">
                <a:tc>
                  <a:txBody>
                    <a:bodyPr/>
                    <a:lstStyle/>
                    <a:p>
                      <a:r>
                        <a:rPr lang="tr-TR" sz="1800" dirty="0" smtClean="0"/>
                        <a:t>Ocak</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Temmuz</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43.539,41</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4456401"/>
                  </a:ext>
                </a:extLst>
              </a:tr>
              <a:tr h="370799">
                <a:tc>
                  <a:txBody>
                    <a:bodyPr/>
                    <a:lstStyle/>
                    <a:p>
                      <a:r>
                        <a:rPr lang="tr-TR" sz="1800" dirty="0" smtClean="0"/>
                        <a:t>Şubat</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56.309,64</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Ağustos</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39.205,05</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7588088"/>
                  </a:ext>
                </a:extLst>
              </a:tr>
              <a:tr h="370799">
                <a:tc>
                  <a:txBody>
                    <a:bodyPr/>
                    <a:lstStyle/>
                    <a:p>
                      <a:r>
                        <a:rPr lang="tr-TR" sz="1800" dirty="0" smtClean="0"/>
                        <a:t>Mart</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59.181,48</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Eylül</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27.645.15</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1646294"/>
                  </a:ext>
                </a:extLst>
              </a:tr>
              <a:tr h="370799">
                <a:tc>
                  <a:txBody>
                    <a:bodyPr/>
                    <a:lstStyle/>
                    <a:p>
                      <a:r>
                        <a:rPr lang="tr-TR" sz="1800" dirty="0" smtClean="0"/>
                        <a:t>Nisan</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62.861,30</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Ekim</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52.931,52</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82252816"/>
                  </a:ext>
                </a:extLst>
              </a:tr>
              <a:tr h="370799">
                <a:tc>
                  <a:txBody>
                    <a:bodyPr/>
                    <a:lstStyle/>
                    <a:p>
                      <a:r>
                        <a:rPr lang="tr-TR" sz="1800" dirty="0" smtClean="0"/>
                        <a:t>Mayıs</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54.269,58</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Kasım</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98.385,57</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7319902"/>
                  </a:ext>
                </a:extLst>
              </a:tr>
              <a:tr h="370799">
                <a:tc>
                  <a:txBody>
                    <a:bodyPr/>
                    <a:lstStyle/>
                    <a:p>
                      <a:r>
                        <a:rPr lang="tr-TR" sz="1800" dirty="0" smtClean="0"/>
                        <a:t>Haziran</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67.871,00</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Aralık</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169.957,52</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0250630"/>
                  </a:ext>
                </a:extLst>
              </a:tr>
              <a:tr h="370799">
                <a:tc>
                  <a:txBody>
                    <a:bodyPr/>
                    <a:lstStyle/>
                    <a:p>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45218385"/>
                  </a:ext>
                </a:extLst>
              </a:tr>
              <a:tr h="370799">
                <a:tc>
                  <a:txBody>
                    <a:bodyPr/>
                    <a:lstStyle/>
                    <a:p>
                      <a:r>
                        <a:rPr lang="tr-TR" sz="1800" dirty="0" smtClean="0"/>
                        <a:t>Genel Toplam</a:t>
                      </a:r>
                      <a:endParaRPr lang="tr-TR" sz="1800" dirty="0"/>
                    </a:p>
                  </a:txBody>
                  <a:tcPr marT="45715" marB="45715">
                    <a:lnR w="12700" cap="flat" cmpd="sng" algn="ctr">
                      <a:solidFill>
                        <a:schemeClr val="tx1"/>
                      </a:solidFill>
                      <a:prstDash val="solid"/>
                      <a:round/>
                      <a:headEnd type="none" w="med" len="med"/>
                      <a:tailEnd type="none" w="med" len="med"/>
                    </a:lnR>
                  </a:tcPr>
                </a:tc>
                <a:tc gridSpan="4">
                  <a:txBody>
                    <a:bodyPr/>
                    <a:lstStyle/>
                    <a:p>
                      <a:r>
                        <a:rPr lang="tr-TR" sz="1800" dirty="0" smtClean="0"/>
                        <a:t>732.157,22</a:t>
                      </a:r>
                      <a:endParaRPr lang="tr-TR" sz="1800" dirty="0"/>
                    </a:p>
                  </a:txBody>
                  <a:tcPr marT="45715" marB="45715">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353290"/>
                  </a:ext>
                </a:extLst>
              </a:tr>
            </a:tbl>
          </a:graphicData>
        </a:graphic>
      </p:graphicFrame>
    </p:spTree>
    <p:extLst>
      <p:ext uri="{BB962C8B-B14F-4D97-AF65-F5344CB8AC3E}">
        <p14:creationId xmlns:p14="http://schemas.microsoft.com/office/powerpoint/2010/main" val="292993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EK DERS ÖDEMELERİ İKİNCİ ÖĞRETİM</a:t>
            </a:r>
            <a:endParaRPr lang="tr-TR" sz="24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892727124"/>
              </p:ext>
            </p:extLst>
          </p:nvPr>
        </p:nvGraphicFramePr>
        <p:xfrm>
          <a:off x="1487556" y="1262744"/>
          <a:ext cx="7445833" cy="3913190"/>
        </p:xfrm>
        <a:graphic>
          <a:graphicData uri="http://schemas.openxmlformats.org/drawingml/2006/table">
            <a:tbl>
              <a:tblPr firstRow="1" bandRow="1">
                <a:tableStyleId>{5C22544A-7EE6-4342-B048-85BDC9FD1C3A}</a:tableStyleId>
              </a:tblPr>
              <a:tblGrid>
                <a:gridCol w="1552336">
                  <a:extLst>
                    <a:ext uri="{9D8B030D-6E8A-4147-A177-3AD203B41FA5}">
                      <a16:colId xmlns:a16="http://schemas.microsoft.com/office/drawing/2014/main" val="225821193"/>
                    </a:ext>
                  </a:extLst>
                </a:gridCol>
                <a:gridCol w="1643711">
                  <a:extLst>
                    <a:ext uri="{9D8B030D-6E8A-4147-A177-3AD203B41FA5}">
                      <a16:colId xmlns:a16="http://schemas.microsoft.com/office/drawing/2014/main" val="2574053578"/>
                    </a:ext>
                  </a:extLst>
                </a:gridCol>
                <a:gridCol w="818607">
                  <a:extLst>
                    <a:ext uri="{9D8B030D-6E8A-4147-A177-3AD203B41FA5}">
                      <a16:colId xmlns:a16="http://schemas.microsoft.com/office/drawing/2014/main" val="1977626352"/>
                    </a:ext>
                  </a:extLst>
                </a:gridCol>
                <a:gridCol w="1306287">
                  <a:extLst>
                    <a:ext uri="{9D8B030D-6E8A-4147-A177-3AD203B41FA5}">
                      <a16:colId xmlns:a16="http://schemas.microsoft.com/office/drawing/2014/main" val="3638199426"/>
                    </a:ext>
                  </a:extLst>
                </a:gridCol>
                <a:gridCol w="2124892">
                  <a:extLst>
                    <a:ext uri="{9D8B030D-6E8A-4147-A177-3AD203B41FA5}">
                      <a16:colId xmlns:a16="http://schemas.microsoft.com/office/drawing/2014/main" val="2269555693"/>
                    </a:ext>
                  </a:extLst>
                </a:gridCol>
              </a:tblGrid>
              <a:tr h="575999">
                <a:tc gridSpan="5">
                  <a:txBody>
                    <a:bodyPr/>
                    <a:lstStyle/>
                    <a:p>
                      <a:pPr algn="ctr"/>
                      <a:endParaRPr lang="tr-TR" sz="1800" dirty="0"/>
                    </a:p>
                  </a:txBody>
                  <a:tcPr marT="45715" marB="45715"/>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816522215"/>
                  </a:ext>
                </a:extLst>
              </a:tr>
              <a:tr h="370799">
                <a:tc>
                  <a:txBody>
                    <a:bodyPr/>
                    <a:lstStyle/>
                    <a:p>
                      <a:r>
                        <a:rPr lang="tr-TR" sz="1800" dirty="0" smtClean="0">
                          <a:solidFill>
                            <a:srgbClr val="FF0000"/>
                          </a:solidFill>
                        </a:rPr>
                        <a:t>Aylar</a:t>
                      </a:r>
                      <a:endParaRPr lang="tr-TR" sz="1800" dirty="0">
                        <a:solidFill>
                          <a:srgbClr val="FF0000"/>
                        </a:solidFill>
                      </a:endParaRP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Ödenen Tutar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Aylar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Ödenen Tutar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61738118"/>
                  </a:ext>
                </a:extLst>
              </a:tr>
              <a:tr h="370799">
                <a:tc>
                  <a:txBody>
                    <a:bodyPr/>
                    <a:lstStyle/>
                    <a:p>
                      <a:r>
                        <a:rPr lang="tr-TR" sz="1800" dirty="0" smtClean="0"/>
                        <a:t>Ocak</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Temmuz</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375223"/>
                  </a:ext>
                </a:extLst>
              </a:tr>
              <a:tr h="370799">
                <a:tc>
                  <a:txBody>
                    <a:bodyPr/>
                    <a:lstStyle/>
                    <a:p>
                      <a:r>
                        <a:rPr lang="tr-TR" sz="1800" dirty="0" smtClean="0"/>
                        <a:t>Şubat</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976.97</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Ağustos</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25213234"/>
                  </a:ext>
                </a:extLst>
              </a:tr>
              <a:tr h="370799">
                <a:tc>
                  <a:txBody>
                    <a:bodyPr/>
                    <a:lstStyle/>
                    <a:p>
                      <a:r>
                        <a:rPr lang="tr-TR" sz="1800" dirty="0" smtClean="0"/>
                        <a:t>Mart</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14.654,26</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Eylül</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82374035"/>
                  </a:ext>
                </a:extLst>
              </a:tr>
              <a:tr h="370799">
                <a:tc>
                  <a:txBody>
                    <a:bodyPr/>
                    <a:lstStyle/>
                    <a:p>
                      <a:r>
                        <a:rPr lang="tr-TR" sz="1800" dirty="0" smtClean="0"/>
                        <a:t>Nisan</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19.539,00</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Ekim</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13.038,27</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64573501"/>
                  </a:ext>
                </a:extLst>
              </a:tr>
              <a:tr h="370799">
                <a:tc>
                  <a:txBody>
                    <a:bodyPr/>
                    <a:lstStyle/>
                    <a:p>
                      <a:r>
                        <a:rPr lang="tr-TR" sz="1800" dirty="0" smtClean="0"/>
                        <a:t>Mayıs</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19.473,87</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Kasım</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47.058,09</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11344865"/>
                  </a:ext>
                </a:extLst>
              </a:tr>
              <a:tr h="370799">
                <a:tc>
                  <a:txBody>
                    <a:bodyPr/>
                    <a:lstStyle/>
                    <a:p>
                      <a:r>
                        <a:rPr lang="tr-TR" sz="1800" dirty="0" smtClean="0"/>
                        <a:t>Haziran</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13.351,65</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Aralık</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78.831,12</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69715954"/>
                  </a:ext>
                </a:extLst>
              </a:tr>
              <a:tr h="370799">
                <a:tc>
                  <a:txBody>
                    <a:bodyPr/>
                    <a:lstStyle/>
                    <a:p>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81713626"/>
                  </a:ext>
                </a:extLst>
              </a:tr>
              <a:tr h="370799">
                <a:tc>
                  <a:txBody>
                    <a:bodyPr/>
                    <a:lstStyle/>
                    <a:p>
                      <a:r>
                        <a:rPr lang="tr-TR" sz="1800" dirty="0" smtClean="0"/>
                        <a:t>Genel Toplam</a:t>
                      </a:r>
                      <a:endParaRPr lang="tr-TR" sz="1800" dirty="0"/>
                    </a:p>
                  </a:txBody>
                  <a:tcPr marT="45715" marB="45715">
                    <a:lnR w="12700" cap="flat" cmpd="sng" algn="ctr">
                      <a:solidFill>
                        <a:schemeClr val="tx1"/>
                      </a:solidFill>
                      <a:prstDash val="solid"/>
                      <a:round/>
                      <a:headEnd type="none" w="med" len="med"/>
                      <a:tailEnd type="none" w="med" len="med"/>
                    </a:lnR>
                  </a:tcPr>
                </a:tc>
                <a:tc gridSpan="4">
                  <a:txBody>
                    <a:bodyPr/>
                    <a:lstStyle/>
                    <a:p>
                      <a:r>
                        <a:rPr lang="tr-TR" sz="1800" dirty="0" smtClean="0"/>
                        <a:t>206.923,23</a:t>
                      </a:r>
                      <a:endParaRPr lang="tr-TR" sz="1800" dirty="0"/>
                    </a:p>
                  </a:txBody>
                  <a:tcPr marT="45715" marB="45715">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11587257"/>
                  </a:ext>
                </a:extLst>
              </a:tr>
            </a:tbl>
          </a:graphicData>
        </a:graphic>
      </p:graphicFrame>
    </p:spTree>
    <p:extLst>
      <p:ext uri="{BB962C8B-B14F-4D97-AF65-F5344CB8AC3E}">
        <p14:creationId xmlns:p14="http://schemas.microsoft.com/office/powerpoint/2010/main" val="228754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BÜTÇE HARCAMALARI</a:t>
            </a:r>
            <a:endParaRPr lang="tr-TR" sz="2400" b="1"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85809608"/>
              </p:ext>
            </p:extLst>
          </p:nvPr>
        </p:nvGraphicFramePr>
        <p:xfrm>
          <a:off x="1280159" y="1262744"/>
          <a:ext cx="7776755" cy="2120901"/>
        </p:xfrm>
        <a:graphic>
          <a:graphicData uri="http://schemas.openxmlformats.org/drawingml/2006/table">
            <a:tbl>
              <a:tblPr firstRow="1" bandRow="1">
                <a:tableStyleId>{5C22544A-7EE6-4342-B048-85BDC9FD1C3A}</a:tableStyleId>
              </a:tblPr>
              <a:tblGrid>
                <a:gridCol w="3744686">
                  <a:extLst>
                    <a:ext uri="{9D8B030D-6E8A-4147-A177-3AD203B41FA5}">
                      <a16:colId xmlns:a16="http://schemas.microsoft.com/office/drawing/2014/main" val="3651183291"/>
                    </a:ext>
                  </a:extLst>
                </a:gridCol>
                <a:gridCol w="1834290">
                  <a:extLst>
                    <a:ext uri="{9D8B030D-6E8A-4147-A177-3AD203B41FA5}">
                      <a16:colId xmlns:a16="http://schemas.microsoft.com/office/drawing/2014/main" val="3039187892"/>
                    </a:ext>
                  </a:extLst>
                </a:gridCol>
                <a:gridCol w="2197779">
                  <a:extLst>
                    <a:ext uri="{9D8B030D-6E8A-4147-A177-3AD203B41FA5}">
                      <a16:colId xmlns:a16="http://schemas.microsoft.com/office/drawing/2014/main" val="2059534987"/>
                    </a:ext>
                  </a:extLst>
                </a:gridCol>
              </a:tblGrid>
              <a:tr h="576137">
                <a:tc gridSpan="3">
                  <a:txBody>
                    <a:bodyPr/>
                    <a:lstStyle/>
                    <a:p>
                      <a:pPr algn="ctr"/>
                      <a:endParaRPr lang="tr-TR" sz="1800" dirty="0"/>
                    </a:p>
                  </a:txBody>
                  <a:tcPr marL="91431" marR="91431" marT="45726" marB="45726"/>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1799897620"/>
                  </a:ext>
                </a:extLst>
              </a:tr>
              <a:tr h="432103">
                <a:tc>
                  <a:txBody>
                    <a:bodyPr/>
                    <a:lstStyle/>
                    <a:p>
                      <a:r>
                        <a:rPr lang="tr-TR" sz="1800" smtClean="0">
                          <a:solidFill>
                            <a:srgbClr val="FF0000"/>
                          </a:solidFill>
                        </a:rPr>
                        <a:t>Doğrudan Temin</a:t>
                      </a:r>
                      <a:endParaRPr lang="tr-TR" sz="1800" dirty="0">
                        <a:solidFill>
                          <a:srgbClr val="FF0000"/>
                        </a:solidFill>
                      </a:endParaRPr>
                    </a:p>
                  </a:txBody>
                  <a:tcPr marL="91431" marR="91431" marT="45726" marB="45726">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Avans</a:t>
                      </a:r>
                      <a:endParaRPr lang="tr-TR" sz="1800" dirty="0">
                        <a:solidFill>
                          <a:srgbClr val="FF0000"/>
                        </a:solidFill>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Yolluk</a:t>
                      </a:r>
                      <a:endParaRPr lang="tr-TR" sz="1800" dirty="0">
                        <a:solidFill>
                          <a:srgbClr val="FF0000"/>
                        </a:solidFill>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8036312"/>
                  </a:ext>
                </a:extLst>
              </a:tr>
              <a:tr h="370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3.009,00</a:t>
                      </a:r>
                    </a:p>
                  </a:txBody>
                  <a:tcPr marL="91431" marR="91431" marT="45726" marB="45726">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10.451,39</a:t>
                      </a:r>
                      <a:endParaRPr lang="tr-TR" sz="1800" dirty="0"/>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4978289"/>
                  </a:ext>
                </a:extLst>
              </a:tr>
              <a:tr h="370887">
                <a:tc gridSpan="3">
                  <a:txBody>
                    <a:bodyPr/>
                    <a:lstStyle/>
                    <a:p>
                      <a:endParaRPr lang="tr-TR" sz="1800" dirty="0"/>
                    </a:p>
                  </a:txBody>
                  <a:tcPr marL="91431" marR="91431" marT="45726" marB="45726">
                    <a:lnR w="12700" cap="flat" cmpd="sng" algn="ctr">
                      <a:solidFill>
                        <a:schemeClr val="tx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1523111"/>
                  </a:ext>
                </a:extLst>
              </a:tr>
              <a:tr h="370887">
                <a:tc>
                  <a:txBody>
                    <a:bodyPr/>
                    <a:lstStyle/>
                    <a:p>
                      <a:r>
                        <a:rPr lang="tr-TR" sz="1800" dirty="0" smtClean="0"/>
                        <a:t>Genel Toplam</a:t>
                      </a:r>
                      <a:endParaRPr lang="tr-TR" sz="1800" dirty="0"/>
                    </a:p>
                  </a:txBody>
                  <a:tcPr marL="91431" marR="91431" marT="45726" marB="45726">
                    <a:lnR w="12700" cap="flat" cmpd="sng" algn="ctr">
                      <a:solidFill>
                        <a:schemeClr val="tx1"/>
                      </a:solidFill>
                      <a:prstDash val="solid"/>
                      <a:round/>
                      <a:headEnd type="none" w="med" len="med"/>
                      <a:tailEnd type="none" w="med" len="med"/>
                    </a:lnR>
                  </a:tcPr>
                </a:tc>
                <a:tc gridSpan="2">
                  <a:txBody>
                    <a:bodyPr/>
                    <a:lstStyle/>
                    <a:p>
                      <a:r>
                        <a:rPr lang="tr-TR" sz="1800" dirty="0" smtClean="0"/>
                        <a:t>13.460,39</a:t>
                      </a:r>
                      <a:endParaRPr lang="tr-TR" sz="1800" dirty="0"/>
                    </a:p>
                  </a:txBody>
                  <a:tcPr marL="91431" marR="91431" marT="45726" marB="45726">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2158934"/>
                  </a:ext>
                </a:extLst>
              </a:tr>
            </a:tbl>
          </a:graphicData>
        </a:graphic>
      </p:graphicFrame>
    </p:spTree>
    <p:extLst>
      <p:ext uri="{BB962C8B-B14F-4D97-AF65-F5344CB8AC3E}">
        <p14:creationId xmlns:p14="http://schemas.microsoft.com/office/powerpoint/2010/main" val="3595243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sz="2400" b="1" dirty="0" smtClean="0">
                <a:solidFill>
                  <a:schemeClr val="accent1">
                    <a:lumMod val="50000"/>
                  </a:schemeClr>
                </a:solidFill>
              </a:rPr>
              <a:t>KALİTE ÇALIŞMALARI KAPSAMINDA ALINAN KARARLAR</a:t>
            </a:r>
            <a:endParaRPr lang="tr-TR" sz="2400" b="1" dirty="0">
              <a:solidFill>
                <a:schemeClr val="accent1">
                  <a:lumMod val="50000"/>
                </a:schemeClr>
              </a:solidFill>
            </a:endParaRPr>
          </a:p>
        </p:txBody>
      </p:sp>
      <p:sp>
        <p:nvSpPr>
          <p:cNvPr id="3" name="İçerik Yer Tutucusu 2"/>
          <p:cNvSpPr>
            <a:spLocks noGrp="1"/>
          </p:cNvSpPr>
          <p:nvPr>
            <p:ph idx="1"/>
          </p:nvPr>
        </p:nvSpPr>
        <p:spPr>
          <a:xfrm>
            <a:off x="1099457" y="1262744"/>
            <a:ext cx="10515600" cy="4351338"/>
          </a:xfrm>
        </p:spPr>
        <p:txBody>
          <a:bodyPr>
            <a:normAutofit fontScale="92500"/>
          </a:bodyPr>
          <a:lstStyle/>
          <a:p>
            <a:pPr algn="just"/>
            <a:r>
              <a:rPr lang="tr-TR" dirty="0"/>
              <a:t>Anabilim dallarında açılan her ders için dönem sonunda “Ders Değerlendirme  Formu” oluşturup değerlendirme yapılması</a:t>
            </a:r>
          </a:p>
          <a:p>
            <a:pPr algn="just"/>
            <a:r>
              <a:rPr lang="tr-TR" dirty="0"/>
              <a:t>Biten her bir tezin, ilgili olduğu kuruma resmi yazıyla bir adet bildirilmesi</a:t>
            </a:r>
          </a:p>
          <a:p>
            <a:pPr algn="just"/>
            <a:r>
              <a:rPr lang="tr-TR" dirty="0"/>
              <a:t>Tez yazım </a:t>
            </a:r>
            <a:r>
              <a:rPr lang="tr-TR" dirty="0" err="1"/>
              <a:t>klavuzunun</a:t>
            </a:r>
            <a:r>
              <a:rPr lang="tr-TR" dirty="0"/>
              <a:t> güncellenmesi amacıyla her ilgili anabilim dalından üye istenerek komisyona oluşturulması</a:t>
            </a:r>
          </a:p>
          <a:p>
            <a:pPr algn="just"/>
            <a:r>
              <a:rPr lang="tr-TR" dirty="0"/>
              <a:t>Açılan doktora programlarıyla ilgili kurul kararları alınarak otomasyona derslerin tanımlanması</a:t>
            </a:r>
          </a:p>
          <a:p>
            <a:pPr algn="just"/>
            <a:r>
              <a:rPr lang="tr-TR" dirty="0"/>
              <a:t>Tez savunma sürecinde öğrencilere cübbe giyimi ve fotoğraf çekiminin yapılması ve bu amaçla enstitümüzün koridoruna üzerinde Türk Bayrağı olan Türkiye Haritası çiziminin yaptırılması</a:t>
            </a:r>
          </a:p>
          <a:p>
            <a:endParaRPr lang="tr-TR" dirty="0"/>
          </a:p>
        </p:txBody>
      </p:sp>
    </p:spTree>
    <p:extLst>
      <p:ext uri="{BB962C8B-B14F-4D97-AF65-F5344CB8AC3E}">
        <p14:creationId xmlns:p14="http://schemas.microsoft.com/office/powerpoint/2010/main" val="2428049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1262744"/>
            <a:ext cx="10515600" cy="4351338"/>
          </a:xfrm>
        </p:spPr>
        <p:txBody>
          <a:bodyPr>
            <a:normAutofit lnSpcReduction="10000"/>
          </a:bodyPr>
          <a:lstStyle/>
          <a:p>
            <a:pPr algn="just">
              <a:defRPr/>
            </a:pPr>
            <a:r>
              <a:rPr lang="tr-TR" dirty="0" smtClean="0"/>
              <a:t> </a:t>
            </a:r>
            <a:r>
              <a:rPr lang="tr-TR" dirty="0"/>
              <a:t>Enstitü tarafından yayımlanmakta olan dergi basımı için gerekli izin ve bütçenin aktarılması</a:t>
            </a:r>
          </a:p>
          <a:p>
            <a:pPr algn="just">
              <a:defRPr/>
            </a:pPr>
            <a:r>
              <a:rPr lang="tr-TR" dirty="0"/>
              <a:t>Diploma ve eklerinin basımı için kaliteli renkli bir yazıcının alınması</a:t>
            </a:r>
          </a:p>
          <a:p>
            <a:pPr algn="just">
              <a:defRPr/>
            </a:pPr>
            <a:r>
              <a:rPr lang="tr-TR" dirty="0"/>
              <a:t>Öğrenci otomasyon sisteminin lisans bölümlerinden bağımsız olarak enstitüler bünyesinde kontrolünün sağlanması </a:t>
            </a:r>
          </a:p>
          <a:p>
            <a:pPr>
              <a:defRPr/>
            </a:pPr>
            <a:r>
              <a:rPr lang="tr-TR" dirty="0"/>
              <a:t>İdari personel eksikliği bulunması nedeniyle yeterli miktarda personelin görevlendirilmesi (bir (1) adet idari personel ve  bir (1) adet hizmetli)</a:t>
            </a:r>
          </a:p>
          <a:p>
            <a:pPr>
              <a:defRPr/>
            </a:pPr>
            <a:r>
              <a:rPr lang="tr-TR" dirty="0"/>
              <a:t>Enstitü koridoruna enstitümüzün koridoruna üzerinde Türk Bayrağı olan Türkiye Haritası çiziminin yaptırılması için gerekli iznin verilmesi</a:t>
            </a:r>
          </a:p>
          <a:p>
            <a:pPr algn="just"/>
            <a:endParaRPr lang="tr-TR" dirty="0"/>
          </a:p>
          <a:p>
            <a:endParaRPr lang="tr-TR" dirty="0"/>
          </a:p>
        </p:txBody>
      </p:sp>
    </p:spTree>
    <p:extLst>
      <p:ext uri="{BB962C8B-B14F-4D97-AF65-F5344CB8AC3E}">
        <p14:creationId xmlns:p14="http://schemas.microsoft.com/office/powerpoint/2010/main" val="2932204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3458816"/>
            <a:ext cx="8627639" cy="2155265"/>
          </a:xfrm>
        </p:spPr>
        <p:txBody>
          <a:bodyPr>
            <a:normAutofit/>
          </a:bodyPr>
          <a:lstStyle/>
          <a:p>
            <a:pPr algn="just"/>
            <a:endParaRPr lang="tr-TR" dirty="0"/>
          </a:p>
          <a:p>
            <a:endParaRPr lang="tr-TR" dirty="0"/>
          </a:p>
        </p:txBody>
      </p:sp>
      <p:sp>
        <p:nvSpPr>
          <p:cNvPr id="4" name="AutoShape 2" descr="blob:https://web.whatsapp.com/5bc32dac-1c0d-4237-913f-5af3ac62cdc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lob:https://web.whatsapp.com/5bc32dac-1c0d-4237-913f-5af3ac62cdcb"/>
          <p:cNvSpPr>
            <a:spLocks noChangeAspect="1" noChangeArrowheads="1"/>
          </p:cNvSpPr>
          <p:nvPr/>
        </p:nvSpPr>
        <p:spPr bwMode="auto">
          <a:xfrm>
            <a:off x="307974" y="7937"/>
            <a:ext cx="1012477" cy="10124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850" y="1158239"/>
            <a:ext cx="7401232" cy="4119155"/>
          </a:xfrm>
          <a:prstGeom prst="rect">
            <a:avLst/>
          </a:prstGeom>
        </p:spPr>
      </p:pic>
    </p:spTree>
    <p:extLst>
      <p:ext uri="{BB962C8B-B14F-4D97-AF65-F5344CB8AC3E}">
        <p14:creationId xmlns:p14="http://schemas.microsoft.com/office/powerpoint/2010/main" val="350116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707886"/>
          </a:xfrm>
          <a:prstGeom prst="rect">
            <a:avLst/>
          </a:prstGeom>
          <a:noFill/>
        </p:spPr>
        <p:txBody>
          <a:bodyPr wrap="square" rtlCol="0">
            <a:spAutoFit/>
          </a:bodyPr>
          <a:lstStyle/>
          <a:p>
            <a:pPr algn="ctr"/>
            <a:r>
              <a:rPr lang="tr-TR" altLang="tr-TR" sz="2000" b="1" dirty="0" smtClean="0"/>
              <a:t> </a:t>
            </a:r>
            <a:r>
              <a:rPr lang="tr-TR" altLang="tr-TR" sz="2000" dirty="0">
                <a:solidFill>
                  <a:srgbClr val="FF0000"/>
                </a:solidFill>
              </a:rPr>
              <a:t>PERSONEL DURUMU</a:t>
            </a:r>
            <a:endParaRPr lang="tr-TR" sz="2000" dirty="0">
              <a:solidFill>
                <a:srgbClr val="FF0000"/>
              </a:solidFill>
            </a:endParaRPr>
          </a:p>
          <a:p>
            <a:endParaRPr lang="tr-TR" sz="2000" b="1" dirty="0"/>
          </a:p>
        </p:txBody>
      </p:sp>
      <p:sp>
        <p:nvSpPr>
          <p:cNvPr id="3" name="Dikdörtgen 2"/>
          <p:cNvSpPr/>
          <p:nvPr/>
        </p:nvSpPr>
        <p:spPr>
          <a:xfrm>
            <a:off x="1968137" y="1226964"/>
            <a:ext cx="6096000" cy="4247317"/>
          </a:xfrm>
          <a:prstGeom prst="rect">
            <a:avLst/>
          </a:prstGeom>
        </p:spPr>
        <p:txBody>
          <a:bodyPr>
            <a:spAutoFit/>
          </a:bodyPr>
          <a:lstStyle/>
          <a:p>
            <a:pPr marL="365760" indent="-365760" algn="ctr">
              <a:defRPr/>
            </a:pPr>
            <a:r>
              <a:rPr lang="tr-TR" b="1" u="sng" dirty="0">
                <a:solidFill>
                  <a:schemeClr val="tx1">
                    <a:lumMod val="85000"/>
                    <a:lumOff val="15000"/>
                  </a:schemeClr>
                </a:solidFill>
              </a:rPr>
              <a:t>Müdür</a:t>
            </a:r>
          </a:p>
          <a:p>
            <a:pPr marL="365760" indent="-365760" algn="ctr">
              <a:defRPr/>
            </a:pPr>
            <a:r>
              <a:rPr lang="tr-TR" dirty="0">
                <a:solidFill>
                  <a:schemeClr val="tx1">
                    <a:lumMod val="85000"/>
                    <a:lumOff val="15000"/>
                  </a:schemeClr>
                </a:solidFill>
              </a:rPr>
              <a:t>Yrd. Doç. Dr. Veysel OKÇU</a:t>
            </a:r>
          </a:p>
          <a:p>
            <a:pPr marL="365760" indent="-365760" algn="ctr">
              <a:defRPr/>
            </a:pPr>
            <a:endParaRPr lang="tr-TR" dirty="0">
              <a:solidFill>
                <a:schemeClr val="tx1">
                  <a:lumMod val="85000"/>
                  <a:lumOff val="15000"/>
                </a:schemeClr>
              </a:solidFill>
            </a:endParaRPr>
          </a:p>
          <a:p>
            <a:pPr marL="365760" indent="-365760" algn="ctr">
              <a:defRPr/>
            </a:pPr>
            <a:r>
              <a:rPr lang="tr-TR" b="1" u="sng" dirty="0">
                <a:solidFill>
                  <a:schemeClr val="tx1">
                    <a:lumMod val="85000"/>
                    <a:lumOff val="15000"/>
                  </a:schemeClr>
                </a:solidFill>
              </a:rPr>
              <a:t>Müdür Yardımcısı</a:t>
            </a:r>
          </a:p>
          <a:p>
            <a:pPr marL="365760" indent="-365760" algn="ctr">
              <a:defRPr/>
            </a:pPr>
            <a:r>
              <a:rPr lang="tr-TR" dirty="0">
                <a:solidFill>
                  <a:schemeClr val="tx1">
                    <a:lumMod val="85000"/>
                    <a:lumOff val="15000"/>
                  </a:schemeClr>
                </a:solidFill>
              </a:rPr>
              <a:t>Yrd. Doç. Dr. Mehmet Saki ÇAKIR</a:t>
            </a:r>
          </a:p>
          <a:p>
            <a:pPr marL="365760" indent="-365760" algn="ctr">
              <a:defRPr/>
            </a:pPr>
            <a:endParaRPr lang="tr-TR" b="1" u="sng" dirty="0">
              <a:solidFill>
                <a:schemeClr val="tx1">
                  <a:lumMod val="85000"/>
                  <a:lumOff val="15000"/>
                </a:schemeClr>
              </a:solidFill>
            </a:endParaRPr>
          </a:p>
          <a:p>
            <a:pPr marL="365760" indent="-365760" algn="ctr">
              <a:defRPr/>
            </a:pPr>
            <a:r>
              <a:rPr lang="tr-TR" b="1" u="sng" dirty="0">
                <a:solidFill>
                  <a:schemeClr val="tx1">
                    <a:lumMod val="85000"/>
                    <a:lumOff val="15000"/>
                  </a:schemeClr>
                </a:solidFill>
              </a:rPr>
              <a:t>Müdür Yardımcısı</a:t>
            </a:r>
          </a:p>
          <a:p>
            <a:pPr marL="365760" indent="-365760" algn="ctr">
              <a:defRPr/>
            </a:pPr>
            <a:r>
              <a:rPr lang="tr-TR" dirty="0">
                <a:solidFill>
                  <a:schemeClr val="tx1">
                    <a:lumMod val="85000"/>
                    <a:lumOff val="15000"/>
                  </a:schemeClr>
                </a:solidFill>
              </a:rPr>
              <a:t>Yrd. Doç. Dr. Uğur DEMLİKOĞLU</a:t>
            </a:r>
          </a:p>
          <a:p>
            <a:pPr marL="365760" indent="-365760" algn="ctr">
              <a:defRPr/>
            </a:pPr>
            <a:endParaRPr lang="tr-TR" dirty="0">
              <a:solidFill>
                <a:schemeClr val="tx1">
                  <a:lumMod val="85000"/>
                  <a:lumOff val="15000"/>
                </a:schemeClr>
              </a:solidFill>
            </a:endParaRPr>
          </a:p>
          <a:p>
            <a:pPr marL="365760" indent="-365760" algn="ctr">
              <a:defRPr/>
            </a:pPr>
            <a:r>
              <a:rPr lang="tr-TR" b="1" u="sng" dirty="0">
                <a:solidFill>
                  <a:schemeClr val="tx1">
                    <a:lumMod val="85000"/>
                    <a:lumOff val="15000"/>
                  </a:schemeClr>
                </a:solidFill>
              </a:rPr>
              <a:t>Enstitü Sekreteri</a:t>
            </a:r>
          </a:p>
          <a:p>
            <a:pPr marL="365760" indent="-365760" algn="ctr">
              <a:defRPr/>
            </a:pPr>
            <a:r>
              <a:rPr lang="tr-TR" dirty="0">
                <a:solidFill>
                  <a:schemeClr val="tx1">
                    <a:lumMod val="85000"/>
                    <a:lumOff val="15000"/>
                  </a:schemeClr>
                </a:solidFill>
              </a:rPr>
              <a:t>Abdurrezzak ÇELİK</a:t>
            </a:r>
          </a:p>
          <a:p>
            <a:pPr marL="365760" indent="-365760" algn="ctr">
              <a:defRPr/>
            </a:pPr>
            <a:endParaRPr lang="tr-TR" dirty="0">
              <a:solidFill>
                <a:schemeClr val="tx1">
                  <a:lumMod val="85000"/>
                  <a:lumOff val="15000"/>
                </a:schemeClr>
              </a:solidFill>
            </a:endParaRPr>
          </a:p>
          <a:p>
            <a:pPr marL="365760" indent="-365760" algn="ctr">
              <a:defRPr/>
            </a:pPr>
            <a:r>
              <a:rPr lang="tr-TR" b="1" u="sng" dirty="0">
                <a:solidFill>
                  <a:schemeClr val="tx1">
                    <a:lumMod val="85000"/>
                    <a:lumOff val="15000"/>
                  </a:schemeClr>
                </a:solidFill>
              </a:rPr>
              <a:t>Bilgisayar İşletmeni</a:t>
            </a:r>
          </a:p>
          <a:p>
            <a:pPr marL="365760" indent="-365760" algn="ctr">
              <a:defRPr/>
            </a:pPr>
            <a:r>
              <a:rPr lang="tr-TR" dirty="0">
                <a:solidFill>
                  <a:schemeClr val="tx1">
                    <a:lumMod val="85000"/>
                    <a:lumOff val="15000"/>
                  </a:schemeClr>
                </a:solidFill>
              </a:rPr>
              <a:t>Betül YILDIZ</a:t>
            </a:r>
          </a:p>
          <a:p>
            <a:pPr marL="365760" indent="-365760" algn="ctr">
              <a:defRPr/>
            </a:pPr>
            <a:r>
              <a:rPr lang="tr-TR" dirty="0">
                <a:solidFill>
                  <a:schemeClr val="tx1">
                    <a:lumMod val="85000"/>
                    <a:lumOff val="15000"/>
                  </a:schemeClr>
                </a:solidFill>
              </a:rPr>
              <a:t>İbrahim GİDER</a:t>
            </a:r>
          </a:p>
        </p:txBody>
      </p:sp>
    </p:spTree>
    <p:extLst>
      <p:ext uri="{BB962C8B-B14F-4D97-AF65-F5344CB8AC3E}">
        <p14:creationId xmlns:p14="http://schemas.microsoft.com/office/powerpoint/2010/main" val="2504719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3458816"/>
            <a:ext cx="8627639" cy="2155265"/>
          </a:xfrm>
        </p:spPr>
        <p:txBody>
          <a:bodyPr>
            <a:normAutofit/>
          </a:bodyPr>
          <a:lstStyle/>
          <a:p>
            <a:pPr algn="just"/>
            <a:endParaRPr lang="tr-TR" dirty="0"/>
          </a:p>
          <a:p>
            <a:endParaRPr lang="tr-TR" dirty="0"/>
          </a:p>
        </p:txBody>
      </p:sp>
      <p:sp>
        <p:nvSpPr>
          <p:cNvPr id="4" name="AutoShape 2" descr="blob:https://web.whatsapp.com/5bc32dac-1c0d-4237-913f-5af3ac62cdc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lob:https://web.whatsapp.com/5bc32dac-1c0d-4237-913f-5af3ac62cdcb"/>
          <p:cNvSpPr>
            <a:spLocks noChangeAspect="1" noChangeArrowheads="1"/>
          </p:cNvSpPr>
          <p:nvPr/>
        </p:nvSpPr>
        <p:spPr bwMode="auto">
          <a:xfrm>
            <a:off x="307974" y="7937"/>
            <a:ext cx="1012477" cy="10124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40" y="1114696"/>
            <a:ext cx="7378337" cy="4075613"/>
          </a:xfrm>
          <a:prstGeom prst="rect">
            <a:avLst/>
          </a:prstGeom>
        </p:spPr>
      </p:pic>
    </p:spTree>
    <p:extLst>
      <p:ext uri="{BB962C8B-B14F-4D97-AF65-F5344CB8AC3E}">
        <p14:creationId xmlns:p14="http://schemas.microsoft.com/office/powerpoint/2010/main" val="2610907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3458816"/>
            <a:ext cx="8627639" cy="2155265"/>
          </a:xfrm>
        </p:spPr>
        <p:txBody>
          <a:bodyPr>
            <a:normAutofit/>
          </a:bodyPr>
          <a:lstStyle/>
          <a:p>
            <a:pPr algn="just"/>
            <a:endParaRPr lang="tr-TR" dirty="0"/>
          </a:p>
          <a:p>
            <a:endParaRPr lang="tr-TR" dirty="0"/>
          </a:p>
        </p:txBody>
      </p:sp>
      <p:sp>
        <p:nvSpPr>
          <p:cNvPr id="4" name="AutoShape 2" descr="blob:https://web.whatsapp.com/5bc32dac-1c0d-4237-913f-5af3ac62cdc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lob:https://web.whatsapp.com/5bc32dac-1c0d-4237-913f-5af3ac62cdcb"/>
          <p:cNvSpPr>
            <a:spLocks noChangeAspect="1" noChangeArrowheads="1"/>
          </p:cNvSpPr>
          <p:nvPr/>
        </p:nvSpPr>
        <p:spPr bwMode="auto">
          <a:xfrm>
            <a:off x="307974" y="7937"/>
            <a:ext cx="1012477" cy="10124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451" y="1262744"/>
            <a:ext cx="7553584" cy="3796936"/>
          </a:xfrm>
          <a:prstGeom prst="rect">
            <a:avLst/>
          </a:prstGeom>
        </p:spPr>
      </p:pic>
    </p:spTree>
    <p:extLst>
      <p:ext uri="{BB962C8B-B14F-4D97-AF65-F5344CB8AC3E}">
        <p14:creationId xmlns:p14="http://schemas.microsoft.com/office/powerpoint/2010/main" val="180894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val="297095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00110"/>
          </a:xfrm>
          <a:prstGeom prst="rect">
            <a:avLst/>
          </a:prstGeom>
          <a:noFill/>
        </p:spPr>
        <p:txBody>
          <a:bodyPr wrap="square" rtlCol="0">
            <a:spAutoFit/>
          </a:bodyPr>
          <a:lstStyle/>
          <a:p>
            <a:r>
              <a:rPr lang="tr-TR" altLang="tr-TR" sz="2000" b="1" dirty="0"/>
              <a:t>EĞİTİM ÖĞRETİM FAALİYETİ </a:t>
            </a:r>
            <a:r>
              <a:rPr lang="tr-TR" altLang="tr-TR" sz="2000" b="1" dirty="0" smtClean="0"/>
              <a:t>YÜRÜTÜLEN PROGRAMLAR</a:t>
            </a:r>
            <a:endParaRPr lang="tr-TR" sz="2000" b="1" dirty="0"/>
          </a:p>
        </p:txBody>
      </p:sp>
      <p:sp>
        <p:nvSpPr>
          <p:cNvPr id="3" name="Dikdörtgen 2"/>
          <p:cNvSpPr/>
          <p:nvPr/>
        </p:nvSpPr>
        <p:spPr>
          <a:xfrm>
            <a:off x="1968137" y="1097606"/>
            <a:ext cx="6096000" cy="2363724"/>
          </a:xfrm>
          <a:prstGeom prst="rect">
            <a:avLst/>
          </a:prstGeom>
        </p:spPr>
        <p:txBody>
          <a:bodyPr>
            <a:spAutoFit/>
          </a:bodyPr>
          <a:lstStyle/>
          <a:p>
            <a:pPr marL="365760" indent="-365760" algn="ctr">
              <a:defRPr/>
            </a:pPr>
            <a:r>
              <a:rPr lang="tr-TR" b="1" u="sng" dirty="0">
                <a:solidFill>
                  <a:srgbClr val="FF0000"/>
                </a:solidFill>
              </a:rPr>
              <a:t>MÜSTAKİL PROGRAMLAR / ABD</a:t>
            </a:r>
          </a:p>
          <a:p>
            <a:pPr marL="365760" indent="-365760" algn="ctr">
              <a:lnSpc>
                <a:spcPct val="120000"/>
              </a:lnSpc>
              <a:defRPr/>
            </a:pPr>
            <a:r>
              <a:rPr lang="tr-TR" dirty="0">
                <a:solidFill>
                  <a:schemeClr val="tx1">
                    <a:lumMod val="85000"/>
                    <a:lumOff val="15000"/>
                  </a:schemeClr>
                </a:solidFill>
              </a:rPr>
              <a:t>Eğitim Bilimleri</a:t>
            </a:r>
          </a:p>
          <a:p>
            <a:pPr marL="365760" indent="-365760" algn="ctr">
              <a:lnSpc>
                <a:spcPct val="120000"/>
              </a:lnSpc>
              <a:defRPr/>
            </a:pPr>
            <a:r>
              <a:rPr lang="tr-TR" dirty="0">
                <a:solidFill>
                  <a:schemeClr val="tx1">
                    <a:lumMod val="85000"/>
                    <a:lumOff val="15000"/>
                  </a:schemeClr>
                </a:solidFill>
              </a:rPr>
              <a:t>İktisat</a:t>
            </a:r>
          </a:p>
          <a:p>
            <a:pPr marL="365760" indent="-365760" algn="ctr">
              <a:lnSpc>
                <a:spcPct val="120000"/>
              </a:lnSpc>
              <a:defRPr/>
            </a:pPr>
            <a:r>
              <a:rPr lang="tr-TR" dirty="0">
                <a:solidFill>
                  <a:schemeClr val="tx1">
                    <a:lumMod val="85000"/>
                    <a:lumOff val="15000"/>
                  </a:schemeClr>
                </a:solidFill>
              </a:rPr>
              <a:t>Tarih</a:t>
            </a:r>
          </a:p>
          <a:p>
            <a:pPr marL="365760" indent="-365760" algn="ctr">
              <a:lnSpc>
                <a:spcPct val="120000"/>
              </a:lnSpc>
              <a:defRPr/>
            </a:pPr>
            <a:r>
              <a:rPr lang="tr-TR" dirty="0">
                <a:solidFill>
                  <a:schemeClr val="tx1">
                    <a:lumMod val="85000"/>
                    <a:lumOff val="15000"/>
                  </a:schemeClr>
                </a:solidFill>
              </a:rPr>
              <a:t>Temel İslam Bilimleri</a:t>
            </a:r>
          </a:p>
          <a:p>
            <a:pPr marL="365760" indent="-365760" algn="ctr">
              <a:lnSpc>
                <a:spcPct val="120000"/>
              </a:lnSpc>
              <a:defRPr/>
            </a:pPr>
            <a:r>
              <a:rPr lang="tr-TR" dirty="0">
                <a:solidFill>
                  <a:schemeClr val="tx1">
                    <a:lumMod val="85000"/>
                    <a:lumOff val="15000"/>
                  </a:schemeClr>
                </a:solidFill>
              </a:rPr>
              <a:t>Türk Dili ve Edebiyatı</a:t>
            </a:r>
          </a:p>
          <a:p>
            <a:pPr marL="365760" indent="-365760" algn="ctr">
              <a:lnSpc>
                <a:spcPct val="120000"/>
              </a:lnSpc>
              <a:defRPr/>
            </a:pPr>
            <a:r>
              <a:rPr lang="tr-TR" dirty="0">
                <a:solidFill>
                  <a:schemeClr val="tx1">
                    <a:lumMod val="85000"/>
                    <a:lumOff val="15000"/>
                  </a:schemeClr>
                </a:solidFill>
              </a:rPr>
              <a:t>Türkçe ve Sosyal Bilimler Eğitimi </a:t>
            </a:r>
          </a:p>
        </p:txBody>
      </p:sp>
      <p:sp>
        <p:nvSpPr>
          <p:cNvPr id="4" name="Dikdörtgen 3"/>
          <p:cNvSpPr/>
          <p:nvPr/>
        </p:nvSpPr>
        <p:spPr>
          <a:xfrm>
            <a:off x="1968137" y="3400370"/>
            <a:ext cx="6096000" cy="1698927"/>
          </a:xfrm>
          <a:prstGeom prst="rect">
            <a:avLst/>
          </a:prstGeom>
        </p:spPr>
        <p:txBody>
          <a:bodyPr>
            <a:spAutoFit/>
          </a:bodyPr>
          <a:lstStyle/>
          <a:p>
            <a:pPr marL="365760" indent="-365760" algn="ctr">
              <a:defRPr/>
            </a:pPr>
            <a:r>
              <a:rPr lang="tr-TR" b="1" u="sng" dirty="0">
                <a:solidFill>
                  <a:srgbClr val="FF0000"/>
                </a:solidFill>
              </a:rPr>
              <a:t>ORTAK PROGRAMLAR / ABD</a:t>
            </a:r>
          </a:p>
          <a:p>
            <a:pPr marL="365760" indent="-365760" algn="ctr">
              <a:lnSpc>
                <a:spcPct val="120000"/>
              </a:lnSpc>
              <a:defRPr/>
            </a:pPr>
            <a:r>
              <a:rPr lang="tr-TR" b="1" dirty="0" smtClean="0">
                <a:solidFill>
                  <a:schemeClr val="tx1">
                    <a:lumMod val="85000"/>
                    <a:lumOff val="15000"/>
                  </a:schemeClr>
                </a:solidFill>
              </a:rPr>
              <a:t>Eğitim </a:t>
            </a:r>
            <a:r>
              <a:rPr lang="tr-TR" b="1" dirty="0">
                <a:solidFill>
                  <a:schemeClr val="tx1">
                    <a:lumMod val="85000"/>
                    <a:lumOff val="15000"/>
                  </a:schemeClr>
                </a:solidFill>
              </a:rPr>
              <a:t>Bilimleri</a:t>
            </a:r>
          </a:p>
          <a:p>
            <a:pPr marL="365760" indent="-365760" algn="ctr">
              <a:lnSpc>
                <a:spcPct val="120000"/>
              </a:lnSpc>
              <a:defRPr/>
            </a:pPr>
            <a:r>
              <a:rPr lang="tr-TR" b="1" dirty="0" smtClean="0">
                <a:solidFill>
                  <a:schemeClr val="tx1">
                    <a:lumMod val="85000"/>
                    <a:lumOff val="15000"/>
                  </a:schemeClr>
                </a:solidFill>
                <a:cs typeface="Times New Roman" pitchFamily="18" charset="0"/>
              </a:rPr>
              <a:t>Dicle </a:t>
            </a:r>
            <a:r>
              <a:rPr lang="tr-TR" b="1" dirty="0">
                <a:solidFill>
                  <a:schemeClr val="tx1">
                    <a:lumMod val="85000"/>
                    <a:lumOff val="15000"/>
                  </a:schemeClr>
                </a:solidFill>
                <a:cs typeface="Times New Roman" pitchFamily="18" charset="0"/>
              </a:rPr>
              <a:t>Üniversitesi </a:t>
            </a:r>
            <a:r>
              <a:rPr lang="tr-TR" dirty="0">
                <a:solidFill>
                  <a:schemeClr val="tx1">
                    <a:lumMod val="85000"/>
                    <a:lumOff val="15000"/>
                  </a:schemeClr>
                </a:solidFill>
                <a:cs typeface="Times New Roman" pitchFamily="18" charset="0"/>
              </a:rPr>
              <a:t>Eğitim Programları ve Öğretimi Bilim Dalı</a:t>
            </a:r>
          </a:p>
          <a:p>
            <a:pPr marL="365760" indent="-365760" algn="ctr">
              <a:lnSpc>
                <a:spcPct val="120000"/>
              </a:lnSpc>
              <a:defRPr/>
            </a:pPr>
            <a:r>
              <a:rPr lang="tr-TR" b="1" dirty="0" smtClean="0">
                <a:solidFill>
                  <a:schemeClr val="tx1">
                    <a:lumMod val="85000"/>
                    <a:lumOff val="15000"/>
                  </a:schemeClr>
                </a:solidFill>
                <a:cs typeface="Times New Roman" pitchFamily="18" charset="0"/>
              </a:rPr>
              <a:t>Yüzüncü </a:t>
            </a:r>
            <a:r>
              <a:rPr lang="tr-TR" b="1" dirty="0">
                <a:solidFill>
                  <a:schemeClr val="tx1">
                    <a:lumMod val="85000"/>
                    <a:lumOff val="15000"/>
                  </a:schemeClr>
                </a:solidFill>
                <a:cs typeface="Times New Roman" pitchFamily="18" charset="0"/>
              </a:rPr>
              <a:t>Yıl Üniversitesi </a:t>
            </a:r>
            <a:r>
              <a:rPr lang="tr-TR" dirty="0">
                <a:solidFill>
                  <a:schemeClr val="tx1">
                    <a:lumMod val="85000"/>
                    <a:lumOff val="15000"/>
                  </a:schemeClr>
                </a:solidFill>
                <a:cs typeface="Times New Roman" pitchFamily="18" charset="0"/>
              </a:rPr>
              <a:t>Eğitim Yönetimi Bilim Dalı</a:t>
            </a:r>
          </a:p>
          <a:p>
            <a:pPr marL="365760" indent="-365760" algn="ctr">
              <a:lnSpc>
                <a:spcPct val="120000"/>
              </a:lnSpc>
              <a:defRPr/>
            </a:pPr>
            <a:r>
              <a:rPr lang="tr-TR" b="1" dirty="0" smtClean="0">
                <a:solidFill>
                  <a:schemeClr val="tx1">
                    <a:lumMod val="85000"/>
                    <a:lumOff val="15000"/>
                  </a:schemeClr>
                </a:solidFill>
                <a:cs typeface="Times New Roman" pitchFamily="18" charset="0"/>
              </a:rPr>
              <a:t>Atatürk </a:t>
            </a:r>
            <a:r>
              <a:rPr lang="tr-TR" b="1" dirty="0">
                <a:solidFill>
                  <a:schemeClr val="tx1">
                    <a:lumMod val="85000"/>
                    <a:lumOff val="15000"/>
                  </a:schemeClr>
                </a:solidFill>
                <a:cs typeface="Times New Roman" pitchFamily="18" charset="0"/>
              </a:rPr>
              <a:t>Üniversitesi </a:t>
            </a:r>
            <a:r>
              <a:rPr lang="tr-TR" dirty="0">
                <a:solidFill>
                  <a:schemeClr val="tx1">
                    <a:lumMod val="85000"/>
                    <a:lumOff val="15000"/>
                  </a:schemeClr>
                </a:solidFill>
                <a:cs typeface="Times New Roman" pitchFamily="18" charset="0"/>
              </a:rPr>
              <a:t>Türkçe </a:t>
            </a:r>
            <a:r>
              <a:rPr lang="tr-TR" dirty="0" smtClean="0">
                <a:solidFill>
                  <a:schemeClr val="tx1">
                    <a:lumMod val="85000"/>
                    <a:lumOff val="15000"/>
                  </a:schemeClr>
                </a:solidFill>
                <a:cs typeface="Times New Roman" pitchFamily="18" charset="0"/>
              </a:rPr>
              <a:t>Eğitimi Bilim </a:t>
            </a:r>
            <a:r>
              <a:rPr lang="tr-TR" dirty="0">
                <a:solidFill>
                  <a:schemeClr val="tx1">
                    <a:lumMod val="85000"/>
                    <a:lumOff val="15000"/>
                  </a:schemeClr>
                </a:solidFill>
                <a:cs typeface="Times New Roman" pitchFamily="18" charset="0"/>
              </a:rPr>
              <a:t>Dalı</a:t>
            </a:r>
          </a:p>
        </p:txBody>
      </p:sp>
    </p:spTree>
    <p:extLst>
      <p:ext uri="{BB962C8B-B14F-4D97-AF65-F5344CB8AC3E}">
        <p14:creationId xmlns:p14="http://schemas.microsoft.com/office/powerpoint/2010/main" val="853281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98469" y="588620"/>
            <a:ext cx="6764482" cy="830997"/>
          </a:xfrm>
          <a:prstGeom prst="rect">
            <a:avLst/>
          </a:prstGeom>
          <a:noFill/>
        </p:spPr>
        <p:txBody>
          <a:bodyPr wrap="square" rtlCol="0">
            <a:spAutoFit/>
          </a:bodyPr>
          <a:lstStyle/>
          <a:p>
            <a:r>
              <a:rPr lang="tr-TR" sz="2400" b="1" dirty="0" smtClean="0"/>
              <a:t>EĞİTİM </a:t>
            </a:r>
            <a:r>
              <a:rPr lang="tr-TR" sz="2400" b="1" dirty="0"/>
              <a:t>BİLİMLERİ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1602533556"/>
              </p:ext>
            </p:extLst>
          </p:nvPr>
        </p:nvGraphicFramePr>
        <p:xfrm>
          <a:off x="777240" y="1163774"/>
          <a:ext cx="8680269" cy="4245371"/>
        </p:xfrm>
        <a:graphic>
          <a:graphicData uri="http://schemas.openxmlformats.org/drawingml/2006/table">
            <a:tbl>
              <a:tblPr firstRow="1" bandRow="1">
                <a:tableStyleId>{5C22544A-7EE6-4342-B048-85BDC9FD1C3A}</a:tableStyleId>
              </a:tblPr>
              <a:tblGrid>
                <a:gridCol w="3414107">
                  <a:extLst>
                    <a:ext uri="{9D8B030D-6E8A-4147-A177-3AD203B41FA5}">
                      <a16:colId xmlns:a16="http://schemas.microsoft.com/office/drawing/2014/main" val="489091505"/>
                    </a:ext>
                  </a:extLst>
                </a:gridCol>
                <a:gridCol w="1515801">
                  <a:extLst>
                    <a:ext uri="{9D8B030D-6E8A-4147-A177-3AD203B41FA5}">
                      <a16:colId xmlns:a16="http://schemas.microsoft.com/office/drawing/2014/main" val="902890926"/>
                    </a:ext>
                  </a:extLst>
                </a:gridCol>
                <a:gridCol w="1565616">
                  <a:extLst>
                    <a:ext uri="{9D8B030D-6E8A-4147-A177-3AD203B41FA5}">
                      <a16:colId xmlns:a16="http://schemas.microsoft.com/office/drawing/2014/main" val="3356144943"/>
                    </a:ext>
                  </a:extLst>
                </a:gridCol>
                <a:gridCol w="2184745">
                  <a:extLst>
                    <a:ext uri="{9D8B030D-6E8A-4147-A177-3AD203B41FA5}">
                      <a16:colId xmlns:a16="http://schemas.microsoft.com/office/drawing/2014/main" val="2904694269"/>
                    </a:ext>
                  </a:extLst>
                </a:gridCol>
              </a:tblGrid>
              <a:tr h="450032">
                <a:tc>
                  <a:txBody>
                    <a:bodyPr/>
                    <a:lstStyle/>
                    <a:p>
                      <a:pPr algn="ctr"/>
                      <a:r>
                        <a:rPr lang="tr-TR" sz="1200" b="1" noProof="0" dirty="0" smtClean="0">
                          <a:latin typeface="Book Antiqua" panose="02040602050305030304" pitchFamily="18" charset="0"/>
                        </a:rPr>
                        <a:t>BİLİM</a:t>
                      </a:r>
                      <a:r>
                        <a:rPr lang="tr-TR" sz="1200" b="1" baseline="0" noProof="0" dirty="0" smtClean="0">
                          <a:latin typeface="Book Antiqua" panose="02040602050305030304" pitchFamily="18" charset="0"/>
                        </a:rPr>
                        <a:t> DALI / PROGRAM</a:t>
                      </a:r>
                      <a:endParaRPr lang="tr-TR" sz="1200" b="1" noProof="0" dirty="0">
                        <a:latin typeface="Book Antiqua" panose="02040602050305030304" pitchFamily="18" charset="0"/>
                      </a:endParaRPr>
                    </a:p>
                  </a:txBody>
                  <a:tcPr marL="138061" marR="138061" marT="45713" marB="45713"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ERKEK</a:t>
                      </a:r>
                      <a:r>
                        <a:rPr lang="tr-TR" sz="1200" b="1" i="0" baseline="0" noProof="0" dirty="0" smtClean="0">
                          <a:solidFill>
                            <a:schemeClr val="lt1"/>
                          </a:solidFill>
                          <a:latin typeface="Book Antiqua" panose="02040602050305030304" pitchFamily="18" charset="0"/>
                          <a:ea typeface="+mn-ea"/>
                          <a:cs typeface="+mn-cs"/>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120297778"/>
                  </a:ext>
                </a:extLst>
              </a:tr>
              <a:tr h="396859">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Eğitim Yönetimi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18</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26</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221647988"/>
                  </a:ext>
                </a:extLst>
              </a:tr>
              <a:tr h="52276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Normal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880675726"/>
                  </a:ext>
                </a:extLst>
              </a:tr>
              <a:tr h="47454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77</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3391202249"/>
                  </a:ext>
                </a:extLst>
              </a:tr>
              <a:tr h="45733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İkinci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58</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68</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121966385"/>
                  </a:ext>
                </a:extLst>
              </a:tr>
              <a:tr h="63187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Eğitim Programları ve Öğretimi Bilim Dalı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(Tezli Normal Öğretim / Dicle Üniversitesi)</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19</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199617287"/>
                  </a:ext>
                </a:extLst>
              </a:tr>
              <a:tr h="410817">
                <a:tc>
                  <a:txBody>
                    <a:bodyPr/>
                    <a:lstStyle/>
                    <a:p>
                      <a:pPr marL="0" algn="ctr" defTabSz="914400" rtl="1">
                        <a:buNone/>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Eğitim Yönetimi Bilim Dalı  </a:t>
                      </a:r>
                    </a:p>
                    <a:p>
                      <a:pPr marL="0" algn="ctr" defTabSz="914400" rtl="1">
                        <a:buNone/>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(Tezli Normal Öğretim / YY Üniversitesi)</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496764"/>
                  </a:ext>
                </a:extLst>
              </a:tr>
              <a:tr h="351197">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Eğitim Yönetimi Doktora Öğretim Programı</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710698"/>
                  </a:ext>
                </a:extLst>
              </a:tr>
              <a:tr h="436091">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T w="12700" cap="flat" cmpd="sng" algn="ctr">
                      <a:solidFill>
                        <a:schemeClr val="tx1"/>
                      </a:solidFill>
                      <a:prstDash val="solid"/>
                      <a:round/>
                      <a:headEnd type="none" w="med" len="med"/>
                      <a:tailEnd type="none" w="med" len="med"/>
                    </a:lnT>
                  </a:tcPr>
                </a:tc>
                <a:tc>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T w="12700" cap="flat" cmpd="sng" algn="ctr">
                      <a:solidFill>
                        <a:schemeClr val="tx1"/>
                      </a:solidFill>
                      <a:prstDash val="solid"/>
                      <a:round/>
                      <a:headEnd type="none" w="med" len="med"/>
                      <a:tailEnd type="none" w="med" len="med"/>
                    </a:lnT>
                  </a:tcPr>
                </a:tc>
                <a:tc>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222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70832913"/>
                  </a:ext>
                </a:extLst>
              </a:tr>
            </a:tbl>
          </a:graphicData>
        </a:graphic>
      </p:graphicFrame>
    </p:spTree>
    <p:extLst>
      <p:ext uri="{BB962C8B-B14F-4D97-AF65-F5344CB8AC3E}">
        <p14:creationId xmlns:p14="http://schemas.microsoft.com/office/powerpoint/2010/main" val="186099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a:t>İKTİSAT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1604917648"/>
              </p:ext>
            </p:extLst>
          </p:nvPr>
        </p:nvGraphicFramePr>
        <p:xfrm>
          <a:off x="1123406" y="1346654"/>
          <a:ext cx="8168640" cy="3405188"/>
        </p:xfrm>
        <a:graphic>
          <a:graphicData uri="http://schemas.openxmlformats.org/drawingml/2006/table">
            <a:tbl>
              <a:tblPr firstRow="1" bandRow="1">
                <a:tableStyleId>{5C22544A-7EE6-4342-B048-85BDC9FD1C3A}</a:tableStyleId>
              </a:tblPr>
              <a:tblGrid>
                <a:gridCol w="3020503">
                  <a:extLst>
                    <a:ext uri="{9D8B030D-6E8A-4147-A177-3AD203B41FA5}">
                      <a16:colId xmlns:a16="http://schemas.microsoft.com/office/drawing/2014/main" val="3182899214"/>
                    </a:ext>
                  </a:extLst>
                </a:gridCol>
                <a:gridCol w="1337445">
                  <a:extLst>
                    <a:ext uri="{9D8B030D-6E8A-4147-A177-3AD203B41FA5}">
                      <a16:colId xmlns:a16="http://schemas.microsoft.com/office/drawing/2014/main" val="2204736078"/>
                    </a:ext>
                  </a:extLst>
                </a:gridCol>
                <a:gridCol w="1356735">
                  <a:extLst>
                    <a:ext uri="{9D8B030D-6E8A-4147-A177-3AD203B41FA5}">
                      <a16:colId xmlns:a16="http://schemas.microsoft.com/office/drawing/2014/main" val="746661400"/>
                    </a:ext>
                  </a:extLst>
                </a:gridCol>
                <a:gridCol w="2453957">
                  <a:extLst>
                    <a:ext uri="{9D8B030D-6E8A-4147-A177-3AD203B41FA5}">
                      <a16:colId xmlns:a16="http://schemas.microsoft.com/office/drawing/2014/main" val="361082047"/>
                    </a:ext>
                  </a:extLst>
                </a:gridCol>
              </a:tblGrid>
              <a:tr h="636920">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13" marB="45713"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KIZ ÖĞRENCİ</a:t>
                      </a:r>
                      <a:endParaRPr lang="tr-TR" sz="16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ERKEK</a:t>
                      </a:r>
                      <a:r>
                        <a:rPr lang="tr-TR" sz="1600" b="1" i="0" baseline="0" noProof="0" dirty="0" smtClean="0">
                          <a:solidFill>
                            <a:schemeClr val="lt1"/>
                          </a:solidFill>
                          <a:latin typeface="Book Antiqua" panose="02040602050305030304" pitchFamily="18" charset="0"/>
                          <a:ea typeface="+mn-ea"/>
                          <a:cs typeface="+mn-cs"/>
                        </a:rPr>
                        <a:t> ÖĞRENCİ</a:t>
                      </a:r>
                      <a:endParaRPr lang="tr-TR" sz="16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TOPLAM</a:t>
                      </a:r>
                      <a:endParaRPr lang="tr-TR" sz="1600" b="1" i="0" noProof="0" dirty="0">
                        <a:solidFill>
                          <a:schemeClr val="lt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3229221150"/>
                  </a:ext>
                </a:extLst>
              </a:tr>
              <a:tr h="692067">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lang="tr-TR" sz="1200" b="1" i="0" noProof="0" dirty="0" smtClean="0">
                          <a:solidFill>
                            <a:schemeClr val="dk1"/>
                          </a:solidFill>
                          <a:latin typeface="Book Antiqua" panose="02040602050305030304" pitchFamily="18" charset="0"/>
                          <a:ea typeface="+mn-ea"/>
                          <a:cs typeface="+mn-cs"/>
                        </a:rPr>
                        <a:t>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29</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983869839"/>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007115315"/>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26</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601067779"/>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İkinci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9</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772668577"/>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664883918"/>
              </p:ext>
            </p:extLst>
          </p:nvPr>
        </p:nvGraphicFramePr>
        <p:xfrm>
          <a:off x="1123406" y="4782975"/>
          <a:ext cx="8168640" cy="692067"/>
        </p:xfrm>
        <a:graphic>
          <a:graphicData uri="http://schemas.openxmlformats.org/drawingml/2006/table">
            <a:tbl>
              <a:tblPr firstRow="1" bandRow="1">
                <a:tableStyleId>{5C22544A-7EE6-4342-B048-85BDC9FD1C3A}</a:tableStyleId>
              </a:tblPr>
              <a:tblGrid>
                <a:gridCol w="3020503">
                  <a:extLst>
                    <a:ext uri="{9D8B030D-6E8A-4147-A177-3AD203B41FA5}">
                      <a16:colId xmlns:a16="http://schemas.microsoft.com/office/drawing/2014/main" val="3022982195"/>
                    </a:ext>
                  </a:extLst>
                </a:gridCol>
                <a:gridCol w="1337445">
                  <a:extLst>
                    <a:ext uri="{9D8B030D-6E8A-4147-A177-3AD203B41FA5}">
                      <a16:colId xmlns:a16="http://schemas.microsoft.com/office/drawing/2014/main" val="4275384256"/>
                    </a:ext>
                  </a:extLst>
                </a:gridCol>
                <a:gridCol w="1356735">
                  <a:extLst>
                    <a:ext uri="{9D8B030D-6E8A-4147-A177-3AD203B41FA5}">
                      <a16:colId xmlns:a16="http://schemas.microsoft.com/office/drawing/2014/main" val="3635358234"/>
                    </a:ext>
                  </a:extLst>
                </a:gridCol>
                <a:gridCol w="2453957">
                  <a:extLst>
                    <a:ext uri="{9D8B030D-6E8A-4147-A177-3AD203B41FA5}">
                      <a16:colId xmlns:a16="http://schemas.microsoft.com/office/drawing/2014/main" val="1766999803"/>
                    </a:ext>
                  </a:extLst>
                </a:gridCol>
              </a:tblGrid>
              <a:tr h="692067">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19</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49</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68</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625994173"/>
                  </a:ext>
                </a:extLst>
              </a:tr>
            </a:tbl>
          </a:graphicData>
        </a:graphic>
      </p:graphicFrame>
    </p:spTree>
    <p:extLst>
      <p:ext uri="{BB962C8B-B14F-4D97-AF65-F5344CB8AC3E}">
        <p14:creationId xmlns:p14="http://schemas.microsoft.com/office/powerpoint/2010/main" val="3703699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a:t>TARİH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2649299665"/>
              </p:ext>
            </p:extLst>
          </p:nvPr>
        </p:nvGraphicFramePr>
        <p:xfrm>
          <a:off x="1449236" y="1454451"/>
          <a:ext cx="7419702" cy="1584325"/>
        </p:xfrm>
        <a:graphic>
          <a:graphicData uri="http://schemas.openxmlformats.org/drawingml/2006/table">
            <a:tbl>
              <a:tblPr firstRow="1" bandRow="1">
                <a:tableStyleId>{5C22544A-7EE6-4342-B048-85BDC9FD1C3A}</a:tableStyleId>
              </a:tblPr>
              <a:tblGrid>
                <a:gridCol w="2690460">
                  <a:extLst>
                    <a:ext uri="{9D8B030D-6E8A-4147-A177-3AD203B41FA5}">
                      <a16:colId xmlns:a16="http://schemas.microsoft.com/office/drawing/2014/main" val="3548104113"/>
                    </a:ext>
                  </a:extLst>
                </a:gridCol>
                <a:gridCol w="1489653">
                  <a:extLst>
                    <a:ext uri="{9D8B030D-6E8A-4147-A177-3AD203B41FA5}">
                      <a16:colId xmlns:a16="http://schemas.microsoft.com/office/drawing/2014/main" val="862649447"/>
                    </a:ext>
                  </a:extLst>
                </a:gridCol>
                <a:gridCol w="1471749">
                  <a:extLst>
                    <a:ext uri="{9D8B030D-6E8A-4147-A177-3AD203B41FA5}">
                      <a16:colId xmlns:a16="http://schemas.microsoft.com/office/drawing/2014/main" val="1919167778"/>
                    </a:ext>
                  </a:extLst>
                </a:gridCol>
                <a:gridCol w="1767840">
                  <a:extLst>
                    <a:ext uri="{9D8B030D-6E8A-4147-A177-3AD203B41FA5}">
                      <a16:colId xmlns:a16="http://schemas.microsoft.com/office/drawing/2014/main" val="3241142538"/>
                    </a:ext>
                  </a:extLst>
                </a:gridCol>
              </a:tblGrid>
              <a:tr h="759291">
                <a:tc>
                  <a:txBody>
                    <a:bodyPr/>
                    <a:lstStyle/>
                    <a:p>
                      <a:pPr algn="ctr"/>
                      <a:r>
                        <a:rPr lang="tr-TR" sz="1800" noProof="0" dirty="0" smtClean="0">
                          <a:latin typeface="Book Antiqua" panose="02040602050305030304" pitchFamily="18" charset="0"/>
                        </a:rPr>
                        <a:t>BİLİM</a:t>
                      </a:r>
                      <a:r>
                        <a:rPr lang="tr-TR" sz="1800" baseline="0" noProof="0" dirty="0" smtClean="0">
                          <a:latin typeface="Book Antiqua" panose="02040602050305030304" pitchFamily="18" charset="0"/>
                        </a:rPr>
                        <a:t> DALI / PROGRAM</a:t>
                      </a:r>
                      <a:endParaRPr lang="tr-TR" sz="1800" noProof="0" dirty="0">
                        <a:latin typeface="Book Antiqua" panose="02040602050305030304" pitchFamily="18" charset="0"/>
                      </a:endParaRPr>
                    </a:p>
                  </a:txBody>
                  <a:tcPr marL="138074" marR="138074" marT="45724" marB="45724" anchor="ctr"/>
                </a:tc>
                <a:tc>
                  <a:txBody>
                    <a:bodyPr/>
                    <a:lstStyle/>
                    <a:p>
                      <a:pPr marL="0" algn="ctr" defTabSz="914400" rtl="1">
                        <a:buNone/>
                      </a:pPr>
                      <a:r>
                        <a:rPr lang="tr-TR" sz="1800" b="1" i="0" noProof="0" dirty="0" smtClean="0">
                          <a:solidFill>
                            <a:schemeClr val="lt1"/>
                          </a:solidFill>
                          <a:latin typeface="Book Antiqua" panose="02040602050305030304" pitchFamily="18" charset="0"/>
                          <a:ea typeface="+mn-ea"/>
                          <a:cs typeface="+mn-cs"/>
                        </a:rPr>
                        <a:t>KIZ ÖĞRENCİ</a:t>
                      </a:r>
                      <a:endParaRPr lang="tr-TR" sz="1800" b="1" i="0" noProof="0" dirty="0">
                        <a:solidFill>
                          <a:schemeClr val="lt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1" i="0" noProof="0" dirty="0" smtClean="0">
                          <a:solidFill>
                            <a:schemeClr val="lt1"/>
                          </a:solidFill>
                          <a:latin typeface="Book Antiqua" panose="02040602050305030304" pitchFamily="18" charset="0"/>
                          <a:ea typeface="+mn-ea"/>
                          <a:cs typeface="+mn-cs"/>
                        </a:rPr>
                        <a:t>ERKEK</a:t>
                      </a:r>
                      <a:r>
                        <a:rPr lang="tr-TR" sz="1800" b="1" i="0" baseline="0" noProof="0" dirty="0" smtClean="0">
                          <a:solidFill>
                            <a:schemeClr val="lt1"/>
                          </a:solidFill>
                          <a:latin typeface="Book Antiqua" panose="02040602050305030304" pitchFamily="18" charset="0"/>
                          <a:ea typeface="+mn-ea"/>
                          <a:cs typeface="+mn-cs"/>
                        </a:rPr>
                        <a:t> ÖĞRENCİ</a:t>
                      </a:r>
                      <a:endParaRPr lang="tr-TR" sz="1800" b="1" i="0" noProof="0" dirty="0">
                        <a:solidFill>
                          <a:schemeClr val="lt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1" i="0" noProof="0" dirty="0" smtClean="0">
                          <a:solidFill>
                            <a:schemeClr val="lt1"/>
                          </a:solidFill>
                          <a:latin typeface="Book Antiqua" panose="02040602050305030304" pitchFamily="18" charset="0"/>
                          <a:ea typeface="+mn-ea"/>
                          <a:cs typeface="+mn-cs"/>
                        </a:rPr>
                        <a:t>TOPLAM</a:t>
                      </a:r>
                      <a:endParaRPr lang="tr-TR" sz="1800" b="1" i="0" noProof="0" dirty="0">
                        <a:solidFill>
                          <a:schemeClr val="lt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985834550"/>
                  </a:ext>
                </a:extLst>
              </a:tr>
              <a:tr h="825034">
                <a:tc>
                  <a:txBody>
                    <a:bodyPr/>
                    <a:lstStyle/>
                    <a:p>
                      <a:pPr marL="0" algn="ctr" defTabSz="914400" rtl="1">
                        <a:buNone/>
                      </a:pPr>
                      <a:r>
                        <a:rPr lang="tr-TR" sz="1800" b="1" i="0" baseline="0" noProof="0" dirty="0" smtClean="0">
                          <a:solidFill>
                            <a:schemeClr val="dk1"/>
                          </a:solidFill>
                          <a:latin typeface="Book Antiqua" panose="02040602050305030304" pitchFamily="18" charset="0"/>
                          <a:ea typeface="+mn-ea"/>
                          <a:cs typeface="+mn-cs"/>
                        </a:rPr>
                        <a:t>Tarih  Anabilim Dalı</a:t>
                      </a:r>
                    </a:p>
                    <a:p>
                      <a:pPr marL="0" algn="ctr" defTabSz="914400" rtl="1">
                        <a:buNone/>
                      </a:pPr>
                      <a:r>
                        <a:rPr lang="tr-TR" sz="1800" b="0" i="0" baseline="0" noProof="0" dirty="0" smtClean="0">
                          <a:solidFill>
                            <a:schemeClr val="dk1"/>
                          </a:solidFill>
                          <a:latin typeface="Book Antiqua" panose="02040602050305030304" pitchFamily="18" charset="0"/>
                          <a:ea typeface="+mn-ea"/>
                          <a:cs typeface="+mn-cs"/>
                        </a:rPr>
                        <a:t>(Tezli Normal Öğretim)</a:t>
                      </a:r>
                      <a:endParaRPr lang="tr-TR" sz="18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0" i="0" noProof="0" dirty="0" smtClean="0">
                          <a:solidFill>
                            <a:schemeClr val="dk1"/>
                          </a:solidFill>
                          <a:latin typeface="Book Antiqua" panose="02040602050305030304" pitchFamily="18" charset="0"/>
                          <a:ea typeface="+mn-ea"/>
                          <a:cs typeface="+mn-cs"/>
                        </a:rPr>
                        <a:t>13</a:t>
                      </a:r>
                      <a:endParaRPr lang="tr-TR" sz="18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0" i="0" noProof="0" dirty="0" smtClean="0">
                          <a:solidFill>
                            <a:schemeClr val="dk1"/>
                          </a:solidFill>
                          <a:latin typeface="Book Antiqua" panose="02040602050305030304" pitchFamily="18" charset="0"/>
                          <a:ea typeface="+mn-ea"/>
                          <a:cs typeface="+mn-cs"/>
                        </a:rPr>
                        <a:t>34</a:t>
                      </a:r>
                      <a:endParaRPr lang="tr-TR" sz="18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0" i="0" noProof="0" dirty="0" smtClean="0">
                          <a:solidFill>
                            <a:schemeClr val="dk1"/>
                          </a:solidFill>
                          <a:latin typeface="Book Antiqua" panose="02040602050305030304" pitchFamily="18" charset="0"/>
                          <a:ea typeface="+mn-ea"/>
                          <a:cs typeface="+mn-cs"/>
                        </a:rPr>
                        <a:t>47</a:t>
                      </a:r>
                      <a:endParaRPr lang="tr-TR" sz="1800" b="0" i="0" noProof="0" dirty="0">
                        <a:solidFill>
                          <a:schemeClr val="dk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2663139616"/>
                  </a:ext>
                </a:extLst>
              </a:tr>
            </a:tbl>
          </a:graphicData>
        </a:graphic>
      </p:graphicFrame>
    </p:spTree>
    <p:extLst>
      <p:ext uri="{BB962C8B-B14F-4D97-AF65-F5344CB8AC3E}">
        <p14:creationId xmlns:p14="http://schemas.microsoft.com/office/powerpoint/2010/main" val="338233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a:solidFill>
                  <a:prstClr val="black"/>
                </a:solidFill>
              </a:rPr>
              <a:t>TÜRK DİLİ VE EDEBİYATI ANABİLİM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2247990970"/>
              </p:ext>
            </p:extLst>
          </p:nvPr>
        </p:nvGraphicFramePr>
        <p:xfrm>
          <a:off x="1254035" y="1454451"/>
          <a:ext cx="7654832" cy="2020888"/>
        </p:xfrm>
        <a:graphic>
          <a:graphicData uri="http://schemas.openxmlformats.org/drawingml/2006/table">
            <a:tbl>
              <a:tblPr firstRow="1" bandRow="1">
                <a:tableStyleId>{5C22544A-7EE6-4342-B048-85BDC9FD1C3A}</a:tableStyleId>
              </a:tblPr>
              <a:tblGrid>
                <a:gridCol w="2978331">
                  <a:extLst>
                    <a:ext uri="{9D8B030D-6E8A-4147-A177-3AD203B41FA5}">
                      <a16:colId xmlns:a16="http://schemas.microsoft.com/office/drawing/2014/main" val="878818566"/>
                    </a:ext>
                  </a:extLst>
                </a:gridCol>
                <a:gridCol w="1602377">
                  <a:extLst>
                    <a:ext uri="{9D8B030D-6E8A-4147-A177-3AD203B41FA5}">
                      <a16:colId xmlns:a16="http://schemas.microsoft.com/office/drawing/2014/main" val="3786519419"/>
                    </a:ext>
                  </a:extLst>
                </a:gridCol>
                <a:gridCol w="1654628">
                  <a:extLst>
                    <a:ext uri="{9D8B030D-6E8A-4147-A177-3AD203B41FA5}">
                      <a16:colId xmlns:a16="http://schemas.microsoft.com/office/drawing/2014/main" val="3588078532"/>
                    </a:ext>
                  </a:extLst>
                </a:gridCol>
                <a:gridCol w="1419496">
                  <a:extLst>
                    <a:ext uri="{9D8B030D-6E8A-4147-A177-3AD203B41FA5}">
                      <a16:colId xmlns:a16="http://schemas.microsoft.com/office/drawing/2014/main" val="184862769"/>
                    </a:ext>
                  </a:extLst>
                </a:gridCol>
              </a:tblGrid>
              <a:tr h="636868">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10" marB="45710"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KIZ ÖĞRENCİ</a:t>
                      </a:r>
                      <a:endParaRPr lang="tr-TR" sz="1600" b="1" i="0" noProof="0" dirty="0">
                        <a:solidFill>
                          <a:schemeClr val="lt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ERKEK</a:t>
                      </a:r>
                      <a:r>
                        <a:rPr lang="tr-TR" sz="1600" b="1" i="0" baseline="0" noProof="0" dirty="0" smtClean="0">
                          <a:solidFill>
                            <a:schemeClr val="lt1"/>
                          </a:solidFill>
                          <a:latin typeface="Book Antiqua" panose="02040602050305030304" pitchFamily="18" charset="0"/>
                          <a:ea typeface="+mn-ea"/>
                          <a:cs typeface="+mn-cs"/>
                        </a:rPr>
                        <a:t> ÖĞRENCİ</a:t>
                      </a:r>
                      <a:endParaRPr lang="tr-TR" sz="1600" b="1" i="0" noProof="0" dirty="0">
                        <a:solidFill>
                          <a:schemeClr val="lt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TOPLAM</a:t>
                      </a:r>
                      <a:endParaRPr lang="tr-TR" sz="1600" b="1" i="0" noProof="0" dirty="0">
                        <a:solidFill>
                          <a:schemeClr val="lt1"/>
                        </a:solidFill>
                        <a:latin typeface="Book Antiqua" panose="02040602050305030304" pitchFamily="18" charset="0"/>
                        <a:ea typeface="+mn-ea"/>
                        <a:cs typeface="+mn-cs"/>
                      </a:endParaRPr>
                    </a:p>
                  </a:txBody>
                  <a:tcPr marL="138061" marR="138061" marT="45710" marB="45710" anchor="ctr"/>
                </a:tc>
                <a:extLst>
                  <a:ext uri="{0D108BD9-81ED-4DB2-BD59-A6C34878D82A}">
                    <a16:rowId xmlns:a16="http://schemas.microsoft.com/office/drawing/2014/main" val="3021697244"/>
                  </a:ext>
                </a:extLst>
              </a:tr>
              <a:tr h="692010">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Türk Dili ve Edebiyatı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16</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26</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42</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extLst>
                  <a:ext uri="{0D108BD9-81ED-4DB2-BD59-A6C34878D82A}">
                    <a16:rowId xmlns:a16="http://schemas.microsoft.com/office/drawing/2014/main" val="1580938014"/>
                  </a:ext>
                </a:extLst>
              </a:tr>
              <a:tr h="69201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 Dili ve Edebiyatı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extLst>
                  <a:ext uri="{0D108BD9-81ED-4DB2-BD59-A6C34878D82A}">
                    <a16:rowId xmlns:a16="http://schemas.microsoft.com/office/drawing/2014/main" val="1064728099"/>
                  </a:ext>
                </a:extLst>
              </a:tr>
            </a:tbl>
          </a:graphicData>
        </a:graphic>
      </p:graphicFrame>
    </p:spTree>
    <p:extLst>
      <p:ext uri="{BB962C8B-B14F-4D97-AF65-F5344CB8AC3E}">
        <p14:creationId xmlns:p14="http://schemas.microsoft.com/office/powerpoint/2010/main" val="2794729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a:solidFill>
                  <a:prstClr val="black"/>
                </a:solidFill>
              </a:rPr>
              <a:t>TEMEL İSLAM BİLİMLERİ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3563624909"/>
              </p:ext>
            </p:extLst>
          </p:nvPr>
        </p:nvGraphicFramePr>
        <p:xfrm>
          <a:off x="1210490" y="1454451"/>
          <a:ext cx="8212183" cy="1673699"/>
        </p:xfrm>
        <a:graphic>
          <a:graphicData uri="http://schemas.openxmlformats.org/drawingml/2006/table">
            <a:tbl>
              <a:tblPr firstRow="1" bandRow="1">
                <a:tableStyleId>{5C22544A-7EE6-4342-B048-85BDC9FD1C3A}</a:tableStyleId>
              </a:tblPr>
              <a:tblGrid>
                <a:gridCol w="3408136">
                  <a:extLst>
                    <a:ext uri="{9D8B030D-6E8A-4147-A177-3AD203B41FA5}">
                      <a16:colId xmlns:a16="http://schemas.microsoft.com/office/drawing/2014/main" val="1911274329"/>
                    </a:ext>
                  </a:extLst>
                </a:gridCol>
                <a:gridCol w="1721839">
                  <a:extLst>
                    <a:ext uri="{9D8B030D-6E8A-4147-A177-3AD203B41FA5}">
                      <a16:colId xmlns:a16="http://schemas.microsoft.com/office/drawing/2014/main" val="3372882754"/>
                    </a:ext>
                  </a:extLst>
                </a:gridCol>
                <a:gridCol w="1671421">
                  <a:extLst>
                    <a:ext uri="{9D8B030D-6E8A-4147-A177-3AD203B41FA5}">
                      <a16:colId xmlns:a16="http://schemas.microsoft.com/office/drawing/2014/main" val="2825664771"/>
                    </a:ext>
                  </a:extLst>
                </a:gridCol>
                <a:gridCol w="1410787">
                  <a:extLst>
                    <a:ext uri="{9D8B030D-6E8A-4147-A177-3AD203B41FA5}">
                      <a16:colId xmlns:a16="http://schemas.microsoft.com/office/drawing/2014/main" val="870930400"/>
                    </a:ext>
                  </a:extLst>
                </a:gridCol>
              </a:tblGrid>
              <a:tr h="759291">
                <a:tc>
                  <a:txBody>
                    <a:bodyPr/>
                    <a:lstStyle/>
                    <a:p>
                      <a:pPr algn="ctr"/>
                      <a:r>
                        <a:rPr lang="tr-TR" sz="1800" noProof="0" dirty="0" smtClean="0">
                          <a:latin typeface="Book Antiqua" panose="02040602050305030304" pitchFamily="18" charset="0"/>
                        </a:rPr>
                        <a:t>BİLİM</a:t>
                      </a:r>
                      <a:r>
                        <a:rPr lang="tr-TR" sz="1800" baseline="0" noProof="0" dirty="0" smtClean="0">
                          <a:latin typeface="Book Antiqua" panose="02040602050305030304" pitchFamily="18" charset="0"/>
                        </a:rPr>
                        <a:t> DALI / PROGRAM</a:t>
                      </a:r>
                      <a:endParaRPr lang="tr-TR" sz="1800" noProof="0" dirty="0">
                        <a:latin typeface="Book Antiqua" panose="02040602050305030304" pitchFamily="18" charset="0"/>
                      </a:endParaRPr>
                    </a:p>
                  </a:txBody>
                  <a:tcPr marL="138074" marR="138074" marT="45724" marB="45724" anchor="ctr"/>
                </a:tc>
                <a:tc>
                  <a:txBody>
                    <a:bodyPr/>
                    <a:lstStyle/>
                    <a:p>
                      <a:pPr marL="0" algn="ctr" defTabSz="914400" rtl="1">
                        <a:buNone/>
                      </a:pPr>
                      <a:r>
                        <a:rPr lang="tr-TR" sz="1800" b="1" i="0" noProof="0" dirty="0" smtClean="0">
                          <a:solidFill>
                            <a:schemeClr val="lt1"/>
                          </a:solidFill>
                          <a:latin typeface="Book Antiqua" panose="02040602050305030304" pitchFamily="18" charset="0"/>
                          <a:ea typeface="+mn-ea"/>
                          <a:cs typeface="+mn-cs"/>
                        </a:rPr>
                        <a:t>KIZ ÖĞRENCİ</a:t>
                      </a:r>
                      <a:endParaRPr lang="tr-TR" sz="1800" b="1" i="0" noProof="0" dirty="0">
                        <a:solidFill>
                          <a:schemeClr val="lt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1" i="0" noProof="0" dirty="0" smtClean="0">
                          <a:solidFill>
                            <a:schemeClr val="lt1"/>
                          </a:solidFill>
                          <a:latin typeface="Book Antiqua" panose="02040602050305030304" pitchFamily="18" charset="0"/>
                          <a:ea typeface="+mn-ea"/>
                          <a:cs typeface="+mn-cs"/>
                        </a:rPr>
                        <a:t>ERKEK</a:t>
                      </a:r>
                      <a:r>
                        <a:rPr lang="tr-TR" sz="1800" b="1" i="0" baseline="0" noProof="0" dirty="0" smtClean="0">
                          <a:solidFill>
                            <a:schemeClr val="lt1"/>
                          </a:solidFill>
                          <a:latin typeface="Book Antiqua" panose="02040602050305030304" pitchFamily="18" charset="0"/>
                          <a:ea typeface="+mn-ea"/>
                          <a:cs typeface="+mn-cs"/>
                        </a:rPr>
                        <a:t> ÖĞRENCİ</a:t>
                      </a:r>
                      <a:endParaRPr lang="tr-TR" sz="1800" b="1" i="0" noProof="0" dirty="0">
                        <a:solidFill>
                          <a:schemeClr val="lt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1" i="0" noProof="0" dirty="0" smtClean="0">
                          <a:solidFill>
                            <a:schemeClr val="lt1"/>
                          </a:solidFill>
                          <a:latin typeface="Book Antiqua" panose="02040602050305030304" pitchFamily="18" charset="0"/>
                          <a:ea typeface="+mn-ea"/>
                          <a:cs typeface="+mn-cs"/>
                        </a:rPr>
                        <a:t>TOPLAM</a:t>
                      </a:r>
                      <a:endParaRPr lang="tr-TR" sz="1800" b="1" i="0" noProof="0" dirty="0">
                        <a:solidFill>
                          <a:schemeClr val="lt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566973643"/>
                  </a:ext>
                </a:extLst>
              </a:tr>
              <a:tr h="825034">
                <a:tc>
                  <a:txBody>
                    <a:bodyPr/>
                    <a:lstStyle/>
                    <a:p>
                      <a:pPr marL="0" algn="ctr" defTabSz="914400" rtl="1">
                        <a:buNone/>
                      </a:pPr>
                      <a:r>
                        <a:rPr lang="tr-TR" sz="1800" b="1" i="0" baseline="0" noProof="0" dirty="0" smtClean="0">
                          <a:solidFill>
                            <a:schemeClr val="dk1"/>
                          </a:solidFill>
                          <a:latin typeface="Book Antiqua" panose="02040602050305030304" pitchFamily="18" charset="0"/>
                          <a:ea typeface="+mn-ea"/>
                          <a:cs typeface="+mn-cs"/>
                        </a:rPr>
                        <a:t>Temel İslam Bilimleri Anabilim Dalı</a:t>
                      </a:r>
                    </a:p>
                    <a:p>
                      <a:pPr marL="0" algn="ctr" defTabSz="914400" rtl="1">
                        <a:buNone/>
                      </a:pPr>
                      <a:r>
                        <a:rPr lang="tr-TR" sz="1800" b="0" i="0" baseline="0" noProof="0" dirty="0" smtClean="0">
                          <a:solidFill>
                            <a:schemeClr val="dk1"/>
                          </a:solidFill>
                          <a:latin typeface="Book Antiqua" panose="02040602050305030304" pitchFamily="18" charset="0"/>
                          <a:ea typeface="+mn-ea"/>
                          <a:cs typeface="+mn-cs"/>
                        </a:rPr>
                        <a:t>(Tezli Normal Öğretim)</a:t>
                      </a:r>
                      <a:endParaRPr lang="tr-TR" sz="18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0" i="0" noProof="0" dirty="0" smtClean="0">
                          <a:solidFill>
                            <a:schemeClr val="dk1"/>
                          </a:solidFill>
                          <a:latin typeface="Book Antiqua" panose="02040602050305030304" pitchFamily="18" charset="0"/>
                          <a:ea typeface="+mn-ea"/>
                          <a:cs typeface="+mn-cs"/>
                        </a:rPr>
                        <a:t>25</a:t>
                      </a:r>
                      <a:endParaRPr lang="tr-TR" sz="18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0" i="0" noProof="0" dirty="0" smtClean="0">
                          <a:solidFill>
                            <a:schemeClr val="dk1"/>
                          </a:solidFill>
                          <a:latin typeface="Book Antiqua" panose="02040602050305030304" pitchFamily="18" charset="0"/>
                          <a:ea typeface="+mn-ea"/>
                          <a:cs typeface="+mn-cs"/>
                        </a:rPr>
                        <a:t>53</a:t>
                      </a:r>
                      <a:endParaRPr lang="tr-TR" sz="18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800" b="0" i="0" noProof="0" dirty="0" smtClean="0">
                          <a:solidFill>
                            <a:schemeClr val="dk1"/>
                          </a:solidFill>
                          <a:latin typeface="Book Antiqua" panose="02040602050305030304" pitchFamily="18" charset="0"/>
                          <a:ea typeface="+mn-ea"/>
                          <a:cs typeface="+mn-cs"/>
                        </a:rPr>
                        <a:t>78</a:t>
                      </a:r>
                      <a:endParaRPr lang="tr-TR" sz="1800" b="0" i="0" noProof="0" dirty="0">
                        <a:solidFill>
                          <a:schemeClr val="dk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2505527830"/>
                  </a:ext>
                </a:extLst>
              </a:tr>
            </a:tbl>
          </a:graphicData>
        </a:graphic>
      </p:graphicFrame>
    </p:spTree>
    <p:extLst>
      <p:ext uri="{BB962C8B-B14F-4D97-AF65-F5344CB8AC3E}">
        <p14:creationId xmlns:p14="http://schemas.microsoft.com/office/powerpoint/2010/main" val="2615190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3356</TotalTime>
  <Words>1457</Words>
  <Application>Microsoft Office PowerPoint</Application>
  <PresentationFormat>Geniş ekran</PresentationFormat>
  <Paragraphs>453</Paragraphs>
  <Slides>32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Arial</vt:lpstr>
      <vt:lpstr>Book Antiqua</vt:lpstr>
      <vt:lpstr>Calibri</vt:lpstr>
      <vt:lpstr>Calibri Light</vt:lpstr>
      <vt:lpstr>Montserrat Alternates</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2019-2020 EĞİTİM-ÖĞRETİM YILI İÇİN AÇILMASI PLANLANAN  TOPLAM ÖĞRENCİ SAYISI </vt:lpstr>
      <vt:lpstr>YABANCI UYRUKLU ÖĞRENCİ SAYILARI </vt:lpstr>
      <vt:lpstr>MEZUN ÖĞRENCİ SAYILARI </vt:lpstr>
      <vt:lpstr>2019 YILINDA AÇILMASI PLANLANAN PROGRAMLAR</vt:lpstr>
      <vt:lpstr>SUSBİD</vt:lpstr>
      <vt:lpstr>SOSYAL BİLİMLER ENSTİTÜSÜ DERGİSİ</vt:lpstr>
      <vt:lpstr>ÖDENEK DURUMU NORMAL ÖĞRETİM</vt:lpstr>
      <vt:lpstr>ÖDENEK DURUMU İKİNCİ ÖĞRETİM</vt:lpstr>
      <vt:lpstr>EK DERS ÖDEMELERİ NORMAL ÖĞRETİM</vt:lpstr>
      <vt:lpstr>EK DERS ÖDEMELERİ İKİNCİ ÖĞRETİM</vt:lpstr>
      <vt:lpstr>BÜTÇE HARCAMALARI</vt:lpstr>
      <vt:lpstr>KALİTE ÇALIŞMALARI KAPSAMINDA ALINAN KARARLAR</vt:lpstr>
      <vt:lpstr>ENSTİTÜ İHTİYAÇ VE TALEPLERİ </vt:lpstr>
      <vt:lpstr>ENSTİTÜ İHTİYAÇ VE TALEPLERİ </vt:lpstr>
      <vt:lpstr>ENSTİTÜ İHTİYAÇ VE TALEPLERİ </vt:lpstr>
      <vt:lpstr>ENSTİTÜ İHTİYAÇ VE TALEPLERİ </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Siirtüniversitesi</cp:lastModifiedBy>
  <cp:revision>231</cp:revision>
  <dcterms:created xsi:type="dcterms:W3CDTF">2018-02-07T07:43:50Z</dcterms:created>
  <dcterms:modified xsi:type="dcterms:W3CDTF">2025-11-21T06:49:58Z</dcterms:modified>
</cp:coreProperties>
</file>