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charts/colors6.xml" ContentType="application/vnd.ms-office.chartcolor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olors4.xml" ContentType="application/vnd.ms-office.chartcolorstyle+xml"/>
  <Override PartName="/ppt/charts/style11.xml" ContentType="application/vnd.ms-office.chartstyl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charts/colors2.xml" ContentType="application/vnd.ms-office.chartcolorstyl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7.xml" ContentType="application/vnd.openxmlformats-officedocument.drawingml.chart+xml"/>
  <Override PartName="/ppt/charts/style9.xml" ContentType="application/vnd.ms-office.chartstyle+xml"/>
  <Override PartName="/ppt/charts/style7.xml" ContentType="application/vnd.ms-office.chartstyle+xml"/>
  <Override PartName="/ppt/charts/colors10.xml" ContentType="application/vnd.ms-office.chartcolorstyle+xml"/>
  <Override PartName="/ppt/diagrams/layout1.xml" ContentType="application/vnd.openxmlformats-officedocument.drawingml.diagramLayout+xml"/>
  <Override PartName="/ppt/diagrams/data2.xml" ContentType="application/vnd.openxmlformats-officedocument.drawingml.diagramData+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charts/style5.xml" ContentType="application/vnd.ms-office.chart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style3.xml" ContentType="application/vnd.ms-office.chart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Default Extension="png" ContentType="image/png"/>
  <Override PartName="/ppt/charts/colors9.xml" ContentType="application/vnd.ms-office.chartcolorstyl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charts/colors7.xml" ContentType="application/vnd.ms-office.chartcolor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charts/colors5.xml" ContentType="application/vnd.ms-office.chartcolorstyle+xml"/>
  <Override PartName="/ppt/charts/style10.xml" ContentType="application/vnd.ms-office.chart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s/slide20.xml" ContentType="application/vnd.openxmlformats-officedocument.presentationml.slide+xml"/>
  <Override PartName="/ppt/charts/chart8.xml" ContentType="application/vnd.openxmlformats-officedocument.drawingml.chart+xml"/>
  <Override PartName="/ppt/charts/colors11.xml" ContentType="application/vnd.ms-office.chartcolorstyle+xml"/>
  <Override PartName="/ppt/charts/colors1.xml" ContentType="application/vnd.ms-office.chartcolorstyle+xml"/>
  <Override PartName="/ppt/slideLayouts/slideLayout10.xml" ContentType="application/vnd.openxmlformats-officedocument.presentationml.slideLayout+xml"/>
  <Override PartName="/ppt/diagrams/layout2.xml" ContentType="application/vnd.openxmlformats-officedocument.drawingml.diagramLayout+xml"/>
  <Override PartName="/ppt/charts/chart6.xml" ContentType="application/vnd.openxmlformats-officedocument.drawingml.chart+xml"/>
  <Override PartName="/ppt/charts/chart10.xml" ContentType="application/vnd.openxmlformats-officedocument.drawingml.chart+xml"/>
  <Override PartName="/ppt/charts/style8.xml" ContentType="application/vnd.ms-office.chartstyle+xml"/>
  <Override PartName="/ppt/charts/chart4.xml" ContentType="application/vnd.openxmlformats-officedocument.drawingml.chart+xml"/>
  <Override PartName="/ppt/charts/style6.xml" ContentType="application/vnd.ms-office.chartstyle+xml"/>
  <Override PartName="/ppt/slides/slide8.xml" ContentType="application/vnd.openxmlformats-officedocument.presentationml.slide+xml"/>
  <Override PartName="/ppt/diagrams/data1.xml" ContentType="application/vnd.openxmlformats-officedocument.drawingml.diagramData+xml"/>
  <Override PartName="/ppt/charts/chart2.xml" ContentType="application/vnd.openxmlformats-officedocument.drawingml.chart+xml"/>
  <Override PartName="/docProps/core.xml" ContentType="application/vnd.openxmlformats-package.core-properties+xml"/>
  <Override PartName="/ppt/charts/style4.xml" ContentType="application/vnd.ms-office.chartstyle+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charts/colors8.xml" ContentType="application/vnd.ms-office.chartcolorstyle+xml"/>
  <Override PartName="/ppt/charts/style2.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423" r:id="rId3"/>
    <p:sldId id="424" r:id="rId4"/>
    <p:sldId id="425" r:id="rId5"/>
    <p:sldId id="393" r:id="rId6"/>
    <p:sldId id="383" r:id="rId7"/>
    <p:sldId id="426" r:id="rId8"/>
    <p:sldId id="427" r:id="rId9"/>
    <p:sldId id="428" r:id="rId10"/>
    <p:sldId id="429" r:id="rId11"/>
    <p:sldId id="430" r:id="rId12"/>
    <p:sldId id="431" r:id="rId13"/>
    <p:sldId id="432" r:id="rId14"/>
    <p:sldId id="433" r:id="rId15"/>
    <p:sldId id="434" r:id="rId16"/>
    <p:sldId id="435" r:id="rId17"/>
    <p:sldId id="402" r:id="rId18"/>
    <p:sldId id="403" r:id="rId19"/>
    <p:sldId id="404" r:id="rId20"/>
    <p:sldId id="405" r:id="rId21"/>
    <p:sldId id="436" r:id="rId22"/>
    <p:sldId id="406" r:id="rId23"/>
    <p:sldId id="407" r:id="rId24"/>
    <p:sldId id="408" r:id="rId25"/>
    <p:sldId id="409" r:id="rId26"/>
    <p:sldId id="410" r:id="rId27"/>
    <p:sldId id="437" r:id="rId28"/>
    <p:sldId id="438" r:id="rId29"/>
    <p:sldId id="440" r:id="rId30"/>
    <p:sldId id="411" r:id="rId31"/>
    <p:sldId id="414" r:id="rId32"/>
    <p:sldId id="415" r:id="rId33"/>
    <p:sldId id="416" r:id="rId34"/>
    <p:sldId id="417" r:id="rId35"/>
    <p:sldId id="394" r:id="rId3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D91BA3"/>
    <a:srgbClr val="EEC416"/>
    <a:srgbClr val="59595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ema Uygulanmış Stil 1 - Vurgu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E269D01E-BC32-4049-B463-5C60D7B0CCD2}" styleName="Tema Uygulanmış Stil 2 - Vurgu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FD0F851-EC5A-4D38-B0AD-8093EC10F338}" styleName="Açık Stil 1 - Vurgu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12C8C85-51F0-491E-9774-3900AFEF0FD7}" styleName="Açık Stil 2 - Vurgu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BDBED569-4797-4DF1-A0F4-6AAB3CD982D8}" styleName="Açık Stil 3 - Vurgu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A111915-BE36-4E01-A7E5-04B1672EAD32}" styleName="Açık Stil 2 - Vurgu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Orta Stil 1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AF606853-7671-496A-8E4F-DF71F8EC918B}" styleName="Koyu Stil 1 - Vurgu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Koyu Stil 2 - Vurgu 5/Vurgu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Koyu Stil 2 - Vurgu 3/Vurgu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Koyu Stil 2 - Vurgu 1/Vurgu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Koyu Stil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85BE263C-DBD7-4A20-BB59-AAB30ACAA65A}" styleName="Orta Stil 3 - Vurgu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Orta Stil 3 - Vurgu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9631B5-78F2-41C9-869B-9F39066F8104}" styleName="Orta Stil 3 - Vurgu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Orta Stil 3 - Vurgu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2833802-FEF1-4C79-8D5D-14CF1EAF98D9}" styleName="Açık Stil 2 - Vurgu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autoAdjust="0"/>
  </p:normalViewPr>
  <p:slideViewPr>
    <p:cSldViewPr snapToGrid="0">
      <p:cViewPr varScale="1">
        <p:scale>
          <a:sx n="116" d="100"/>
          <a:sy n="116" d="100"/>
        </p:scale>
        <p:origin x="-390" y="-11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_al__ma_Sayfas_1.xlsx"/></Relationships>
</file>

<file path=ppt/charts/_rels/chart10.xml.rels><?xml version="1.0" encoding="UTF-8" standalone="yes"?>
<Relationships xmlns="http://schemas.openxmlformats.org/package/2006/relationships"><Relationship Id="rId3" Type="http://schemas.microsoft.com/office/2011/relationships/chartStyle" Target="style10.xml"/><Relationship Id="rId2" Type="http://schemas.microsoft.com/office/2011/relationships/chartColorStyle" Target="colors10.xml"/><Relationship Id="rId1" Type="http://schemas.openxmlformats.org/officeDocument/2006/relationships/package" Target="../embeddings/Microsoft_Office_Excel__al__ma_Sayfas_10.xlsx"/></Relationships>
</file>

<file path=ppt/charts/_rels/chart11.xml.rels><?xml version="1.0" encoding="UTF-8" standalone="yes"?>
<Relationships xmlns="http://schemas.openxmlformats.org/package/2006/relationships"><Relationship Id="rId3" Type="http://schemas.microsoft.com/office/2011/relationships/chartStyle" Target="style11.xml"/><Relationship Id="rId2" Type="http://schemas.microsoft.com/office/2011/relationships/chartColorStyle" Target="colors11.xml"/><Relationship Id="rId1" Type="http://schemas.openxmlformats.org/officeDocument/2006/relationships/package" Target="../embeddings/Microsoft_Office_Excel__al__ma_Sayfas_1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Office_Excel__al__ma_Sayfas_2.xlsx"/></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Office_Excel__al__ma_Sayfas_3.xlsx"/></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Office_Excel__al__ma_Sayfas_4.xlsx"/></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Microsoft_Office_Excel__al__ma_Sayfas_5.xlsx"/></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package" Target="../embeddings/Microsoft_Office_Excel__al__ma_Sayfas_6.xlsx"/></Relationships>
</file>

<file path=ppt/charts/_rels/chart7.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package" Target="../embeddings/Microsoft_Office_Excel__al__ma_Sayfas_7.xlsx"/></Relationships>
</file>

<file path=ppt/charts/_rels/chart8.xml.rels><?xml version="1.0" encoding="UTF-8" standalone="yes"?>
<Relationships xmlns="http://schemas.openxmlformats.org/package/2006/relationships"><Relationship Id="rId3" Type="http://schemas.microsoft.com/office/2011/relationships/chartStyle" Target="style8.xml"/><Relationship Id="rId2" Type="http://schemas.microsoft.com/office/2011/relationships/chartColorStyle" Target="colors8.xml"/><Relationship Id="rId1" Type="http://schemas.openxmlformats.org/officeDocument/2006/relationships/package" Target="../embeddings/Microsoft_Office_Excel__al__ma_Sayfas_8.xlsx"/></Relationships>
</file>

<file path=ppt/charts/_rels/chart9.xml.rels><?xml version="1.0" encoding="UTF-8" standalone="yes"?>
<Relationships xmlns="http://schemas.openxmlformats.org/package/2006/relationships"><Relationship Id="rId3" Type="http://schemas.microsoft.com/office/2011/relationships/chartStyle" Target="style9.xml"/><Relationship Id="rId2" Type="http://schemas.microsoft.com/office/2011/relationships/chartColorStyle" Target="colors9.xml"/><Relationship Id="rId1" Type="http://schemas.openxmlformats.org/officeDocument/2006/relationships/package" Target="../embeddings/Microsoft_Office_Excel__al__ma_Sayfas_9.xlsx"/></Relationships>
</file>

<file path=ppt/charts/chart1.xml><?xml version="1.0" encoding="utf-8"?>
<c:chartSpace xmlns:c="http://schemas.openxmlformats.org/drawingml/2006/chart" xmlns:a="http://schemas.openxmlformats.org/drawingml/2006/main" xmlns:r="http://schemas.openxmlformats.org/officeDocument/2006/relationships">
  <c:lang val="tr-TR"/>
  <c:chart>
    <c:autoTitleDeleted val="1"/>
    <c:view3D>
      <c:rotX val="0"/>
      <c:rotY val="0"/>
      <c:depthPercent val="60"/>
      <c:perspective val="100"/>
    </c:view3D>
    <c:floor>
      <c:spPr>
        <a:solidFill>
          <a:schemeClr val="lt1">
            <a:lumMod val="95000"/>
          </a:schemeClr>
        </a:solid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5.6612159264152764E-2"/>
          <c:y val="2.5619911797197685E-2"/>
          <c:w val="0.90676561396388222"/>
          <c:h val="0.74677692502761794"/>
        </c:manualLayout>
      </c:layout>
      <c:bar3DChart>
        <c:barDir val="col"/>
        <c:grouping val="clustered"/>
        <c:ser>
          <c:idx val="0"/>
          <c:order val="0"/>
          <c:tx>
            <c:strRef>
              <c:f>Sayfa1!$B$1</c:f>
              <c:strCache>
                <c:ptCount val="1"/>
                <c:pt idx="0">
                  <c:v>Kız</c:v>
                </c:pt>
              </c:strCache>
            </c:strRef>
          </c:tx>
          <c:spPr>
            <a:solidFill>
              <a:srgbClr val="D91BA3">
                <a:alpha val="85000"/>
              </a:srgbClr>
            </a:solidFill>
            <a:ln w="9525" cap="flat" cmpd="sng" algn="ctr">
              <a:solidFill>
                <a:schemeClr val="accent6">
                  <a:lumMod val="75000"/>
                </a:schemeClr>
              </a:solidFill>
              <a:round/>
            </a:ln>
            <a:effectLst/>
            <a:sp3d contourW="9525">
              <a:contourClr>
                <a:schemeClr val="accent6">
                  <a:lumMod val="75000"/>
                </a:schemeClr>
              </a:contourClr>
            </a:sp3d>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tr-TR"/>
              </a:p>
            </c:txPr>
            <c:showVal val="1"/>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Sayfa1!$A$2:$A$5</c:f>
              <c:strCache>
                <c:ptCount val="4"/>
                <c:pt idx="0">
                  <c:v>Eğitim Yönetimi (Tezli YL)</c:v>
                </c:pt>
                <c:pt idx="1">
                  <c:v>Eğitim Yönetimi (Tezsiz YL)</c:v>
                </c:pt>
                <c:pt idx="2">
                  <c:v>Eğitim Yönetimi (Doktora)</c:v>
                </c:pt>
                <c:pt idx="3">
                  <c:v>Eğitim Programları Ve Öğretimi (Tezli YL)</c:v>
                </c:pt>
              </c:strCache>
            </c:strRef>
          </c:cat>
          <c:val>
            <c:numRef>
              <c:f>Sayfa1!$B$2:$B$5</c:f>
              <c:numCache>
                <c:formatCode>General</c:formatCode>
                <c:ptCount val="4"/>
                <c:pt idx="0">
                  <c:v>30</c:v>
                </c:pt>
                <c:pt idx="1">
                  <c:v>25</c:v>
                </c:pt>
                <c:pt idx="2">
                  <c:v>8</c:v>
                </c:pt>
                <c:pt idx="3">
                  <c:v>41</c:v>
                </c:pt>
              </c:numCache>
            </c:numRef>
          </c:val>
          <c:extLst xmlns:c16r2="http://schemas.microsoft.com/office/drawing/2015/06/chart">
            <c:ext xmlns:c16="http://schemas.microsoft.com/office/drawing/2014/chart" uri="{C3380CC4-5D6E-409C-BE32-E72D297353CC}">
              <c16:uniqueId val="{00000000-B5C8-4FE9-845A-D3FAE38A81BA}"/>
            </c:ext>
          </c:extLst>
        </c:ser>
        <c:ser>
          <c:idx val="1"/>
          <c:order val="1"/>
          <c:tx>
            <c:strRef>
              <c:f>Sayfa1!$C$1</c:f>
              <c:strCache>
                <c:ptCount val="1"/>
                <c:pt idx="0">
                  <c:v>Erkek</c:v>
                </c:pt>
              </c:strCache>
            </c:strRef>
          </c:tx>
          <c:spPr>
            <a:solidFill>
              <a:schemeClr val="accent5">
                <a:alpha val="85000"/>
              </a:schemeClr>
            </a:solidFill>
            <a:ln w="9525" cap="flat" cmpd="sng" algn="ctr">
              <a:solidFill>
                <a:schemeClr val="accent5">
                  <a:lumMod val="75000"/>
                </a:schemeClr>
              </a:solidFill>
              <a:round/>
            </a:ln>
            <a:effectLst/>
            <a:sp3d contourW="9525">
              <a:contourClr>
                <a:schemeClr val="accent5">
                  <a:lumMod val="75000"/>
                </a:schemeClr>
              </a:contourClr>
            </a:sp3d>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tr-TR"/>
              </a:p>
            </c:txPr>
            <c:showVal val="1"/>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Sayfa1!$A$2:$A$5</c:f>
              <c:strCache>
                <c:ptCount val="4"/>
                <c:pt idx="0">
                  <c:v>Eğitim Yönetimi (Tezli YL)</c:v>
                </c:pt>
                <c:pt idx="1">
                  <c:v>Eğitim Yönetimi (Tezsiz YL)</c:v>
                </c:pt>
                <c:pt idx="2">
                  <c:v>Eğitim Yönetimi (Doktora)</c:v>
                </c:pt>
                <c:pt idx="3">
                  <c:v>Eğitim Programları Ve Öğretimi (Tezli YL)</c:v>
                </c:pt>
              </c:strCache>
            </c:strRef>
          </c:cat>
          <c:val>
            <c:numRef>
              <c:f>Sayfa1!$C$2:$C$5</c:f>
              <c:numCache>
                <c:formatCode>General</c:formatCode>
                <c:ptCount val="4"/>
                <c:pt idx="0">
                  <c:v>37</c:v>
                </c:pt>
                <c:pt idx="1">
                  <c:v>48</c:v>
                </c:pt>
                <c:pt idx="2">
                  <c:v>14</c:v>
                </c:pt>
                <c:pt idx="3">
                  <c:v>38</c:v>
                </c:pt>
              </c:numCache>
            </c:numRef>
          </c:val>
          <c:extLst xmlns:c16r2="http://schemas.microsoft.com/office/drawing/2015/06/chart">
            <c:ext xmlns:c16="http://schemas.microsoft.com/office/drawing/2014/chart" uri="{C3380CC4-5D6E-409C-BE32-E72D297353CC}">
              <c16:uniqueId val="{00000001-B5C8-4FE9-845A-D3FAE38A81BA}"/>
            </c:ext>
          </c:extLst>
        </c:ser>
        <c:ser>
          <c:idx val="2"/>
          <c:order val="2"/>
          <c:tx>
            <c:strRef>
              <c:f>Sayfa1!$D$1</c:f>
              <c:strCache>
                <c:ptCount val="1"/>
                <c:pt idx="0">
                  <c:v>Toplam</c:v>
                </c:pt>
              </c:strCache>
            </c:strRef>
          </c:tx>
          <c:spPr>
            <a:solidFill>
              <a:schemeClr val="accent4">
                <a:alpha val="85000"/>
              </a:schemeClr>
            </a:solidFill>
            <a:ln w="9525" cap="flat" cmpd="sng" algn="ctr">
              <a:solidFill>
                <a:schemeClr val="accent4">
                  <a:lumMod val="75000"/>
                </a:schemeClr>
              </a:solidFill>
              <a:round/>
            </a:ln>
            <a:effectLst/>
            <a:sp3d contourW="9525">
              <a:contourClr>
                <a:schemeClr val="accent4">
                  <a:lumMod val="75000"/>
                </a:schemeClr>
              </a:contourClr>
            </a:sp3d>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tr-TR"/>
              </a:p>
            </c:txPr>
            <c:showVal val="1"/>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Sayfa1!$A$2:$A$5</c:f>
              <c:strCache>
                <c:ptCount val="4"/>
                <c:pt idx="0">
                  <c:v>Eğitim Yönetimi (Tezli YL)</c:v>
                </c:pt>
                <c:pt idx="1">
                  <c:v>Eğitim Yönetimi (Tezsiz YL)</c:v>
                </c:pt>
                <c:pt idx="2">
                  <c:v>Eğitim Yönetimi (Doktora)</c:v>
                </c:pt>
                <c:pt idx="3">
                  <c:v>Eğitim Programları Ve Öğretimi (Tezli YL)</c:v>
                </c:pt>
              </c:strCache>
            </c:strRef>
          </c:cat>
          <c:val>
            <c:numRef>
              <c:f>Sayfa1!$D$2:$D$5</c:f>
              <c:numCache>
                <c:formatCode>General</c:formatCode>
                <c:ptCount val="4"/>
                <c:pt idx="0">
                  <c:v>67</c:v>
                </c:pt>
                <c:pt idx="1">
                  <c:v>73</c:v>
                </c:pt>
                <c:pt idx="2">
                  <c:v>22</c:v>
                </c:pt>
                <c:pt idx="3">
                  <c:v>79</c:v>
                </c:pt>
              </c:numCache>
            </c:numRef>
          </c:val>
          <c:extLst xmlns:c16r2="http://schemas.microsoft.com/office/drawing/2015/06/chart">
            <c:ext xmlns:c16="http://schemas.microsoft.com/office/drawing/2014/chart" uri="{C3380CC4-5D6E-409C-BE32-E72D297353CC}">
              <c16:uniqueId val="{00000002-B5C8-4FE9-845A-D3FAE38A81BA}"/>
            </c:ext>
          </c:extLst>
        </c:ser>
        <c:dLbls/>
        <c:gapWidth val="65"/>
        <c:shape val="box"/>
        <c:axId val="153000576"/>
        <c:axId val="153010560"/>
        <c:axId val="0"/>
      </c:bar3DChart>
      <c:catAx>
        <c:axId val="153000576"/>
        <c:scaling>
          <c:orientation val="minMax"/>
        </c:scaling>
        <c:axPos val="b"/>
        <c:numFmt formatCode="General" sourceLinked="1"/>
        <c:maj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tr-TR"/>
          </a:p>
        </c:txPr>
        <c:crossAx val="153010560"/>
        <c:crosses val="autoZero"/>
        <c:auto val="1"/>
        <c:lblAlgn val="ctr"/>
        <c:lblOffset val="100"/>
      </c:catAx>
      <c:valAx>
        <c:axId val="153010560"/>
        <c:scaling>
          <c:orientation val="minMax"/>
        </c:scaling>
        <c:axPos val="l"/>
        <c:majorGridlines>
          <c:spPr>
            <a:ln w="9525" cap="flat" cmpd="sng" algn="ctr">
              <a:solidFill>
                <a:schemeClr val="dk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tr-TR"/>
          </a:p>
        </c:txPr>
        <c:crossAx val="153000576"/>
        <c:crosses val="autoZero"/>
        <c:crossBetween val="between"/>
      </c:valAx>
      <c:spPr>
        <a:noFill/>
        <a:ln>
          <a:noFill/>
        </a:ln>
        <a:effectLst/>
      </c:spPr>
    </c:plotArea>
    <c:legend>
      <c:legendPos val="b"/>
      <c:layout/>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tr-TR"/>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tr-TR"/>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tr-TR"/>
  <c:chart>
    <c:autoTitleDeleted val="1"/>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5.6612159264152764E-2"/>
          <c:y val="2.5619911797197682E-2"/>
          <c:w val="0.90676561396388222"/>
          <c:h val="0.74677692502761794"/>
        </c:manualLayout>
      </c:layout>
      <c:bar3DChart>
        <c:barDir val="col"/>
        <c:grouping val="clustered"/>
        <c:ser>
          <c:idx val="0"/>
          <c:order val="0"/>
          <c:tx>
            <c:strRef>
              <c:f>Sayfa1!$B$1</c:f>
              <c:strCache>
                <c:ptCount val="1"/>
                <c:pt idx="0">
                  <c:v>Kız</c:v>
                </c:pt>
              </c:strCache>
            </c:strRef>
          </c:tx>
          <c:spPr>
            <a:solidFill>
              <a:srgbClr val="D91BA3"/>
            </a:solidFill>
            <a:ln>
              <a:noFill/>
            </a:ln>
            <a:effectLst/>
            <a:sp3d/>
          </c:spPr>
          <c:dPt>
            <c:idx val="0"/>
            <c:extLst xmlns:c16r2="http://schemas.microsoft.com/office/drawing/2015/06/chart">
              <c:ext xmlns:c16="http://schemas.microsoft.com/office/drawing/2014/chart" uri="{C3380CC4-5D6E-409C-BE32-E72D297353CC}">
                <c16:uniqueId val="{00000003-B5C8-4FE9-845A-D3FAE38A81BA}"/>
              </c:ext>
            </c:extLst>
          </c:dPt>
          <c:dLbls>
            <c:dLbl>
              <c:idx val="0"/>
              <c:layout>
                <c:manualLayout>
                  <c:x val="-0.11902223700888687"/>
                  <c:y val="-0.21785943604089497"/>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B5C8-4FE9-845A-D3FAE38A81B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tr-TR"/>
              </a:p>
            </c:txPr>
            <c:showVal val="1"/>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Sayfa1!$A$2</c:f>
              <c:strCache>
                <c:ptCount val="1"/>
                <c:pt idx="0">
                  <c:v>Soysal Bilimler Enstitüsü</c:v>
                </c:pt>
              </c:strCache>
            </c:strRef>
          </c:cat>
          <c:val>
            <c:numRef>
              <c:f>Sayfa1!$B$2</c:f>
              <c:numCache>
                <c:formatCode>General</c:formatCode>
                <c:ptCount val="1"/>
                <c:pt idx="0">
                  <c:v>375</c:v>
                </c:pt>
              </c:numCache>
            </c:numRef>
          </c:val>
          <c:extLst xmlns:c16r2="http://schemas.microsoft.com/office/drawing/2015/06/chart">
            <c:ext xmlns:c16="http://schemas.microsoft.com/office/drawing/2014/chart" uri="{C3380CC4-5D6E-409C-BE32-E72D297353CC}">
              <c16:uniqueId val="{00000000-B5C8-4FE9-845A-D3FAE38A81BA}"/>
            </c:ext>
          </c:extLst>
        </c:ser>
        <c:ser>
          <c:idx val="1"/>
          <c:order val="1"/>
          <c:tx>
            <c:strRef>
              <c:f>Sayfa1!$C$1</c:f>
              <c:strCache>
                <c:ptCount val="1"/>
                <c:pt idx="0">
                  <c:v>Erkek</c:v>
                </c:pt>
              </c:strCache>
            </c:strRef>
          </c:tx>
          <c:spPr>
            <a:gradFill>
              <a:gsLst>
                <a:gs pos="100000">
                  <a:schemeClr val="accent5">
                    <a:alpha val="0"/>
                  </a:schemeClr>
                </a:gs>
                <a:gs pos="50000">
                  <a:schemeClr val="accent5"/>
                </a:gs>
              </a:gsLst>
              <a:lin ang="5400000" scaled="0"/>
            </a:gradFill>
            <a:ln>
              <a:noFill/>
            </a:ln>
            <a:effectLst/>
            <a:sp3d/>
          </c:spPr>
          <c:dLbls>
            <c:dLbl>
              <c:idx val="0"/>
              <c:layout>
                <c:manualLayout>
                  <c:x val="-0.11902223700888691"/>
                  <c:y val="-0.15167429091454715"/>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8BFA-4719-BDB7-7ECE5974925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tr-TR"/>
              </a:p>
            </c:txPr>
            <c:showVal val="1"/>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Sayfa1!$A$2</c:f>
              <c:strCache>
                <c:ptCount val="1"/>
                <c:pt idx="0">
                  <c:v>Soysal Bilimler Enstitüsü</c:v>
                </c:pt>
              </c:strCache>
            </c:strRef>
          </c:cat>
          <c:val>
            <c:numRef>
              <c:f>Sayfa1!$C$2</c:f>
              <c:numCache>
                <c:formatCode>General</c:formatCode>
                <c:ptCount val="1"/>
                <c:pt idx="0">
                  <c:v>595</c:v>
                </c:pt>
              </c:numCache>
            </c:numRef>
          </c:val>
          <c:extLst xmlns:c16r2="http://schemas.microsoft.com/office/drawing/2015/06/chart">
            <c:ext xmlns:c16="http://schemas.microsoft.com/office/drawing/2014/chart" uri="{C3380CC4-5D6E-409C-BE32-E72D297353CC}">
              <c16:uniqueId val="{00000001-B5C8-4FE9-845A-D3FAE38A81BA}"/>
            </c:ext>
          </c:extLst>
        </c:ser>
        <c:ser>
          <c:idx val="2"/>
          <c:order val="2"/>
          <c:tx>
            <c:strRef>
              <c:f>Sayfa1!$D$1</c:f>
              <c:strCache>
                <c:ptCount val="1"/>
                <c:pt idx="0">
                  <c:v>Toplam</c:v>
                </c:pt>
              </c:strCache>
            </c:strRef>
          </c:tx>
          <c:spPr>
            <a:gradFill>
              <a:gsLst>
                <a:gs pos="100000">
                  <a:schemeClr val="accent4">
                    <a:alpha val="0"/>
                  </a:schemeClr>
                </a:gs>
                <a:gs pos="50000">
                  <a:schemeClr val="accent4"/>
                </a:gs>
              </a:gsLst>
              <a:lin ang="5400000" scaled="0"/>
            </a:gradFill>
            <a:ln>
              <a:noFill/>
            </a:ln>
            <a:effectLst/>
            <a:sp3d/>
          </c:spPr>
          <c:dLbls>
            <c:dLbl>
              <c:idx val="0"/>
              <c:layout>
                <c:manualLayout>
                  <c:x val="-0.15335557460760418"/>
                  <c:y val="-5.2396573225025396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8BFA-4719-BDB7-7ECE5974925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tr-TR"/>
              </a:p>
            </c:txPr>
            <c:showVal val="1"/>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Sayfa1!$A$2</c:f>
              <c:strCache>
                <c:ptCount val="1"/>
                <c:pt idx="0">
                  <c:v>Soysal Bilimler Enstitüsü</c:v>
                </c:pt>
              </c:strCache>
            </c:strRef>
          </c:cat>
          <c:val>
            <c:numRef>
              <c:f>Sayfa1!$D$2</c:f>
              <c:numCache>
                <c:formatCode>General</c:formatCode>
                <c:ptCount val="1"/>
                <c:pt idx="0">
                  <c:v>970</c:v>
                </c:pt>
              </c:numCache>
            </c:numRef>
          </c:val>
          <c:extLst xmlns:c16r2="http://schemas.microsoft.com/office/drawing/2015/06/chart">
            <c:ext xmlns:c16="http://schemas.microsoft.com/office/drawing/2014/chart" uri="{C3380CC4-5D6E-409C-BE32-E72D297353CC}">
              <c16:uniqueId val="{00000002-B5C8-4FE9-845A-D3FAE38A81BA}"/>
            </c:ext>
          </c:extLst>
        </c:ser>
        <c:dLbls/>
        <c:gapDepth val="0"/>
        <c:shape val="box"/>
        <c:axId val="156689920"/>
        <c:axId val="156691456"/>
        <c:axId val="0"/>
      </c:bar3DChart>
      <c:catAx>
        <c:axId val="156689920"/>
        <c:scaling>
          <c:orientation val="minMax"/>
        </c:scaling>
        <c:axPos val="b"/>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156691456"/>
        <c:crosses val="autoZero"/>
        <c:auto val="1"/>
        <c:lblAlgn val="ctr"/>
        <c:lblOffset val="100"/>
      </c:catAx>
      <c:valAx>
        <c:axId val="156691456"/>
        <c:scaling>
          <c:orientation val="minMax"/>
        </c:scaling>
        <c:axPos val="l"/>
        <c:majorGridlines>
          <c:spPr>
            <a:ln w="9525" cap="flat" cmpd="sng" algn="ctr">
              <a:solidFill>
                <a:schemeClr val="tx1">
                  <a:lumMod val="5000"/>
                  <a:lumOff val="9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156689920"/>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tr-TR"/>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tr-TR"/>
  <c:chart>
    <c:autoTitleDeleted val="1"/>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5.6612159264152764E-2"/>
          <c:y val="2.5619911797197682E-2"/>
          <c:w val="0.90676561396388222"/>
          <c:h val="0.74677692502761794"/>
        </c:manualLayout>
      </c:layout>
      <c:bar3DChart>
        <c:barDir val="col"/>
        <c:grouping val="stacked"/>
        <c:ser>
          <c:idx val="0"/>
          <c:order val="0"/>
          <c:tx>
            <c:strRef>
              <c:f>Sayfa1!$B$1</c:f>
              <c:strCache>
                <c:ptCount val="1"/>
                <c:pt idx="0">
                  <c:v>Suriye</c:v>
                </c:pt>
              </c:strCache>
            </c:strRef>
          </c:tx>
          <c:spPr>
            <a:solidFill>
              <a:schemeClr val="accent1"/>
            </a:solidFill>
            <a:ln>
              <a:noFill/>
            </a:ln>
            <a:effectLst/>
            <a:sp3d/>
          </c:spPr>
          <c:dPt>
            <c:idx val="0"/>
            <c:extLst xmlns:c16r2="http://schemas.microsoft.com/office/drawing/2015/06/chart">
              <c:ext xmlns:c16="http://schemas.microsoft.com/office/drawing/2014/chart" uri="{C3380CC4-5D6E-409C-BE32-E72D297353CC}">
                <c16:uniqueId val="{00000003-B5C8-4FE9-845A-D3FAE38A81BA}"/>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tr-TR"/>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Sayfa1!$A$2:$A$5</c:f>
              <c:strCache>
                <c:ptCount val="4"/>
                <c:pt idx="0">
                  <c:v>Temel İslam</c:v>
                </c:pt>
                <c:pt idx="1">
                  <c:v>İktisat</c:v>
                </c:pt>
                <c:pt idx="2">
                  <c:v>Maliye</c:v>
                </c:pt>
                <c:pt idx="3">
                  <c:v>Tarih</c:v>
                </c:pt>
              </c:strCache>
            </c:strRef>
          </c:cat>
          <c:val>
            <c:numRef>
              <c:f>Sayfa1!$B$2:$B$5</c:f>
              <c:numCache>
                <c:formatCode>General</c:formatCode>
                <c:ptCount val="4"/>
                <c:pt idx="0">
                  <c:v>14</c:v>
                </c:pt>
              </c:numCache>
            </c:numRef>
          </c:val>
          <c:extLst xmlns:c16r2="http://schemas.microsoft.com/office/drawing/2015/06/chart">
            <c:ext xmlns:c16="http://schemas.microsoft.com/office/drawing/2014/chart" uri="{C3380CC4-5D6E-409C-BE32-E72D297353CC}">
              <c16:uniqueId val="{00000000-B5C8-4FE9-845A-D3FAE38A81BA}"/>
            </c:ext>
          </c:extLst>
        </c:ser>
        <c:ser>
          <c:idx val="1"/>
          <c:order val="1"/>
          <c:tx>
            <c:strRef>
              <c:f>Sayfa1!$C$1</c:f>
              <c:strCache>
                <c:ptCount val="1"/>
                <c:pt idx="0">
                  <c:v>Pakistan</c:v>
                </c:pt>
              </c:strCache>
            </c:strRef>
          </c:tx>
          <c:spPr>
            <a:solidFill>
              <a:schemeClr val="accent2"/>
            </a:solidFill>
            <a:ln>
              <a:noFill/>
            </a:ln>
            <a:effectLst/>
            <a:sp3d/>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tr-TR"/>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Sayfa1!$A$2:$A$5</c:f>
              <c:strCache>
                <c:ptCount val="4"/>
                <c:pt idx="0">
                  <c:v>Temel İslam</c:v>
                </c:pt>
                <c:pt idx="1">
                  <c:v>İktisat</c:v>
                </c:pt>
                <c:pt idx="2">
                  <c:v>Maliye</c:v>
                </c:pt>
                <c:pt idx="3">
                  <c:v>Tarih</c:v>
                </c:pt>
              </c:strCache>
            </c:strRef>
          </c:cat>
          <c:val>
            <c:numRef>
              <c:f>Sayfa1!$C$2:$C$5</c:f>
              <c:numCache>
                <c:formatCode>General</c:formatCode>
                <c:ptCount val="4"/>
                <c:pt idx="0">
                  <c:v>1</c:v>
                </c:pt>
              </c:numCache>
            </c:numRef>
          </c:val>
          <c:extLst xmlns:c16r2="http://schemas.microsoft.com/office/drawing/2015/06/chart">
            <c:ext xmlns:c16="http://schemas.microsoft.com/office/drawing/2014/chart" uri="{C3380CC4-5D6E-409C-BE32-E72D297353CC}">
              <c16:uniqueId val="{00000001-B5C8-4FE9-845A-D3FAE38A81BA}"/>
            </c:ext>
          </c:extLst>
        </c:ser>
        <c:ser>
          <c:idx val="2"/>
          <c:order val="2"/>
          <c:tx>
            <c:strRef>
              <c:f>Sayfa1!$D$1</c:f>
              <c:strCache>
                <c:ptCount val="1"/>
                <c:pt idx="0">
                  <c:v>Türkmenistan</c:v>
                </c:pt>
              </c:strCache>
            </c:strRef>
          </c:tx>
          <c:spPr>
            <a:solidFill>
              <a:schemeClr val="accent3"/>
            </a:solidFill>
            <a:ln>
              <a:noFill/>
            </a:ln>
            <a:effectLst/>
            <a:sp3d/>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tr-TR"/>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Sayfa1!$A$2:$A$5</c:f>
              <c:strCache>
                <c:ptCount val="4"/>
                <c:pt idx="0">
                  <c:v>Temel İslam</c:v>
                </c:pt>
                <c:pt idx="1">
                  <c:v>İktisat</c:v>
                </c:pt>
                <c:pt idx="2">
                  <c:v>Maliye</c:v>
                </c:pt>
                <c:pt idx="3">
                  <c:v>Tarih</c:v>
                </c:pt>
              </c:strCache>
            </c:strRef>
          </c:cat>
          <c:val>
            <c:numRef>
              <c:f>Sayfa1!$D$2:$D$5</c:f>
              <c:numCache>
                <c:formatCode>General</c:formatCode>
                <c:ptCount val="4"/>
                <c:pt idx="0">
                  <c:v>1</c:v>
                </c:pt>
                <c:pt idx="3">
                  <c:v>1</c:v>
                </c:pt>
              </c:numCache>
            </c:numRef>
          </c:val>
          <c:extLst xmlns:c16r2="http://schemas.microsoft.com/office/drawing/2015/06/chart">
            <c:ext xmlns:c16="http://schemas.microsoft.com/office/drawing/2014/chart" uri="{C3380CC4-5D6E-409C-BE32-E72D297353CC}">
              <c16:uniqueId val="{00000002-B5C8-4FE9-845A-D3FAE38A81BA}"/>
            </c:ext>
          </c:extLst>
        </c:ser>
        <c:ser>
          <c:idx val="3"/>
          <c:order val="3"/>
          <c:tx>
            <c:strRef>
              <c:f>Sayfa1!$E$1</c:f>
              <c:strCache>
                <c:ptCount val="1"/>
                <c:pt idx="0">
                  <c:v>Azerbaycan</c:v>
                </c:pt>
              </c:strCache>
            </c:strRef>
          </c:tx>
          <c:spPr>
            <a:solidFill>
              <a:schemeClr val="accent4"/>
            </a:solidFill>
            <a:ln>
              <a:noFill/>
            </a:ln>
            <a:effectLst/>
            <a:sp3d/>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tr-TR"/>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Sayfa1!$A$2:$A$5</c:f>
              <c:strCache>
                <c:ptCount val="4"/>
                <c:pt idx="0">
                  <c:v>Temel İslam</c:v>
                </c:pt>
                <c:pt idx="1">
                  <c:v>İktisat</c:v>
                </c:pt>
                <c:pt idx="2">
                  <c:v>Maliye</c:v>
                </c:pt>
                <c:pt idx="3">
                  <c:v>Tarih</c:v>
                </c:pt>
              </c:strCache>
            </c:strRef>
          </c:cat>
          <c:val>
            <c:numRef>
              <c:f>Sayfa1!$E$2:$E$5</c:f>
              <c:numCache>
                <c:formatCode>General</c:formatCode>
                <c:ptCount val="4"/>
                <c:pt idx="1">
                  <c:v>2</c:v>
                </c:pt>
              </c:numCache>
            </c:numRef>
          </c:val>
          <c:extLst xmlns:c16r2="http://schemas.microsoft.com/office/drawing/2015/06/chart">
            <c:ext xmlns:c16="http://schemas.microsoft.com/office/drawing/2014/chart" uri="{C3380CC4-5D6E-409C-BE32-E72D297353CC}">
              <c16:uniqueId val="{00000001-4F21-47F4-8E68-1C18D22F98FB}"/>
            </c:ext>
          </c:extLst>
        </c:ser>
        <c:ser>
          <c:idx val="4"/>
          <c:order val="4"/>
          <c:tx>
            <c:strRef>
              <c:f>Sayfa1!$F$1</c:f>
              <c:strCache>
                <c:ptCount val="1"/>
                <c:pt idx="0">
                  <c:v>Mısır</c:v>
                </c:pt>
              </c:strCache>
            </c:strRef>
          </c:tx>
          <c:spPr>
            <a:solidFill>
              <a:schemeClr val="accent5"/>
            </a:solidFill>
            <a:ln>
              <a:noFill/>
            </a:ln>
            <a:effectLst/>
            <a:sp3d/>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tr-TR"/>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Sayfa1!$A$2:$A$5</c:f>
              <c:strCache>
                <c:ptCount val="4"/>
                <c:pt idx="0">
                  <c:v>Temel İslam</c:v>
                </c:pt>
                <c:pt idx="1">
                  <c:v>İktisat</c:v>
                </c:pt>
                <c:pt idx="2">
                  <c:v>Maliye</c:v>
                </c:pt>
                <c:pt idx="3">
                  <c:v>Tarih</c:v>
                </c:pt>
              </c:strCache>
            </c:strRef>
          </c:cat>
          <c:val>
            <c:numRef>
              <c:f>Sayfa1!$F$2:$F$5</c:f>
              <c:numCache>
                <c:formatCode>General</c:formatCode>
                <c:ptCount val="4"/>
                <c:pt idx="1">
                  <c:v>1</c:v>
                </c:pt>
              </c:numCache>
            </c:numRef>
          </c:val>
          <c:extLst xmlns:c16r2="http://schemas.microsoft.com/office/drawing/2015/06/chart">
            <c:ext xmlns:c16="http://schemas.microsoft.com/office/drawing/2014/chart" uri="{C3380CC4-5D6E-409C-BE32-E72D297353CC}">
              <c16:uniqueId val="{00000002-4F21-47F4-8E68-1C18D22F98FB}"/>
            </c:ext>
          </c:extLst>
        </c:ser>
        <c:ser>
          <c:idx val="5"/>
          <c:order val="5"/>
          <c:tx>
            <c:strRef>
              <c:f>Sayfa1!$G$1</c:f>
              <c:strCache>
                <c:ptCount val="1"/>
                <c:pt idx="0">
                  <c:v>Irak</c:v>
                </c:pt>
              </c:strCache>
            </c:strRef>
          </c:tx>
          <c:spPr>
            <a:solidFill>
              <a:schemeClr val="accent6"/>
            </a:solidFill>
            <a:ln>
              <a:noFill/>
            </a:ln>
            <a:effectLst/>
            <a:sp3d/>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tr-TR"/>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Sayfa1!$A$2:$A$5</c:f>
              <c:strCache>
                <c:ptCount val="4"/>
                <c:pt idx="0">
                  <c:v>Temel İslam</c:v>
                </c:pt>
                <c:pt idx="1">
                  <c:v>İktisat</c:v>
                </c:pt>
                <c:pt idx="2">
                  <c:v>Maliye</c:v>
                </c:pt>
                <c:pt idx="3">
                  <c:v>Tarih</c:v>
                </c:pt>
              </c:strCache>
            </c:strRef>
          </c:cat>
          <c:val>
            <c:numRef>
              <c:f>Sayfa1!$G$2:$G$5</c:f>
              <c:numCache>
                <c:formatCode>General</c:formatCode>
                <c:ptCount val="4"/>
                <c:pt idx="2">
                  <c:v>1</c:v>
                </c:pt>
              </c:numCache>
            </c:numRef>
          </c:val>
          <c:extLst xmlns:c16r2="http://schemas.microsoft.com/office/drawing/2015/06/chart">
            <c:ext xmlns:c16="http://schemas.microsoft.com/office/drawing/2014/chart" uri="{C3380CC4-5D6E-409C-BE32-E72D297353CC}">
              <c16:uniqueId val="{00000003-4F21-47F4-8E68-1C18D22F98FB}"/>
            </c:ext>
          </c:extLst>
        </c:ser>
        <c:dLbls>
          <c:showVal val="1"/>
        </c:dLbls>
        <c:shape val="box"/>
        <c:axId val="157568384"/>
        <c:axId val="157586560"/>
        <c:axId val="0"/>
      </c:bar3DChart>
      <c:catAx>
        <c:axId val="157568384"/>
        <c:scaling>
          <c:orientation val="minMax"/>
        </c:scaling>
        <c:axPos val="b"/>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157586560"/>
        <c:crosses val="autoZero"/>
        <c:auto val="1"/>
        <c:lblAlgn val="ctr"/>
        <c:lblOffset val="100"/>
      </c:catAx>
      <c:valAx>
        <c:axId val="157586560"/>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157568384"/>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tr-TR"/>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tr-TR"/>
  <c:chart>
    <c:autoTitleDeleted val="1"/>
    <c:view3D>
      <c:rotX val="0"/>
      <c:rotY val="0"/>
      <c:depthPercent val="60"/>
      <c:perspective val="100"/>
    </c:view3D>
    <c:floor>
      <c:spPr>
        <a:solidFill>
          <a:schemeClr val="lt1">
            <a:lumMod val="95000"/>
          </a:schemeClr>
        </a:solid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5.6612159264152764E-2"/>
          <c:y val="2.5619911797197682E-2"/>
          <c:w val="0.90676561396388222"/>
          <c:h val="0.74677692502761794"/>
        </c:manualLayout>
      </c:layout>
      <c:bar3DChart>
        <c:barDir val="col"/>
        <c:grouping val="clustered"/>
        <c:ser>
          <c:idx val="0"/>
          <c:order val="0"/>
          <c:tx>
            <c:strRef>
              <c:f>Sayfa1!$B$1</c:f>
              <c:strCache>
                <c:ptCount val="1"/>
                <c:pt idx="0">
                  <c:v>Kız</c:v>
                </c:pt>
              </c:strCache>
            </c:strRef>
          </c:tx>
          <c:spPr>
            <a:solidFill>
              <a:srgbClr val="D91BA3">
                <a:alpha val="85000"/>
              </a:srgbClr>
            </a:solidFill>
            <a:ln w="9525" cap="flat" cmpd="sng" algn="ctr">
              <a:solidFill>
                <a:schemeClr val="accent6">
                  <a:lumMod val="75000"/>
                </a:schemeClr>
              </a:solidFill>
              <a:round/>
            </a:ln>
            <a:effectLst/>
            <a:sp3d contourW="9525">
              <a:contourClr>
                <a:schemeClr val="accent6">
                  <a:lumMod val="75000"/>
                </a:schemeClr>
              </a:contourClr>
            </a:sp3d>
          </c:spPr>
          <c:dPt>
            <c:idx val="0"/>
            <c:extLst xmlns:c16r2="http://schemas.microsoft.com/office/drawing/2015/06/chart">
              <c:ext xmlns:c16="http://schemas.microsoft.com/office/drawing/2014/chart" uri="{C3380CC4-5D6E-409C-BE32-E72D297353CC}">
                <c16:uniqueId val="{00000003-B5C8-4FE9-845A-D3FAE38A81BA}"/>
              </c:ext>
            </c:extLst>
          </c:dPt>
          <c:dPt>
            <c:idx val="1"/>
            <c:extLst xmlns:c16r2="http://schemas.microsoft.com/office/drawing/2015/06/chart">
              <c:ext xmlns:c16="http://schemas.microsoft.com/office/drawing/2014/chart" uri="{C3380CC4-5D6E-409C-BE32-E72D297353CC}">
                <c16:uniqueId val="{00000004-B5C8-4FE9-845A-D3FAE38A81BA}"/>
              </c:ext>
            </c:extLst>
          </c:dPt>
          <c:dPt>
            <c:idx val="2"/>
            <c:extLst xmlns:c16r2="http://schemas.microsoft.com/office/drawing/2015/06/chart">
              <c:ext xmlns:c16="http://schemas.microsoft.com/office/drawing/2014/chart" uri="{C3380CC4-5D6E-409C-BE32-E72D297353CC}">
                <c16:uniqueId val="{00000005-B5C8-4FE9-845A-D3FAE38A81BA}"/>
              </c:ext>
            </c:extLst>
          </c:dPt>
          <c:dPt>
            <c:idx val="3"/>
            <c:extLst xmlns:c16r2="http://schemas.microsoft.com/office/drawing/2015/06/chart">
              <c:ext xmlns:c16="http://schemas.microsoft.com/office/drawing/2014/chart" uri="{C3380CC4-5D6E-409C-BE32-E72D297353CC}">
                <c16:uniqueId val="{00000007-CD36-4BFC-99BE-CC6A538949A1}"/>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tr-TR"/>
              </a:p>
            </c:txPr>
            <c:showVal val="1"/>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Sayfa1!$A$2:$A$6</c:f>
              <c:strCache>
                <c:ptCount val="5"/>
                <c:pt idx="0">
                  <c:v>Bölgesel Kalkınma İktisadı (Tezli YL)</c:v>
                </c:pt>
                <c:pt idx="1">
                  <c:v>Bölgesel Kalkınma İktisadı (Doktora)</c:v>
                </c:pt>
                <c:pt idx="2">
                  <c:v>İşletme (Tezli YL)</c:v>
                </c:pt>
                <c:pt idx="3">
                  <c:v>Maliye (Tezli YL)</c:v>
                </c:pt>
                <c:pt idx="4">
                  <c:v>Maliye (Tezsiz YL)</c:v>
                </c:pt>
              </c:strCache>
            </c:strRef>
          </c:cat>
          <c:val>
            <c:numRef>
              <c:f>Sayfa1!$B$2:$B$6</c:f>
              <c:numCache>
                <c:formatCode>General</c:formatCode>
                <c:ptCount val="5"/>
                <c:pt idx="0">
                  <c:v>18</c:v>
                </c:pt>
                <c:pt idx="1">
                  <c:v>4</c:v>
                </c:pt>
                <c:pt idx="2">
                  <c:v>4</c:v>
                </c:pt>
                <c:pt idx="3">
                  <c:v>14</c:v>
                </c:pt>
                <c:pt idx="4">
                  <c:v>3</c:v>
                </c:pt>
              </c:numCache>
            </c:numRef>
          </c:val>
          <c:extLst xmlns:c16r2="http://schemas.microsoft.com/office/drawing/2015/06/chart">
            <c:ext xmlns:c16="http://schemas.microsoft.com/office/drawing/2014/chart" uri="{C3380CC4-5D6E-409C-BE32-E72D297353CC}">
              <c16:uniqueId val="{00000000-B5C8-4FE9-845A-D3FAE38A81BA}"/>
            </c:ext>
          </c:extLst>
        </c:ser>
        <c:ser>
          <c:idx val="1"/>
          <c:order val="1"/>
          <c:tx>
            <c:strRef>
              <c:f>Sayfa1!$C$1</c:f>
              <c:strCache>
                <c:ptCount val="1"/>
                <c:pt idx="0">
                  <c:v>Erkek</c:v>
                </c:pt>
              </c:strCache>
            </c:strRef>
          </c:tx>
          <c:spPr>
            <a:solidFill>
              <a:schemeClr val="accent5">
                <a:alpha val="85000"/>
              </a:schemeClr>
            </a:solidFill>
            <a:ln w="9525" cap="flat" cmpd="sng" algn="ctr">
              <a:solidFill>
                <a:schemeClr val="accent5">
                  <a:lumMod val="75000"/>
                </a:schemeClr>
              </a:solidFill>
              <a:round/>
            </a:ln>
            <a:effectLst/>
            <a:sp3d contourW="9525">
              <a:contourClr>
                <a:schemeClr val="accent5">
                  <a:lumMod val="75000"/>
                </a:schemeClr>
              </a:contourClr>
            </a:sp3d>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tr-TR"/>
              </a:p>
            </c:txPr>
            <c:showVal val="1"/>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Sayfa1!$A$2:$A$6</c:f>
              <c:strCache>
                <c:ptCount val="5"/>
                <c:pt idx="0">
                  <c:v>Bölgesel Kalkınma İktisadı (Tezli YL)</c:v>
                </c:pt>
                <c:pt idx="1">
                  <c:v>Bölgesel Kalkınma İktisadı (Doktora)</c:v>
                </c:pt>
                <c:pt idx="2">
                  <c:v>İşletme (Tezli YL)</c:v>
                </c:pt>
                <c:pt idx="3">
                  <c:v>Maliye (Tezli YL)</c:v>
                </c:pt>
                <c:pt idx="4">
                  <c:v>Maliye (Tezsiz YL)</c:v>
                </c:pt>
              </c:strCache>
            </c:strRef>
          </c:cat>
          <c:val>
            <c:numRef>
              <c:f>Sayfa1!$C$2:$C$6</c:f>
              <c:numCache>
                <c:formatCode>General</c:formatCode>
                <c:ptCount val="5"/>
                <c:pt idx="0">
                  <c:v>38</c:v>
                </c:pt>
                <c:pt idx="1">
                  <c:v>10</c:v>
                </c:pt>
                <c:pt idx="2">
                  <c:v>11</c:v>
                </c:pt>
                <c:pt idx="3">
                  <c:v>24</c:v>
                </c:pt>
                <c:pt idx="4">
                  <c:v>24</c:v>
                </c:pt>
              </c:numCache>
            </c:numRef>
          </c:val>
          <c:extLst xmlns:c16r2="http://schemas.microsoft.com/office/drawing/2015/06/chart">
            <c:ext xmlns:c16="http://schemas.microsoft.com/office/drawing/2014/chart" uri="{C3380CC4-5D6E-409C-BE32-E72D297353CC}">
              <c16:uniqueId val="{00000001-B5C8-4FE9-845A-D3FAE38A81BA}"/>
            </c:ext>
          </c:extLst>
        </c:ser>
        <c:ser>
          <c:idx val="2"/>
          <c:order val="2"/>
          <c:tx>
            <c:strRef>
              <c:f>Sayfa1!$D$1</c:f>
              <c:strCache>
                <c:ptCount val="1"/>
                <c:pt idx="0">
                  <c:v>Toplam</c:v>
                </c:pt>
              </c:strCache>
            </c:strRef>
          </c:tx>
          <c:spPr>
            <a:solidFill>
              <a:schemeClr val="accent4">
                <a:alpha val="85000"/>
              </a:schemeClr>
            </a:solidFill>
            <a:ln w="9525" cap="flat" cmpd="sng" algn="ctr">
              <a:solidFill>
                <a:schemeClr val="accent4">
                  <a:lumMod val="75000"/>
                </a:schemeClr>
              </a:solidFill>
              <a:round/>
            </a:ln>
            <a:effectLst/>
            <a:sp3d contourW="9525">
              <a:contourClr>
                <a:schemeClr val="accent4">
                  <a:lumMod val="75000"/>
                </a:schemeClr>
              </a:contourClr>
            </a:sp3d>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tr-TR"/>
              </a:p>
            </c:txPr>
            <c:showVal val="1"/>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Sayfa1!$A$2:$A$6</c:f>
              <c:strCache>
                <c:ptCount val="5"/>
                <c:pt idx="0">
                  <c:v>Bölgesel Kalkınma İktisadı (Tezli YL)</c:v>
                </c:pt>
                <c:pt idx="1">
                  <c:v>Bölgesel Kalkınma İktisadı (Doktora)</c:v>
                </c:pt>
                <c:pt idx="2">
                  <c:v>İşletme (Tezli YL)</c:v>
                </c:pt>
                <c:pt idx="3">
                  <c:v>Maliye (Tezli YL)</c:v>
                </c:pt>
                <c:pt idx="4">
                  <c:v>Maliye (Tezsiz YL)</c:v>
                </c:pt>
              </c:strCache>
            </c:strRef>
          </c:cat>
          <c:val>
            <c:numRef>
              <c:f>Sayfa1!$D$2:$D$6</c:f>
              <c:numCache>
                <c:formatCode>General</c:formatCode>
                <c:ptCount val="5"/>
                <c:pt idx="0">
                  <c:v>56</c:v>
                </c:pt>
                <c:pt idx="1">
                  <c:v>14</c:v>
                </c:pt>
                <c:pt idx="2">
                  <c:v>15</c:v>
                </c:pt>
                <c:pt idx="3">
                  <c:v>38</c:v>
                </c:pt>
              </c:numCache>
            </c:numRef>
          </c:val>
          <c:extLst xmlns:c16r2="http://schemas.microsoft.com/office/drawing/2015/06/chart">
            <c:ext xmlns:c16="http://schemas.microsoft.com/office/drawing/2014/chart" uri="{C3380CC4-5D6E-409C-BE32-E72D297353CC}">
              <c16:uniqueId val="{00000002-B5C8-4FE9-845A-D3FAE38A81BA}"/>
            </c:ext>
          </c:extLst>
        </c:ser>
        <c:dLbls/>
        <c:gapWidth val="65"/>
        <c:shape val="box"/>
        <c:axId val="153733376"/>
        <c:axId val="154935296"/>
        <c:axId val="0"/>
      </c:bar3DChart>
      <c:catAx>
        <c:axId val="153733376"/>
        <c:scaling>
          <c:orientation val="minMax"/>
        </c:scaling>
        <c:axPos val="b"/>
        <c:numFmt formatCode="General" sourceLinked="1"/>
        <c:maj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tr-TR"/>
          </a:p>
        </c:txPr>
        <c:crossAx val="154935296"/>
        <c:crosses val="autoZero"/>
        <c:auto val="1"/>
        <c:lblAlgn val="ctr"/>
        <c:lblOffset val="100"/>
      </c:catAx>
      <c:valAx>
        <c:axId val="154935296"/>
        <c:scaling>
          <c:orientation val="minMax"/>
        </c:scaling>
        <c:axPos val="l"/>
        <c:majorGridlines>
          <c:spPr>
            <a:ln w="9525" cap="flat" cmpd="sng" algn="ctr">
              <a:solidFill>
                <a:schemeClr val="dk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tr-TR"/>
          </a:p>
        </c:txPr>
        <c:crossAx val="153733376"/>
        <c:crosses val="autoZero"/>
        <c:crossBetween val="between"/>
      </c:valAx>
      <c:spPr>
        <a:noFill/>
        <a:ln>
          <a:noFill/>
        </a:ln>
        <a:effectLst/>
      </c:spPr>
    </c:plotArea>
    <c:legend>
      <c:legendPos val="b"/>
      <c:layout/>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tr-TR"/>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tr-TR"/>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tr-TR"/>
  <c:chart>
    <c:autoTitleDeleted val="1"/>
    <c:view3D>
      <c:rotX val="0"/>
      <c:rotY val="0"/>
      <c:depthPercent val="60"/>
      <c:perspective val="100"/>
    </c:view3D>
    <c:floor>
      <c:spPr>
        <a:solidFill>
          <a:schemeClr val="lt1">
            <a:lumMod val="95000"/>
          </a:schemeClr>
        </a:solid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5.6612159264152764E-2"/>
          <c:y val="2.5619911797197682E-2"/>
          <c:w val="0.90676561396388222"/>
          <c:h val="0.74677692502761794"/>
        </c:manualLayout>
      </c:layout>
      <c:bar3DChart>
        <c:barDir val="col"/>
        <c:grouping val="clustered"/>
        <c:ser>
          <c:idx val="0"/>
          <c:order val="0"/>
          <c:tx>
            <c:strRef>
              <c:f>Sayfa1!$B$1</c:f>
              <c:strCache>
                <c:ptCount val="1"/>
                <c:pt idx="0">
                  <c:v>Kız</c:v>
                </c:pt>
              </c:strCache>
            </c:strRef>
          </c:tx>
          <c:spPr>
            <a:solidFill>
              <a:srgbClr val="D91BA3">
                <a:alpha val="85000"/>
              </a:srgbClr>
            </a:solidFill>
            <a:ln w="9525" cap="flat" cmpd="sng" algn="ctr">
              <a:solidFill>
                <a:schemeClr val="accent6">
                  <a:lumMod val="75000"/>
                </a:schemeClr>
              </a:solidFill>
              <a:round/>
            </a:ln>
            <a:effectLst/>
            <a:sp3d contourW="9525">
              <a:contourClr>
                <a:schemeClr val="accent6">
                  <a:lumMod val="75000"/>
                </a:schemeClr>
              </a:contourClr>
            </a:sp3d>
          </c:spPr>
          <c:dPt>
            <c:idx val="0"/>
            <c:extLst xmlns:c16r2="http://schemas.microsoft.com/office/drawing/2015/06/chart">
              <c:ext xmlns:c16="http://schemas.microsoft.com/office/drawing/2014/chart" uri="{C3380CC4-5D6E-409C-BE32-E72D297353CC}">
                <c16:uniqueId val="{00000003-B5C8-4FE9-845A-D3FAE38A81BA}"/>
              </c:ext>
            </c:extLst>
          </c:dPt>
          <c:dPt>
            <c:idx val="1"/>
            <c:extLst xmlns:c16r2="http://schemas.microsoft.com/office/drawing/2015/06/chart">
              <c:ext xmlns:c16="http://schemas.microsoft.com/office/drawing/2014/chart" uri="{C3380CC4-5D6E-409C-BE32-E72D297353CC}">
                <c16:uniqueId val="{00000004-B5C8-4FE9-845A-D3FAE38A81BA}"/>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tr-TR"/>
              </a:p>
            </c:txPr>
            <c:showVal val="1"/>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Sayfa1!$A$2:$A$3</c:f>
              <c:strCache>
                <c:ptCount val="2"/>
                <c:pt idx="0">
                  <c:v>Tarih (Tezli YL)</c:v>
                </c:pt>
                <c:pt idx="1">
                  <c:v>Tarih (Tezsiz YL)</c:v>
                </c:pt>
              </c:strCache>
            </c:strRef>
          </c:cat>
          <c:val>
            <c:numRef>
              <c:f>Sayfa1!$B$2:$B$3</c:f>
              <c:numCache>
                <c:formatCode>General</c:formatCode>
                <c:ptCount val="2"/>
                <c:pt idx="0">
                  <c:v>23</c:v>
                </c:pt>
                <c:pt idx="1">
                  <c:v>6</c:v>
                </c:pt>
              </c:numCache>
            </c:numRef>
          </c:val>
          <c:extLst xmlns:c16r2="http://schemas.microsoft.com/office/drawing/2015/06/chart">
            <c:ext xmlns:c16="http://schemas.microsoft.com/office/drawing/2014/chart" uri="{C3380CC4-5D6E-409C-BE32-E72D297353CC}">
              <c16:uniqueId val="{00000000-B5C8-4FE9-845A-D3FAE38A81BA}"/>
            </c:ext>
          </c:extLst>
        </c:ser>
        <c:ser>
          <c:idx val="1"/>
          <c:order val="1"/>
          <c:tx>
            <c:strRef>
              <c:f>Sayfa1!$C$1</c:f>
              <c:strCache>
                <c:ptCount val="1"/>
                <c:pt idx="0">
                  <c:v>Erkek</c:v>
                </c:pt>
              </c:strCache>
            </c:strRef>
          </c:tx>
          <c:spPr>
            <a:solidFill>
              <a:schemeClr val="accent5">
                <a:alpha val="85000"/>
              </a:schemeClr>
            </a:solidFill>
            <a:ln w="9525" cap="flat" cmpd="sng" algn="ctr">
              <a:solidFill>
                <a:schemeClr val="accent5">
                  <a:lumMod val="75000"/>
                </a:schemeClr>
              </a:solidFill>
              <a:round/>
            </a:ln>
            <a:effectLst/>
            <a:sp3d contourW="9525">
              <a:contourClr>
                <a:schemeClr val="accent5">
                  <a:lumMod val="75000"/>
                </a:schemeClr>
              </a:contourClr>
            </a:sp3d>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tr-TR"/>
              </a:p>
            </c:txPr>
            <c:showVal val="1"/>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Sayfa1!$A$2:$A$3</c:f>
              <c:strCache>
                <c:ptCount val="2"/>
                <c:pt idx="0">
                  <c:v>Tarih (Tezli YL)</c:v>
                </c:pt>
                <c:pt idx="1">
                  <c:v>Tarih (Tezsiz YL)</c:v>
                </c:pt>
              </c:strCache>
            </c:strRef>
          </c:cat>
          <c:val>
            <c:numRef>
              <c:f>Sayfa1!$C$2:$C$3</c:f>
              <c:numCache>
                <c:formatCode>General</c:formatCode>
                <c:ptCount val="2"/>
                <c:pt idx="0">
                  <c:v>50</c:v>
                </c:pt>
                <c:pt idx="1">
                  <c:v>23</c:v>
                </c:pt>
              </c:numCache>
            </c:numRef>
          </c:val>
          <c:extLst xmlns:c16r2="http://schemas.microsoft.com/office/drawing/2015/06/chart">
            <c:ext xmlns:c16="http://schemas.microsoft.com/office/drawing/2014/chart" uri="{C3380CC4-5D6E-409C-BE32-E72D297353CC}">
              <c16:uniqueId val="{00000001-B5C8-4FE9-845A-D3FAE38A81BA}"/>
            </c:ext>
          </c:extLst>
        </c:ser>
        <c:ser>
          <c:idx val="2"/>
          <c:order val="2"/>
          <c:tx>
            <c:strRef>
              <c:f>Sayfa1!$D$1</c:f>
              <c:strCache>
                <c:ptCount val="1"/>
                <c:pt idx="0">
                  <c:v>Toplam</c:v>
                </c:pt>
              </c:strCache>
            </c:strRef>
          </c:tx>
          <c:spPr>
            <a:solidFill>
              <a:schemeClr val="accent4">
                <a:alpha val="85000"/>
              </a:schemeClr>
            </a:solidFill>
            <a:ln w="9525" cap="flat" cmpd="sng" algn="ctr">
              <a:solidFill>
                <a:schemeClr val="accent4">
                  <a:lumMod val="75000"/>
                </a:schemeClr>
              </a:solidFill>
              <a:round/>
            </a:ln>
            <a:effectLst/>
            <a:sp3d contourW="9525">
              <a:contourClr>
                <a:schemeClr val="accent4">
                  <a:lumMod val="75000"/>
                </a:schemeClr>
              </a:contourClr>
            </a:sp3d>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tr-TR"/>
              </a:p>
            </c:txPr>
            <c:showVal val="1"/>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Sayfa1!$A$2:$A$3</c:f>
              <c:strCache>
                <c:ptCount val="2"/>
                <c:pt idx="0">
                  <c:v>Tarih (Tezli YL)</c:v>
                </c:pt>
                <c:pt idx="1">
                  <c:v>Tarih (Tezsiz YL)</c:v>
                </c:pt>
              </c:strCache>
            </c:strRef>
          </c:cat>
          <c:val>
            <c:numRef>
              <c:f>Sayfa1!$D$2:$D$3</c:f>
              <c:numCache>
                <c:formatCode>General</c:formatCode>
                <c:ptCount val="2"/>
                <c:pt idx="0">
                  <c:v>73</c:v>
                </c:pt>
                <c:pt idx="1">
                  <c:v>29</c:v>
                </c:pt>
              </c:numCache>
            </c:numRef>
          </c:val>
          <c:extLst xmlns:c16r2="http://schemas.microsoft.com/office/drawing/2015/06/chart">
            <c:ext xmlns:c16="http://schemas.microsoft.com/office/drawing/2014/chart" uri="{C3380CC4-5D6E-409C-BE32-E72D297353CC}">
              <c16:uniqueId val="{00000002-B5C8-4FE9-845A-D3FAE38A81BA}"/>
            </c:ext>
          </c:extLst>
        </c:ser>
        <c:dLbls/>
        <c:gapWidth val="65"/>
        <c:shape val="box"/>
        <c:axId val="155054464"/>
        <c:axId val="155056000"/>
        <c:axId val="0"/>
      </c:bar3DChart>
      <c:catAx>
        <c:axId val="155054464"/>
        <c:scaling>
          <c:orientation val="minMax"/>
        </c:scaling>
        <c:axPos val="b"/>
        <c:numFmt formatCode="General" sourceLinked="1"/>
        <c:maj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tr-TR"/>
          </a:p>
        </c:txPr>
        <c:crossAx val="155056000"/>
        <c:crosses val="autoZero"/>
        <c:auto val="1"/>
        <c:lblAlgn val="ctr"/>
        <c:lblOffset val="100"/>
      </c:catAx>
      <c:valAx>
        <c:axId val="155056000"/>
        <c:scaling>
          <c:orientation val="minMax"/>
        </c:scaling>
        <c:axPos val="l"/>
        <c:majorGridlines>
          <c:spPr>
            <a:ln w="9525" cap="flat" cmpd="sng" algn="ctr">
              <a:solidFill>
                <a:schemeClr val="dk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tr-TR"/>
          </a:p>
        </c:txPr>
        <c:crossAx val="155054464"/>
        <c:crosses val="autoZero"/>
        <c:crossBetween val="between"/>
      </c:valAx>
      <c:spPr>
        <a:noFill/>
        <a:ln>
          <a:noFill/>
        </a:ln>
        <a:effectLst/>
      </c:spPr>
    </c:plotArea>
    <c:legend>
      <c:legendPos val="b"/>
      <c:layout/>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tr-TR"/>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tr-TR"/>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tr-TR"/>
  <c:chart>
    <c:autoTitleDeleted val="1"/>
    <c:view3D>
      <c:rotX val="0"/>
      <c:rotY val="0"/>
      <c:depthPercent val="60"/>
      <c:perspective val="100"/>
    </c:view3D>
    <c:floor>
      <c:spPr>
        <a:solidFill>
          <a:schemeClr val="lt1">
            <a:lumMod val="95000"/>
          </a:schemeClr>
        </a:solid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5.6612159264152764E-2"/>
          <c:y val="2.5619911797197682E-2"/>
          <c:w val="0.90676561396388222"/>
          <c:h val="0.74677692502761794"/>
        </c:manualLayout>
      </c:layout>
      <c:bar3DChart>
        <c:barDir val="col"/>
        <c:grouping val="clustered"/>
        <c:ser>
          <c:idx val="0"/>
          <c:order val="0"/>
          <c:tx>
            <c:strRef>
              <c:f>Sayfa1!$B$1</c:f>
              <c:strCache>
                <c:ptCount val="1"/>
                <c:pt idx="0">
                  <c:v>Kız</c:v>
                </c:pt>
              </c:strCache>
            </c:strRef>
          </c:tx>
          <c:spPr>
            <a:solidFill>
              <a:srgbClr val="D91BA3">
                <a:alpha val="85000"/>
              </a:srgbClr>
            </a:solidFill>
            <a:ln w="9525" cap="flat" cmpd="sng" algn="ctr">
              <a:solidFill>
                <a:schemeClr val="accent6">
                  <a:lumMod val="75000"/>
                </a:schemeClr>
              </a:solidFill>
              <a:round/>
            </a:ln>
            <a:effectLst/>
            <a:sp3d contourW="9525">
              <a:contourClr>
                <a:schemeClr val="accent6">
                  <a:lumMod val="75000"/>
                </a:schemeClr>
              </a:contourClr>
            </a:sp3d>
          </c:spPr>
          <c:dPt>
            <c:idx val="0"/>
            <c:extLst xmlns:c16r2="http://schemas.microsoft.com/office/drawing/2015/06/chart">
              <c:ext xmlns:c16="http://schemas.microsoft.com/office/drawing/2014/chart" uri="{C3380CC4-5D6E-409C-BE32-E72D297353CC}">
                <c16:uniqueId val="{00000003-B5C8-4FE9-845A-D3FAE38A81BA}"/>
              </c:ext>
            </c:extLst>
          </c:dPt>
          <c:dPt>
            <c:idx val="1"/>
            <c:extLst xmlns:c16r2="http://schemas.microsoft.com/office/drawing/2015/06/chart">
              <c:ext xmlns:c16="http://schemas.microsoft.com/office/drawing/2014/chart" uri="{C3380CC4-5D6E-409C-BE32-E72D297353CC}">
                <c16:uniqueId val="{00000004-B5C8-4FE9-845A-D3FAE38A81BA}"/>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tr-TR"/>
              </a:p>
            </c:txPr>
            <c:showVal val="1"/>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Sayfa1!$A$2:$A$3</c:f>
              <c:strCache>
                <c:ptCount val="2"/>
                <c:pt idx="0">
                  <c:v>Türk Dili ve Edebiyatı (Tezli YL)</c:v>
                </c:pt>
                <c:pt idx="1">
                  <c:v>Türk Dili ve Edebiyatı (Tezsiz YL)</c:v>
                </c:pt>
              </c:strCache>
            </c:strRef>
          </c:cat>
          <c:val>
            <c:numRef>
              <c:f>Sayfa1!$B$2:$B$3</c:f>
              <c:numCache>
                <c:formatCode>General</c:formatCode>
                <c:ptCount val="2"/>
                <c:pt idx="0">
                  <c:v>50</c:v>
                </c:pt>
                <c:pt idx="1">
                  <c:v>1</c:v>
                </c:pt>
              </c:numCache>
            </c:numRef>
          </c:val>
          <c:extLst xmlns:c16r2="http://schemas.microsoft.com/office/drawing/2015/06/chart">
            <c:ext xmlns:c16="http://schemas.microsoft.com/office/drawing/2014/chart" uri="{C3380CC4-5D6E-409C-BE32-E72D297353CC}">
              <c16:uniqueId val="{00000000-B5C8-4FE9-845A-D3FAE38A81BA}"/>
            </c:ext>
          </c:extLst>
        </c:ser>
        <c:ser>
          <c:idx val="1"/>
          <c:order val="1"/>
          <c:tx>
            <c:strRef>
              <c:f>Sayfa1!$C$1</c:f>
              <c:strCache>
                <c:ptCount val="1"/>
                <c:pt idx="0">
                  <c:v>Erkek</c:v>
                </c:pt>
              </c:strCache>
            </c:strRef>
          </c:tx>
          <c:spPr>
            <a:solidFill>
              <a:schemeClr val="accent5">
                <a:alpha val="85000"/>
              </a:schemeClr>
            </a:solidFill>
            <a:ln w="9525" cap="flat" cmpd="sng" algn="ctr">
              <a:solidFill>
                <a:schemeClr val="accent5">
                  <a:lumMod val="75000"/>
                </a:schemeClr>
              </a:solidFill>
              <a:round/>
            </a:ln>
            <a:effectLst/>
            <a:sp3d contourW="9525">
              <a:contourClr>
                <a:schemeClr val="accent5">
                  <a:lumMod val="75000"/>
                </a:schemeClr>
              </a:contourClr>
            </a:sp3d>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tr-TR"/>
              </a:p>
            </c:txPr>
            <c:showVal val="1"/>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Sayfa1!$A$2:$A$3</c:f>
              <c:strCache>
                <c:ptCount val="2"/>
                <c:pt idx="0">
                  <c:v>Türk Dili ve Edebiyatı (Tezli YL)</c:v>
                </c:pt>
                <c:pt idx="1">
                  <c:v>Türk Dili ve Edebiyatı (Tezsiz YL)</c:v>
                </c:pt>
              </c:strCache>
            </c:strRef>
          </c:cat>
          <c:val>
            <c:numRef>
              <c:f>Sayfa1!$C$2:$C$3</c:f>
              <c:numCache>
                <c:formatCode>General</c:formatCode>
                <c:ptCount val="2"/>
                <c:pt idx="0">
                  <c:v>41</c:v>
                </c:pt>
                <c:pt idx="1">
                  <c:v>19</c:v>
                </c:pt>
              </c:numCache>
            </c:numRef>
          </c:val>
          <c:extLst xmlns:c16r2="http://schemas.microsoft.com/office/drawing/2015/06/chart">
            <c:ext xmlns:c16="http://schemas.microsoft.com/office/drawing/2014/chart" uri="{C3380CC4-5D6E-409C-BE32-E72D297353CC}">
              <c16:uniqueId val="{00000001-B5C8-4FE9-845A-D3FAE38A81BA}"/>
            </c:ext>
          </c:extLst>
        </c:ser>
        <c:ser>
          <c:idx val="2"/>
          <c:order val="2"/>
          <c:tx>
            <c:strRef>
              <c:f>Sayfa1!$D$1</c:f>
              <c:strCache>
                <c:ptCount val="1"/>
                <c:pt idx="0">
                  <c:v>Toplam</c:v>
                </c:pt>
              </c:strCache>
            </c:strRef>
          </c:tx>
          <c:spPr>
            <a:solidFill>
              <a:schemeClr val="accent4">
                <a:alpha val="85000"/>
              </a:schemeClr>
            </a:solidFill>
            <a:ln w="9525" cap="flat" cmpd="sng" algn="ctr">
              <a:solidFill>
                <a:schemeClr val="accent4">
                  <a:lumMod val="75000"/>
                </a:schemeClr>
              </a:solidFill>
              <a:round/>
            </a:ln>
            <a:effectLst/>
            <a:sp3d contourW="9525">
              <a:contourClr>
                <a:schemeClr val="accent4">
                  <a:lumMod val="75000"/>
                </a:schemeClr>
              </a:contourClr>
            </a:sp3d>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tr-TR"/>
              </a:p>
            </c:txPr>
            <c:showVal val="1"/>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Sayfa1!$A$2:$A$3</c:f>
              <c:strCache>
                <c:ptCount val="2"/>
                <c:pt idx="0">
                  <c:v>Türk Dili ve Edebiyatı (Tezli YL)</c:v>
                </c:pt>
                <c:pt idx="1">
                  <c:v>Türk Dili ve Edebiyatı (Tezsiz YL)</c:v>
                </c:pt>
              </c:strCache>
            </c:strRef>
          </c:cat>
          <c:val>
            <c:numRef>
              <c:f>Sayfa1!$D$2:$D$3</c:f>
              <c:numCache>
                <c:formatCode>General</c:formatCode>
                <c:ptCount val="2"/>
                <c:pt idx="0">
                  <c:v>91</c:v>
                </c:pt>
                <c:pt idx="1">
                  <c:v>20</c:v>
                </c:pt>
              </c:numCache>
            </c:numRef>
          </c:val>
          <c:extLst xmlns:c16r2="http://schemas.microsoft.com/office/drawing/2015/06/chart">
            <c:ext xmlns:c16="http://schemas.microsoft.com/office/drawing/2014/chart" uri="{C3380CC4-5D6E-409C-BE32-E72D297353CC}">
              <c16:uniqueId val="{00000002-B5C8-4FE9-845A-D3FAE38A81BA}"/>
            </c:ext>
          </c:extLst>
        </c:ser>
        <c:dLbls/>
        <c:gapWidth val="65"/>
        <c:shape val="box"/>
        <c:axId val="155309568"/>
        <c:axId val="155311104"/>
        <c:axId val="0"/>
      </c:bar3DChart>
      <c:catAx>
        <c:axId val="155309568"/>
        <c:scaling>
          <c:orientation val="minMax"/>
        </c:scaling>
        <c:axPos val="b"/>
        <c:numFmt formatCode="General" sourceLinked="1"/>
        <c:maj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tr-TR"/>
          </a:p>
        </c:txPr>
        <c:crossAx val="155311104"/>
        <c:crosses val="autoZero"/>
        <c:auto val="1"/>
        <c:lblAlgn val="ctr"/>
        <c:lblOffset val="100"/>
      </c:catAx>
      <c:valAx>
        <c:axId val="155311104"/>
        <c:scaling>
          <c:orientation val="minMax"/>
        </c:scaling>
        <c:axPos val="l"/>
        <c:majorGridlines>
          <c:spPr>
            <a:ln w="9525" cap="flat" cmpd="sng" algn="ctr">
              <a:solidFill>
                <a:schemeClr val="dk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tr-TR"/>
          </a:p>
        </c:txPr>
        <c:crossAx val="155309568"/>
        <c:crosses val="autoZero"/>
        <c:crossBetween val="between"/>
      </c:valAx>
      <c:spPr>
        <a:noFill/>
        <a:ln>
          <a:noFill/>
        </a:ln>
        <a:effectLst/>
      </c:spPr>
    </c:plotArea>
    <c:legend>
      <c:legendPos val="b"/>
      <c:layout/>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tr-TR"/>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tr-TR"/>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tr-TR"/>
  <c:chart>
    <c:autoTitleDeleted val="1"/>
    <c:view3D>
      <c:rotX val="0"/>
      <c:rotY val="0"/>
      <c:depthPercent val="60"/>
      <c:perspective val="100"/>
    </c:view3D>
    <c:floor>
      <c:spPr>
        <a:solidFill>
          <a:schemeClr val="lt1">
            <a:lumMod val="95000"/>
          </a:schemeClr>
        </a:solid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5.6612159264152764E-2"/>
          <c:y val="2.5619911797197682E-2"/>
          <c:w val="0.90676561396388222"/>
          <c:h val="0.74677692502761794"/>
        </c:manualLayout>
      </c:layout>
      <c:bar3DChart>
        <c:barDir val="col"/>
        <c:grouping val="clustered"/>
        <c:ser>
          <c:idx val="0"/>
          <c:order val="0"/>
          <c:tx>
            <c:strRef>
              <c:f>Sayfa1!$B$1</c:f>
              <c:strCache>
                <c:ptCount val="1"/>
                <c:pt idx="0">
                  <c:v>Kız</c:v>
                </c:pt>
              </c:strCache>
            </c:strRef>
          </c:tx>
          <c:spPr>
            <a:solidFill>
              <a:srgbClr val="D91BA3">
                <a:alpha val="85000"/>
              </a:srgbClr>
            </a:solidFill>
            <a:ln w="9525" cap="flat" cmpd="sng" algn="ctr">
              <a:solidFill>
                <a:schemeClr val="accent6">
                  <a:lumMod val="75000"/>
                </a:schemeClr>
              </a:solidFill>
              <a:round/>
            </a:ln>
            <a:effectLst/>
            <a:sp3d contourW="9525">
              <a:contourClr>
                <a:schemeClr val="accent6">
                  <a:lumMod val="75000"/>
                </a:schemeClr>
              </a:contourClr>
            </a:sp3d>
          </c:spPr>
          <c:dPt>
            <c:idx val="0"/>
            <c:extLst xmlns:c16r2="http://schemas.microsoft.com/office/drawing/2015/06/chart">
              <c:ext xmlns:c16="http://schemas.microsoft.com/office/drawing/2014/chart" uri="{C3380CC4-5D6E-409C-BE32-E72D297353CC}">
                <c16:uniqueId val="{00000003-B5C8-4FE9-845A-D3FAE38A81BA}"/>
              </c:ext>
            </c:extLst>
          </c:dPt>
          <c:dPt>
            <c:idx val="1"/>
            <c:extLst xmlns:c16r2="http://schemas.microsoft.com/office/drawing/2015/06/chart">
              <c:ext xmlns:c16="http://schemas.microsoft.com/office/drawing/2014/chart" uri="{C3380CC4-5D6E-409C-BE32-E72D297353CC}">
                <c16:uniqueId val="{00000004-B5C8-4FE9-845A-D3FAE38A81BA}"/>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tr-TR"/>
              </a:p>
            </c:txPr>
            <c:showVal val="1"/>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Sayfa1!$A$2:$A$4</c:f>
              <c:strCache>
                <c:ptCount val="3"/>
                <c:pt idx="0">
                  <c:v>Temel İslam Bilimleri (Tezli YL)</c:v>
                </c:pt>
                <c:pt idx="1">
                  <c:v>Temel İslam Bilimleri (Tezsiz YL)</c:v>
                </c:pt>
                <c:pt idx="2">
                  <c:v>Temel İslam Bilimleri (Doktora)</c:v>
                </c:pt>
              </c:strCache>
            </c:strRef>
          </c:cat>
          <c:val>
            <c:numRef>
              <c:f>Sayfa1!$B$2:$B$4</c:f>
              <c:numCache>
                <c:formatCode>General</c:formatCode>
                <c:ptCount val="3"/>
                <c:pt idx="0">
                  <c:v>69</c:v>
                </c:pt>
                <c:pt idx="1">
                  <c:v>2</c:v>
                </c:pt>
                <c:pt idx="2">
                  <c:v>6</c:v>
                </c:pt>
              </c:numCache>
            </c:numRef>
          </c:val>
          <c:extLst xmlns:c16r2="http://schemas.microsoft.com/office/drawing/2015/06/chart">
            <c:ext xmlns:c16="http://schemas.microsoft.com/office/drawing/2014/chart" uri="{C3380CC4-5D6E-409C-BE32-E72D297353CC}">
              <c16:uniqueId val="{00000000-B5C8-4FE9-845A-D3FAE38A81BA}"/>
            </c:ext>
          </c:extLst>
        </c:ser>
        <c:ser>
          <c:idx val="1"/>
          <c:order val="1"/>
          <c:tx>
            <c:strRef>
              <c:f>Sayfa1!$C$1</c:f>
              <c:strCache>
                <c:ptCount val="1"/>
                <c:pt idx="0">
                  <c:v>Erkek</c:v>
                </c:pt>
              </c:strCache>
            </c:strRef>
          </c:tx>
          <c:spPr>
            <a:solidFill>
              <a:schemeClr val="accent5">
                <a:alpha val="85000"/>
              </a:schemeClr>
            </a:solidFill>
            <a:ln w="9525" cap="flat" cmpd="sng" algn="ctr">
              <a:solidFill>
                <a:schemeClr val="accent5">
                  <a:lumMod val="75000"/>
                </a:schemeClr>
              </a:solidFill>
              <a:round/>
            </a:ln>
            <a:effectLst/>
            <a:sp3d contourW="9525">
              <a:contourClr>
                <a:schemeClr val="accent5">
                  <a:lumMod val="75000"/>
                </a:schemeClr>
              </a:contourClr>
            </a:sp3d>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tr-TR"/>
              </a:p>
            </c:txPr>
            <c:showVal val="1"/>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Sayfa1!$A$2:$A$4</c:f>
              <c:strCache>
                <c:ptCount val="3"/>
                <c:pt idx="0">
                  <c:v>Temel İslam Bilimleri (Tezli YL)</c:v>
                </c:pt>
                <c:pt idx="1">
                  <c:v>Temel İslam Bilimleri (Tezsiz YL)</c:v>
                </c:pt>
                <c:pt idx="2">
                  <c:v>Temel İslam Bilimleri (Doktora)</c:v>
                </c:pt>
              </c:strCache>
            </c:strRef>
          </c:cat>
          <c:val>
            <c:numRef>
              <c:f>Sayfa1!$C$2:$C$4</c:f>
              <c:numCache>
                <c:formatCode>General</c:formatCode>
                <c:ptCount val="3"/>
                <c:pt idx="0">
                  <c:v>68</c:v>
                </c:pt>
                <c:pt idx="1">
                  <c:v>4</c:v>
                </c:pt>
                <c:pt idx="2">
                  <c:v>45</c:v>
                </c:pt>
              </c:numCache>
            </c:numRef>
          </c:val>
          <c:extLst xmlns:c16r2="http://schemas.microsoft.com/office/drawing/2015/06/chart">
            <c:ext xmlns:c16="http://schemas.microsoft.com/office/drawing/2014/chart" uri="{C3380CC4-5D6E-409C-BE32-E72D297353CC}">
              <c16:uniqueId val="{00000001-B5C8-4FE9-845A-D3FAE38A81BA}"/>
            </c:ext>
          </c:extLst>
        </c:ser>
        <c:ser>
          <c:idx val="2"/>
          <c:order val="2"/>
          <c:tx>
            <c:strRef>
              <c:f>Sayfa1!$D$1</c:f>
              <c:strCache>
                <c:ptCount val="1"/>
                <c:pt idx="0">
                  <c:v>Toplam</c:v>
                </c:pt>
              </c:strCache>
            </c:strRef>
          </c:tx>
          <c:spPr>
            <a:solidFill>
              <a:schemeClr val="accent4">
                <a:alpha val="85000"/>
              </a:schemeClr>
            </a:solidFill>
            <a:ln w="9525" cap="flat" cmpd="sng" algn="ctr">
              <a:solidFill>
                <a:schemeClr val="accent4">
                  <a:lumMod val="75000"/>
                </a:schemeClr>
              </a:solidFill>
              <a:round/>
            </a:ln>
            <a:effectLst/>
            <a:sp3d contourW="9525">
              <a:contourClr>
                <a:schemeClr val="accent4">
                  <a:lumMod val="75000"/>
                </a:schemeClr>
              </a:contourClr>
            </a:sp3d>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tr-TR"/>
              </a:p>
            </c:txPr>
            <c:showVal val="1"/>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Sayfa1!$A$2:$A$4</c:f>
              <c:strCache>
                <c:ptCount val="3"/>
                <c:pt idx="0">
                  <c:v>Temel İslam Bilimleri (Tezli YL)</c:v>
                </c:pt>
                <c:pt idx="1">
                  <c:v>Temel İslam Bilimleri (Tezsiz YL)</c:v>
                </c:pt>
                <c:pt idx="2">
                  <c:v>Temel İslam Bilimleri (Doktora)</c:v>
                </c:pt>
              </c:strCache>
            </c:strRef>
          </c:cat>
          <c:val>
            <c:numRef>
              <c:f>Sayfa1!$D$2:$D$4</c:f>
              <c:numCache>
                <c:formatCode>General</c:formatCode>
                <c:ptCount val="3"/>
                <c:pt idx="0">
                  <c:v>137</c:v>
                </c:pt>
                <c:pt idx="1">
                  <c:v>6</c:v>
                </c:pt>
                <c:pt idx="2">
                  <c:v>51</c:v>
                </c:pt>
              </c:numCache>
            </c:numRef>
          </c:val>
          <c:extLst xmlns:c16r2="http://schemas.microsoft.com/office/drawing/2015/06/chart">
            <c:ext xmlns:c16="http://schemas.microsoft.com/office/drawing/2014/chart" uri="{C3380CC4-5D6E-409C-BE32-E72D297353CC}">
              <c16:uniqueId val="{00000002-B5C8-4FE9-845A-D3FAE38A81BA}"/>
            </c:ext>
          </c:extLst>
        </c:ser>
        <c:dLbls/>
        <c:gapWidth val="65"/>
        <c:shape val="box"/>
        <c:axId val="155484160"/>
        <c:axId val="155485696"/>
        <c:axId val="0"/>
      </c:bar3DChart>
      <c:catAx>
        <c:axId val="155484160"/>
        <c:scaling>
          <c:orientation val="minMax"/>
        </c:scaling>
        <c:axPos val="b"/>
        <c:numFmt formatCode="General" sourceLinked="1"/>
        <c:maj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tr-TR"/>
          </a:p>
        </c:txPr>
        <c:crossAx val="155485696"/>
        <c:crosses val="autoZero"/>
        <c:auto val="1"/>
        <c:lblAlgn val="ctr"/>
        <c:lblOffset val="100"/>
      </c:catAx>
      <c:valAx>
        <c:axId val="155485696"/>
        <c:scaling>
          <c:orientation val="minMax"/>
        </c:scaling>
        <c:axPos val="l"/>
        <c:majorGridlines>
          <c:spPr>
            <a:ln w="9525" cap="flat" cmpd="sng" algn="ctr">
              <a:solidFill>
                <a:schemeClr val="dk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tr-TR"/>
          </a:p>
        </c:txPr>
        <c:crossAx val="155484160"/>
        <c:crosses val="autoZero"/>
        <c:crossBetween val="between"/>
      </c:valAx>
      <c:spPr>
        <a:noFill/>
        <a:ln>
          <a:noFill/>
        </a:ln>
        <a:effectLst/>
      </c:spPr>
    </c:plotArea>
    <c:legend>
      <c:legendPos val="b"/>
      <c:layout/>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tr-TR"/>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tr-TR"/>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tr-TR"/>
  <c:chart>
    <c:autoTitleDeleted val="1"/>
    <c:view3D>
      <c:rotX val="0"/>
      <c:rotY val="0"/>
      <c:depthPercent val="60"/>
      <c:perspective val="100"/>
    </c:view3D>
    <c:floor>
      <c:spPr>
        <a:solidFill>
          <a:schemeClr val="lt1">
            <a:lumMod val="95000"/>
          </a:schemeClr>
        </a:solid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5.6612159264152764E-2"/>
          <c:y val="2.5619911797197682E-2"/>
          <c:w val="0.90676561396388222"/>
          <c:h val="0.74677692502761794"/>
        </c:manualLayout>
      </c:layout>
      <c:bar3DChart>
        <c:barDir val="col"/>
        <c:grouping val="clustered"/>
        <c:ser>
          <c:idx val="0"/>
          <c:order val="0"/>
          <c:tx>
            <c:strRef>
              <c:f>Sayfa1!$B$1</c:f>
              <c:strCache>
                <c:ptCount val="1"/>
                <c:pt idx="0">
                  <c:v>Kız</c:v>
                </c:pt>
              </c:strCache>
            </c:strRef>
          </c:tx>
          <c:spPr>
            <a:solidFill>
              <a:schemeClr val="accent6">
                <a:alpha val="85000"/>
              </a:schemeClr>
            </a:solidFill>
            <a:ln w="9525" cap="flat" cmpd="sng" algn="ctr">
              <a:solidFill>
                <a:schemeClr val="accent6">
                  <a:lumMod val="75000"/>
                </a:schemeClr>
              </a:solidFill>
              <a:round/>
            </a:ln>
            <a:effectLst/>
            <a:sp3d contourW="9525">
              <a:contourClr>
                <a:schemeClr val="accent6">
                  <a:lumMod val="75000"/>
                </a:schemeClr>
              </a:contourClr>
            </a:sp3d>
          </c:spPr>
          <c:dPt>
            <c:idx val="0"/>
            <c:spPr>
              <a:solidFill>
                <a:srgbClr val="D91BA3">
                  <a:alpha val="84706"/>
                </a:srgbClr>
              </a:solidFill>
              <a:ln w="9525" cap="flat" cmpd="sng" algn="ctr">
                <a:solidFill>
                  <a:schemeClr val="accent6">
                    <a:lumMod val="75000"/>
                  </a:schemeClr>
                </a:solidFill>
                <a:round/>
              </a:ln>
              <a:effectLst/>
              <a:sp3d contourW="9525">
                <a:contourClr>
                  <a:schemeClr val="accent6">
                    <a:lumMod val="75000"/>
                  </a:schemeClr>
                </a:contourClr>
              </a:sp3d>
            </c:spPr>
            <c:extLst xmlns:c16r2="http://schemas.microsoft.com/office/drawing/2015/06/chart">
              <c:ext xmlns:c16="http://schemas.microsoft.com/office/drawing/2014/chart" uri="{C3380CC4-5D6E-409C-BE32-E72D297353CC}">
                <c16:uniqueId val="{00000003-B5C8-4FE9-845A-D3FAE38A81BA}"/>
              </c:ext>
            </c:extLst>
          </c:dPt>
          <c:dPt>
            <c:idx val="1"/>
            <c:spPr>
              <a:solidFill>
                <a:srgbClr val="D91BA3">
                  <a:alpha val="85000"/>
                </a:srgbClr>
              </a:solidFill>
              <a:ln w="9525" cap="flat" cmpd="sng" algn="ctr">
                <a:solidFill>
                  <a:schemeClr val="accent6">
                    <a:lumMod val="75000"/>
                  </a:schemeClr>
                </a:solidFill>
                <a:round/>
              </a:ln>
              <a:effectLst/>
              <a:sp3d contourW="9525">
                <a:contourClr>
                  <a:schemeClr val="accent6">
                    <a:lumMod val="75000"/>
                  </a:schemeClr>
                </a:contourClr>
              </a:sp3d>
            </c:spPr>
            <c:extLst xmlns:c16r2="http://schemas.microsoft.com/office/drawing/2015/06/chart">
              <c:ext xmlns:c16="http://schemas.microsoft.com/office/drawing/2014/chart" uri="{C3380CC4-5D6E-409C-BE32-E72D297353CC}">
                <c16:uniqueId val="{00000004-B5C8-4FE9-845A-D3FAE38A81BA}"/>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tr-TR"/>
              </a:p>
            </c:txPr>
            <c:showVal val="1"/>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Sayfa1!$A$2:$A$3</c:f>
              <c:strCache>
                <c:ptCount val="2"/>
                <c:pt idx="0">
                  <c:v>Türkçe Eğitimi (Tezli YL)</c:v>
                </c:pt>
                <c:pt idx="1">
                  <c:v>Türkçe Eğitimi (Doktora)</c:v>
                </c:pt>
              </c:strCache>
            </c:strRef>
          </c:cat>
          <c:val>
            <c:numRef>
              <c:f>Sayfa1!$B$2:$B$3</c:f>
              <c:numCache>
                <c:formatCode>General</c:formatCode>
                <c:ptCount val="2"/>
                <c:pt idx="0">
                  <c:v>34</c:v>
                </c:pt>
                <c:pt idx="1">
                  <c:v>2</c:v>
                </c:pt>
              </c:numCache>
            </c:numRef>
          </c:val>
          <c:extLst xmlns:c16r2="http://schemas.microsoft.com/office/drawing/2015/06/chart">
            <c:ext xmlns:c16="http://schemas.microsoft.com/office/drawing/2014/chart" uri="{C3380CC4-5D6E-409C-BE32-E72D297353CC}">
              <c16:uniqueId val="{00000000-B5C8-4FE9-845A-D3FAE38A81BA}"/>
            </c:ext>
          </c:extLst>
        </c:ser>
        <c:ser>
          <c:idx val="1"/>
          <c:order val="1"/>
          <c:tx>
            <c:strRef>
              <c:f>Sayfa1!$C$1</c:f>
              <c:strCache>
                <c:ptCount val="1"/>
                <c:pt idx="0">
                  <c:v>Erkek</c:v>
                </c:pt>
              </c:strCache>
            </c:strRef>
          </c:tx>
          <c:spPr>
            <a:solidFill>
              <a:schemeClr val="accent5">
                <a:alpha val="85000"/>
              </a:schemeClr>
            </a:solidFill>
            <a:ln w="9525" cap="flat" cmpd="sng" algn="ctr">
              <a:solidFill>
                <a:schemeClr val="accent5">
                  <a:lumMod val="75000"/>
                </a:schemeClr>
              </a:solidFill>
              <a:round/>
            </a:ln>
            <a:effectLst/>
            <a:sp3d contourW="9525">
              <a:contourClr>
                <a:schemeClr val="accent5">
                  <a:lumMod val="75000"/>
                </a:schemeClr>
              </a:contourClr>
            </a:sp3d>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tr-TR"/>
              </a:p>
            </c:txPr>
            <c:showVal val="1"/>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Sayfa1!$A$2:$A$3</c:f>
              <c:strCache>
                <c:ptCount val="2"/>
                <c:pt idx="0">
                  <c:v>Türkçe Eğitimi (Tezli YL)</c:v>
                </c:pt>
                <c:pt idx="1">
                  <c:v>Türkçe Eğitimi (Doktora)</c:v>
                </c:pt>
              </c:strCache>
            </c:strRef>
          </c:cat>
          <c:val>
            <c:numRef>
              <c:f>Sayfa1!$C$2:$C$3</c:f>
              <c:numCache>
                <c:formatCode>General</c:formatCode>
                <c:ptCount val="2"/>
                <c:pt idx="0">
                  <c:v>24</c:v>
                </c:pt>
                <c:pt idx="1">
                  <c:v>6</c:v>
                </c:pt>
              </c:numCache>
            </c:numRef>
          </c:val>
          <c:extLst xmlns:c16r2="http://schemas.microsoft.com/office/drawing/2015/06/chart">
            <c:ext xmlns:c16="http://schemas.microsoft.com/office/drawing/2014/chart" uri="{C3380CC4-5D6E-409C-BE32-E72D297353CC}">
              <c16:uniqueId val="{00000001-B5C8-4FE9-845A-D3FAE38A81BA}"/>
            </c:ext>
          </c:extLst>
        </c:ser>
        <c:ser>
          <c:idx val="2"/>
          <c:order val="2"/>
          <c:tx>
            <c:strRef>
              <c:f>Sayfa1!$D$1</c:f>
              <c:strCache>
                <c:ptCount val="1"/>
                <c:pt idx="0">
                  <c:v>Toplam</c:v>
                </c:pt>
              </c:strCache>
            </c:strRef>
          </c:tx>
          <c:spPr>
            <a:solidFill>
              <a:schemeClr val="accent4">
                <a:alpha val="85000"/>
              </a:schemeClr>
            </a:solidFill>
            <a:ln w="9525" cap="flat" cmpd="sng" algn="ctr">
              <a:solidFill>
                <a:schemeClr val="accent4">
                  <a:lumMod val="75000"/>
                </a:schemeClr>
              </a:solidFill>
              <a:round/>
            </a:ln>
            <a:effectLst/>
            <a:sp3d contourW="9525">
              <a:contourClr>
                <a:schemeClr val="accent4">
                  <a:lumMod val="75000"/>
                </a:schemeClr>
              </a:contourClr>
            </a:sp3d>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tr-TR"/>
              </a:p>
            </c:txPr>
            <c:showVal val="1"/>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Sayfa1!$A$2:$A$3</c:f>
              <c:strCache>
                <c:ptCount val="2"/>
                <c:pt idx="0">
                  <c:v>Türkçe Eğitimi (Tezli YL)</c:v>
                </c:pt>
                <c:pt idx="1">
                  <c:v>Türkçe Eğitimi (Doktora)</c:v>
                </c:pt>
              </c:strCache>
            </c:strRef>
          </c:cat>
          <c:val>
            <c:numRef>
              <c:f>Sayfa1!$D$2:$D$3</c:f>
              <c:numCache>
                <c:formatCode>General</c:formatCode>
                <c:ptCount val="2"/>
                <c:pt idx="0">
                  <c:v>58</c:v>
                </c:pt>
                <c:pt idx="1">
                  <c:v>8</c:v>
                </c:pt>
              </c:numCache>
            </c:numRef>
          </c:val>
          <c:extLst xmlns:c16r2="http://schemas.microsoft.com/office/drawing/2015/06/chart">
            <c:ext xmlns:c16="http://schemas.microsoft.com/office/drawing/2014/chart" uri="{C3380CC4-5D6E-409C-BE32-E72D297353CC}">
              <c16:uniqueId val="{00000002-B5C8-4FE9-845A-D3FAE38A81BA}"/>
            </c:ext>
          </c:extLst>
        </c:ser>
        <c:dLbls/>
        <c:gapWidth val="65"/>
        <c:shape val="box"/>
        <c:axId val="156912256"/>
        <c:axId val="156942720"/>
        <c:axId val="0"/>
      </c:bar3DChart>
      <c:catAx>
        <c:axId val="156912256"/>
        <c:scaling>
          <c:orientation val="minMax"/>
        </c:scaling>
        <c:axPos val="b"/>
        <c:numFmt formatCode="General" sourceLinked="1"/>
        <c:maj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tr-TR"/>
          </a:p>
        </c:txPr>
        <c:crossAx val="156942720"/>
        <c:crosses val="autoZero"/>
        <c:auto val="1"/>
        <c:lblAlgn val="ctr"/>
        <c:lblOffset val="100"/>
      </c:catAx>
      <c:valAx>
        <c:axId val="156942720"/>
        <c:scaling>
          <c:orientation val="minMax"/>
        </c:scaling>
        <c:axPos val="l"/>
        <c:majorGridlines>
          <c:spPr>
            <a:ln w="9525" cap="flat" cmpd="sng" algn="ctr">
              <a:solidFill>
                <a:schemeClr val="dk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tr-TR"/>
          </a:p>
        </c:txPr>
        <c:crossAx val="156912256"/>
        <c:crosses val="autoZero"/>
        <c:crossBetween val="between"/>
      </c:valAx>
      <c:spPr>
        <a:noFill/>
        <a:ln>
          <a:noFill/>
        </a:ln>
        <a:effectLst/>
      </c:spPr>
    </c:plotArea>
    <c:legend>
      <c:legendPos val="b"/>
      <c:layout/>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tr-TR"/>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tr-TR"/>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tr-TR"/>
  <c:chart>
    <c:autoTitleDeleted val="1"/>
    <c:view3D>
      <c:rotX val="0"/>
      <c:rotY val="0"/>
      <c:depthPercent val="60"/>
      <c:perspective val="100"/>
    </c:view3D>
    <c:floor>
      <c:spPr>
        <a:solidFill>
          <a:schemeClr val="lt1">
            <a:lumMod val="95000"/>
          </a:schemeClr>
        </a:solid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5.6612159264152764E-2"/>
          <c:y val="2.5619911797197682E-2"/>
          <c:w val="0.90676561396388222"/>
          <c:h val="0.74677692502761794"/>
        </c:manualLayout>
      </c:layout>
      <c:bar3DChart>
        <c:barDir val="col"/>
        <c:grouping val="clustered"/>
        <c:ser>
          <c:idx val="0"/>
          <c:order val="0"/>
          <c:tx>
            <c:strRef>
              <c:f>Sayfa1!$B$1</c:f>
              <c:strCache>
                <c:ptCount val="1"/>
                <c:pt idx="0">
                  <c:v>Kız</c:v>
                </c:pt>
              </c:strCache>
            </c:strRef>
          </c:tx>
          <c:spPr>
            <a:solidFill>
              <a:srgbClr val="D91BA3">
                <a:alpha val="85000"/>
              </a:srgbClr>
            </a:solidFill>
            <a:ln w="9525" cap="flat" cmpd="sng" algn="ctr">
              <a:solidFill>
                <a:schemeClr val="accent6">
                  <a:lumMod val="75000"/>
                </a:schemeClr>
              </a:solidFill>
              <a:round/>
            </a:ln>
            <a:effectLst/>
            <a:sp3d contourW="9525">
              <a:contourClr>
                <a:schemeClr val="accent6">
                  <a:lumMod val="75000"/>
                </a:schemeClr>
              </a:contourClr>
            </a:sp3d>
          </c:spPr>
          <c:dPt>
            <c:idx val="0"/>
            <c:extLst xmlns:c16r2="http://schemas.microsoft.com/office/drawing/2015/06/chart">
              <c:ext xmlns:c16="http://schemas.microsoft.com/office/drawing/2014/chart" uri="{C3380CC4-5D6E-409C-BE32-E72D297353CC}">
                <c16:uniqueId val="{00000003-B5C8-4FE9-845A-D3FAE38A81BA}"/>
              </c:ext>
            </c:extLst>
          </c:dPt>
          <c:dPt>
            <c:idx val="1"/>
            <c:extLst xmlns:c16r2="http://schemas.microsoft.com/office/drawing/2015/06/chart">
              <c:ext xmlns:c16="http://schemas.microsoft.com/office/drawing/2014/chart" uri="{C3380CC4-5D6E-409C-BE32-E72D297353CC}">
                <c16:uniqueId val="{00000004-B5C8-4FE9-845A-D3FAE38A81BA}"/>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tr-TR"/>
              </a:p>
            </c:txPr>
            <c:showVal val="1"/>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Sayfa1!$A$2:$A$3</c:f>
              <c:strCache>
                <c:ptCount val="2"/>
                <c:pt idx="0">
                  <c:v>Felsefe ve Din Bilimleri (Tezli YL)</c:v>
                </c:pt>
                <c:pt idx="1">
                  <c:v>Felsefe ve Din Bilimleri (Tezsiz YL)</c:v>
                </c:pt>
              </c:strCache>
            </c:strRef>
          </c:cat>
          <c:val>
            <c:numRef>
              <c:f>Sayfa1!$B$2:$B$3</c:f>
              <c:numCache>
                <c:formatCode>General</c:formatCode>
                <c:ptCount val="2"/>
                <c:pt idx="0">
                  <c:v>28</c:v>
                </c:pt>
                <c:pt idx="1">
                  <c:v>10</c:v>
                </c:pt>
              </c:numCache>
            </c:numRef>
          </c:val>
          <c:extLst xmlns:c16r2="http://schemas.microsoft.com/office/drawing/2015/06/chart">
            <c:ext xmlns:c16="http://schemas.microsoft.com/office/drawing/2014/chart" uri="{C3380CC4-5D6E-409C-BE32-E72D297353CC}">
              <c16:uniqueId val="{00000000-B5C8-4FE9-845A-D3FAE38A81BA}"/>
            </c:ext>
          </c:extLst>
        </c:ser>
        <c:ser>
          <c:idx val="1"/>
          <c:order val="1"/>
          <c:tx>
            <c:strRef>
              <c:f>Sayfa1!$C$1</c:f>
              <c:strCache>
                <c:ptCount val="1"/>
                <c:pt idx="0">
                  <c:v>Erkek</c:v>
                </c:pt>
              </c:strCache>
            </c:strRef>
          </c:tx>
          <c:spPr>
            <a:solidFill>
              <a:schemeClr val="accent5">
                <a:alpha val="85000"/>
              </a:schemeClr>
            </a:solidFill>
            <a:ln w="9525" cap="flat" cmpd="sng" algn="ctr">
              <a:solidFill>
                <a:schemeClr val="accent5">
                  <a:lumMod val="75000"/>
                </a:schemeClr>
              </a:solidFill>
              <a:round/>
            </a:ln>
            <a:effectLst/>
            <a:sp3d contourW="9525">
              <a:contourClr>
                <a:schemeClr val="accent5">
                  <a:lumMod val="75000"/>
                </a:schemeClr>
              </a:contourClr>
            </a:sp3d>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tr-TR"/>
              </a:p>
            </c:txPr>
            <c:showVal val="1"/>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Sayfa1!$A$2:$A$3</c:f>
              <c:strCache>
                <c:ptCount val="2"/>
                <c:pt idx="0">
                  <c:v>Felsefe ve Din Bilimleri (Tezli YL)</c:v>
                </c:pt>
                <c:pt idx="1">
                  <c:v>Felsefe ve Din Bilimleri (Tezsiz YL)</c:v>
                </c:pt>
              </c:strCache>
            </c:strRef>
          </c:cat>
          <c:val>
            <c:numRef>
              <c:f>Sayfa1!$C$2:$C$3</c:f>
              <c:numCache>
                <c:formatCode>General</c:formatCode>
                <c:ptCount val="2"/>
                <c:pt idx="0">
                  <c:v>30</c:v>
                </c:pt>
                <c:pt idx="1">
                  <c:v>11</c:v>
                </c:pt>
              </c:numCache>
            </c:numRef>
          </c:val>
          <c:extLst xmlns:c16r2="http://schemas.microsoft.com/office/drawing/2015/06/chart">
            <c:ext xmlns:c16="http://schemas.microsoft.com/office/drawing/2014/chart" uri="{C3380CC4-5D6E-409C-BE32-E72D297353CC}">
              <c16:uniqueId val="{00000001-B5C8-4FE9-845A-D3FAE38A81BA}"/>
            </c:ext>
          </c:extLst>
        </c:ser>
        <c:ser>
          <c:idx val="2"/>
          <c:order val="2"/>
          <c:tx>
            <c:strRef>
              <c:f>Sayfa1!$D$1</c:f>
              <c:strCache>
                <c:ptCount val="1"/>
                <c:pt idx="0">
                  <c:v>Toplam</c:v>
                </c:pt>
              </c:strCache>
            </c:strRef>
          </c:tx>
          <c:spPr>
            <a:solidFill>
              <a:schemeClr val="accent4">
                <a:alpha val="85000"/>
              </a:schemeClr>
            </a:solidFill>
            <a:ln w="9525" cap="flat" cmpd="sng" algn="ctr">
              <a:solidFill>
                <a:schemeClr val="accent4">
                  <a:lumMod val="75000"/>
                </a:schemeClr>
              </a:solidFill>
              <a:round/>
            </a:ln>
            <a:effectLst/>
            <a:sp3d contourW="9525">
              <a:contourClr>
                <a:schemeClr val="accent4">
                  <a:lumMod val="75000"/>
                </a:schemeClr>
              </a:contourClr>
            </a:sp3d>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tr-TR"/>
              </a:p>
            </c:txPr>
            <c:showVal val="1"/>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Sayfa1!$A$2:$A$3</c:f>
              <c:strCache>
                <c:ptCount val="2"/>
                <c:pt idx="0">
                  <c:v>Felsefe ve Din Bilimleri (Tezli YL)</c:v>
                </c:pt>
                <c:pt idx="1">
                  <c:v>Felsefe ve Din Bilimleri (Tezsiz YL)</c:v>
                </c:pt>
              </c:strCache>
            </c:strRef>
          </c:cat>
          <c:val>
            <c:numRef>
              <c:f>Sayfa1!$D$2:$D$3</c:f>
              <c:numCache>
                <c:formatCode>General</c:formatCode>
                <c:ptCount val="2"/>
                <c:pt idx="0">
                  <c:v>58</c:v>
                </c:pt>
                <c:pt idx="1">
                  <c:v>21</c:v>
                </c:pt>
              </c:numCache>
            </c:numRef>
          </c:val>
          <c:extLst xmlns:c16r2="http://schemas.microsoft.com/office/drawing/2015/06/chart">
            <c:ext xmlns:c16="http://schemas.microsoft.com/office/drawing/2014/chart" uri="{C3380CC4-5D6E-409C-BE32-E72D297353CC}">
              <c16:uniqueId val="{00000002-B5C8-4FE9-845A-D3FAE38A81BA}"/>
            </c:ext>
          </c:extLst>
        </c:ser>
        <c:dLbls/>
        <c:gapWidth val="65"/>
        <c:shape val="box"/>
        <c:axId val="157015424"/>
        <c:axId val="157037696"/>
        <c:axId val="0"/>
      </c:bar3DChart>
      <c:catAx>
        <c:axId val="157015424"/>
        <c:scaling>
          <c:orientation val="minMax"/>
        </c:scaling>
        <c:axPos val="b"/>
        <c:numFmt formatCode="General" sourceLinked="1"/>
        <c:maj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tr-TR"/>
          </a:p>
        </c:txPr>
        <c:crossAx val="157037696"/>
        <c:crosses val="autoZero"/>
        <c:auto val="1"/>
        <c:lblAlgn val="ctr"/>
        <c:lblOffset val="100"/>
      </c:catAx>
      <c:valAx>
        <c:axId val="157037696"/>
        <c:scaling>
          <c:orientation val="minMax"/>
        </c:scaling>
        <c:axPos val="l"/>
        <c:majorGridlines>
          <c:spPr>
            <a:ln w="9525" cap="flat" cmpd="sng" algn="ctr">
              <a:solidFill>
                <a:schemeClr val="dk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tr-TR"/>
          </a:p>
        </c:txPr>
        <c:crossAx val="157015424"/>
        <c:crosses val="autoZero"/>
        <c:crossBetween val="between"/>
      </c:valAx>
      <c:spPr>
        <a:noFill/>
        <a:ln>
          <a:noFill/>
        </a:ln>
        <a:effectLst/>
      </c:spPr>
    </c:plotArea>
    <c:legend>
      <c:legendPos val="b"/>
      <c:layout/>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tr-TR"/>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tr-TR"/>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tr-TR"/>
  <c:chart>
    <c:autoTitleDeleted val="1"/>
    <c:view3D>
      <c:rotX val="0"/>
      <c:rotY val="0"/>
      <c:depthPercent val="60"/>
      <c:perspective val="100"/>
    </c:view3D>
    <c:floor>
      <c:spPr>
        <a:solidFill>
          <a:schemeClr val="lt1">
            <a:lumMod val="95000"/>
          </a:schemeClr>
        </a:solid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5.6612159264152764E-2"/>
          <c:y val="2.5619911797197682E-2"/>
          <c:w val="0.90676561396388222"/>
          <c:h val="0.74677692502761794"/>
        </c:manualLayout>
      </c:layout>
      <c:bar3DChart>
        <c:barDir val="col"/>
        <c:grouping val="clustered"/>
        <c:ser>
          <c:idx val="0"/>
          <c:order val="0"/>
          <c:tx>
            <c:strRef>
              <c:f>Sayfa1!$B$1</c:f>
              <c:strCache>
                <c:ptCount val="1"/>
                <c:pt idx="0">
                  <c:v>Kız</c:v>
                </c:pt>
              </c:strCache>
            </c:strRef>
          </c:tx>
          <c:spPr>
            <a:solidFill>
              <a:srgbClr val="D91BA3">
                <a:alpha val="85000"/>
              </a:srgbClr>
            </a:solidFill>
            <a:ln w="9525" cap="flat" cmpd="sng" algn="ctr">
              <a:solidFill>
                <a:schemeClr val="accent6">
                  <a:lumMod val="75000"/>
                </a:schemeClr>
              </a:solidFill>
              <a:round/>
            </a:ln>
            <a:effectLst/>
            <a:sp3d contourW="9525">
              <a:contourClr>
                <a:schemeClr val="accent6">
                  <a:lumMod val="75000"/>
                </a:schemeClr>
              </a:contourClr>
            </a:sp3d>
          </c:spPr>
          <c:dPt>
            <c:idx val="0"/>
            <c:spPr>
              <a:solidFill>
                <a:srgbClr val="D91BA3">
                  <a:alpha val="85000"/>
                </a:srgbClr>
              </a:solidFill>
              <a:ln w="9525" cap="flat" cmpd="sng" algn="ctr">
                <a:solidFill>
                  <a:schemeClr val="accent6">
                    <a:lumMod val="75000"/>
                  </a:schemeClr>
                </a:solidFill>
                <a:round/>
              </a:ln>
              <a:effectLst/>
              <a:sp3d contourW="9525">
                <a:contourClr>
                  <a:schemeClr val="accent6">
                    <a:lumMod val="75000"/>
                  </a:schemeClr>
                </a:contourClr>
              </a:sp3d>
            </c:spPr>
            <c:extLst xmlns:c16r2="http://schemas.microsoft.com/office/drawing/2015/06/chart">
              <c:ext xmlns:c16="http://schemas.microsoft.com/office/drawing/2014/chart" uri="{C3380CC4-5D6E-409C-BE32-E72D297353CC}">
                <c16:uniqueId val="{00000003-B5C8-4FE9-845A-D3FAE38A81BA}"/>
              </c:ext>
            </c:extLst>
          </c:dPt>
          <c:dLbls>
            <c:dLbl>
              <c:idx val="0"/>
              <c:layout/>
              <c:tx>
                <c:rich>
                  <a:bodyPr/>
                  <a:lstStyle/>
                  <a:p>
                    <a:r>
                      <a:rPr lang="en-US" smtClean="0"/>
                      <a:t>2</a:t>
                    </a:r>
                    <a:endParaRPr lang="en-US"/>
                  </a:p>
                </c:rich>
              </c:tx>
              <c:showVal val="1"/>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tr-TR"/>
              </a:p>
            </c:txPr>
            <c:showVal val="1"/>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Sayfa1!$A$2</c:f>
              <c:strCache>
                <c:ptCount val="1"/>
                <c:pt idx="0">
                  <c:v>İngiliz Dili Eğitimi (Tezli YL)</c:v>
                </c:pt>
              </c:strCache>
            </c:strRef>
          </c:cat>
          <c:val>
            <c:numRef>
              <c:f>Sayfa1!$B$2</c:f>
              <c:numCache>
                <c:formatCode>General</c:formatCode>
                <c:ptCount val="1"/>
                <c:pt idx="0">
                  <c:v>2</c:v>
                </c:pt>
              </c:numCache>
            </c:numRef>
          </c:val>
          <c:extLst xmlns:c16r2="http://schemas.microsoft.com/office/drawing/2015/06/chart">
            <c:ext xmlns:c16="http://schemas.microsoft.com/office/drawing/2014/chart" uri="{C3380CC4-5D6E-409C-BE32-E72D297353CC}">
              <c16:uniqueId val="{00000000-B5C8-4FE9-845A-D3FAE38A81BA}"/>
            </c:ext>
          </c:extLst>
        </c:ser>
        <c:ser>
          <c:idx val="1"/>
          <c:order val="1"/>
          <c:tx>
            <c:strRef>
              <c:f>Sayfa1!$C$1</c:f>
              <c:strCache>
                <c:ptCount val="1"/>
                <c:pt idx="0">
                  <c:v>Erkek</c:v>
                </c:pt>
              </c:strCache>
            </c:strRef>
          </c:tx>
          <c:spPr>
            <a:solidFill>
              <a:schemeClr val="accent5">
                <a:alpha val="85000"/>
              </a:schemeClr>
            </a:solidFill>
            <a:ln w="9525" cap="flat" cmpd="sng" algn="ctr">
              <a:solidFill>
                <a:schemeClr val="accent5">
                  <a:lumMod val="75000"/>
                </a:schemeClr>
              </a:solidFill>
              <a:round/>
            </a:ln>
            <a:effectLst/>
            <a:sp3d contourW="9525">
              <a:contourClr>
                <a:schemeClr val="accent5">
                  <a:lumMod val="75000"/>
                </a:schemeClr>
              </a:contourClr>
            </a:sp3d>
          </c:spPr>
          <c:dLbls>
            <c:dLbl>
              <c:idx val="0"/>
              <c:layout/>
              <c:tx>
                <c:rich>
                  <a:bodyPr/>
                  <a:lstStyle/>
                  <a:p>
                    <a:r>
                      <a:rPr lang="tr-TR" smtClean="0"/>
                      <a:t>4</a:t>
                    </a:r>
                    <a:endParaRPr lang="en-US"/>
                  </a:p>
                </c:rich>
              </c:tx>
              <c:showVal val="1"/>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tr-TR"/>
              </a:p>
            </c:txPr>
            <c:showVal val="1"/>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Sayfa1!$A$2</c:f>
              <c:strCache>
                <c:ptCount val="1"/>
                <c:pt idx="0">
                  <c:v>İngiliz Dili Eğitimi (Tezli YL)</c:v>
                </c:pt>
              </c:strCache>
            </c:strRef>
          </c:cat>
          <c:val>
            <c:numRef>
              <c:f>Sayfa1!$C$2</c:f>
              <c:numCache>
                <c:formatCode>General</c:formatCode>
                <c:ptCount val="1"/>
                <c:pt idx="0">
                  <c:v>4</c:v>
                </c:pt>
              </c:numCache>
            </c:numRef>
          </c:val>
          <c:extLst xmlns:c16r2="http://schemas.microsoft.com/office/drawing/2015/06/chart">
            <c:ext xmlns:c16="http://schemas.microsoft.com/office/drawing/2014/chart" uri="{C3380CC4-5D6E-409C-BE32-E72D297353CC}">
              <c16:uniqueId val="{00000001-B5C8-4FE9-845A-D3FAE38A81BA}"/>
            </c:ext>
          </c:extLst>
        </c:ser>
        <c:ser>
          <c:idx val="2"/>
          <c:order val="2"/>
          <c:tx>
            <c:strRef>
              <c:f>Sayfa1!$D$1</c:f>
              <c:strCache>
                <c:ptCount val="1"/>
                <c:pt idx="0">
                  <c:v>Toplam</c:v>
                </c:pt>
              </c:strCache>
            </c:strRef>
          </c:tx>
          <c:spPr>
            <a:solidFill>
              <a:schemeClr val="accent4">
                <a:alpha val="85000"/>
              </a:schemeClr>
            </a:solidFill>
            <a:ln w="9525" cap="flat" cmpd="sng" algn="ctr">
              <a:solidFill>
                <a:schemeClr val="accent4">
                  <a:lumMod val="75000"/>
                </a:schemeClr>
              </a:solidFill>
              <a:round/>
            </a:ln>
            <a:effectLst/>
            <a:sp3d contourW="9525">
              <a:contourClr>
                <a:schemeClr val="accent4">
                  <a:lumMod val="75000"/>
                </a:schemeClr>
              </a:contourClr>
            </a:sp3d>
          </c:spPr>
          <c:dLbls>
            <c:dLbl>
              <c:idx val="0"/>
              <c:layout/>
              <c:tx>
                <c:rich>
                  <a:bodyPr/>
                  <a:lstStyle/>
                  <a:p>
                    <a:r>
                      <a:rPr lang="tr-TR" smtClean="0"/>
                      <a:t>6</a:t>
                    </a:r>
                    <a:endParaRPr lang="en-US"/>
                  </a:p>
                </c:rich>
              </c:tx>
              <c:showVal val="1"/>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tr-TR"/>
              </a:p>
            </c:txPr>
            <c:showVal val="1"/>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Sayfa1!$A$2</c:f>
              <c:strCache>
                <c:ptCount val="1"/>
                <c:pt idx="0">
                  <c:v>İngiliz Dili Eğitimi (Tezli YL)</c:v>
                </c:pt>
              </c:strCache>
            </c:strRef>
          </c:cat>
          <c:val>
            <c:numRef>
              <c:f>Sayfa1!$D$2</c:f>
              <c:numCache>
                <c:formatCode>General</c:formatCode>
                <c:ptCount val="1"/>
                <c:pt idx="0">
                  <c:v>6</c:v>
                </c:pt>
              </c:numCache>
            </c:numRef>
          </c:val>
          <c:extLst xmlns:c16r2="http://schemas.microsoft.com/office/drawing/2015/06/chart">
            <c:ext xmlns:c16="http://schemas.microsoft.com/office/drawing/2014/chart" uri="{C3380CC4-5D6E-409C-BE32-E72D297353CC}">
              <c16:uniqueId val="{00000002-B5C8-4FE9-845A-D3FAE38A81BA}"/>
            </c:ext>
          </c:extLst>
        </c:ser>
        <c:dLbls/>
        <c:gapWidth val="65"/>
        <c:shape val="box"/>
        <c:axId val="136141440"/>
        <c:axId val="136163712"/>
        <c:axId val="0"/>
      </c:bar3DChart>
      <c:catAx>
        <c:axId val="136141440"/>
        <c:scaling>
          <c:orientation val="minMax"/>
        </c:scaling>
        <c:axPos val="b"/>
        <c:numFmt formatCode="General" sourceLinked="1"/>
        <c:maj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tr-TR"/>
          </a:p>
        </c:txPr>
        <c:crossAx val="136163712"/>
        <c:crosses val="autoZero"/>
        <c:auto val="1"/>
        <c:lblAlgn val="ctr"/>
        <c:lblOffset val="100"/>
      </c:catAx>
      <c:valAx>
        <c:axId val="136163712"/>
        <c:scaling>
          <c:orientation val="minMax"/>
        </c:scaling>
        <c:axPos val="l"/>
        <c:majorGridlines>
          <c:spPr>
            <a:ln w="9525" cap="flat" cmpd="sng" algn="ctr">
              <a:solidFill>
                <a:schemeClr val="dk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tr-TR"/>
          </a:p>
        </c:txPr>
        <c:crossAx val="136141440"/>
        <c:crosses val="autoZero"/>
        <c:crossBetween val="between"/>
      </c:valAx>
      <c:spPr>
        <a:noFill/>
        <a:ln>
          <a:noFill/>
        </a:ln>
        <a:effectLst/>
      </c:spPr>
    </c:plotArea>
    <c:legend>
      <c:legendPos val="b"/>
      <c:layout/>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tr-TR"/>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tr-TR"/>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tr-TR"/>
  <c:chart>
    <c:autoTitleDeleted val="1"/>
    <c:view3D>
      <c:rotX val="0"/>
      <c:rotY val="0"/>
      <c:depthPercent val="60"/>
      <c:perspective val="100"/>
    </c:view3D>
    <c:floor>
      <c:spPr>
        <a:solidFill>
          <a:schemeClr val="lt1">
            <a:lumMod val="95000"/>
          </a:schemeClr>
        </a:solid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5.6612159264152764E-2"/>
          <c:y val="2.5619911797197682E-2"/>
          <c:w val="0.90676561396388222"/>
          <c:h val="0.74677692502761794"/>
        </c:manualLayout>
      </c:layout>
      <c:bar3DChart>
        <c:barDir val="col"/>
        <c:grouping val="clustered"/>
        <c:ser>
          <c:idx val="0"/>
          <c:order val="0"/>
          <c:tx>
            <c:strRef>
              <c:f>Sayfa1!$B$1</c:f>
              <c:strCache>
                <c:ptCount val="1"/>
                <c:pt idx="0">
                  <c:v>Kız</c:v>
                </c:pt>
              </c:strCache>
            </c:strRef>
          </c:tx>
          <c:spPr>
            <a:solidFill>
              <a:srgbClr val="D91BA3">
                <a:alpha val="85000"/>
              </a:srgbClr>
            </a:solidFill>
            <a:ln w="9525" cap="flat" cmpd="sng" algn="ctr">
              <a:solidFill>
                <a:schemeClr val="accent6">
                  <a:lumMod val="75000"/>
                </a:schemeClr>
              </a:solidFill>
              <a:round/>
            </a:ln>
            <a:effectLst/>
            <a:sp3d contourW="9525">
              <a:contourClr>
                <a:schemeClr val="accent6">
                  <a:lumMod val="75000"/>
                </a:schemeClr>
              </a:contourClr>
            </a:sp3d>
          </c:spPr>
          <c:dPt>
            <c:idx val="0"/>
            <c:extLst xmlns:c16r2="http://schemas.microsoft.com/office/drawing/2015/06/chart">
              <c:ext xmlns:c16="http://schemas.microsoft.com/office/drawing/2014/chart" uri="{C3380CC4-5D6E-409C-BE32-E72D297353CC}">
                <c16:uniqueId val="{00000003-B5C8-4FE9-845A-D3FAE38A81BA}"/>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tr-TR"/>
              </a:p>
            </c:txPr>
            <c:showVal val="1"/>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Sayfa1!$A$2</c:f>
              <c:strCache>
                <c:ptCount val="1"/>
                <c:pt idx="0">
                  <c:v>Coğrafya  (Tezli YL)</c:v>
                </c:pt>
              </c:strCache>
            </c:strRef>
          </c:cat>
          <c:val>
            <c:numRef>
              <c:f>Sayfa1!$B$2</c:f>
              <c:numCache>
                <c:formatCode>General</c:formatCode>
                <c:ptCount val="1"/>
                <c:pt idx="0">
                  <c:v>4</c:v>
                </c:pt>
              </c:numCache>
            </c:numRef>
          </c:val>
          <c:extLst xmlns:c16r2="http://schemas.microsoft.com/office/drawing/2015/06/chart">
            <c:ext xmlns:c16="http://schemas.microsoft.com/office/drawing/2014/chart" uri="{C3380CC4-5D6E-409C-BE32-E72D297353CC}">
              <c16:uniqueId val="{00000000-B5C8-4FE9-845A-D3FAE38A81BA}"/>
            </c:ext>
          </c:extLst>
        </c:ser>
        <c:ser>
          <c:idx val="1"/>
          <c:order val="1"/>
          <c:tx>
            <c:strRef>
              <c:f>Sayfa1!$C$1</c:f>
              <c:strCache>
                <c:ptCount val="1"/>
                <c:pt idx="0">
                  <c:v>Erkek</c:v>
                </c:pt>
              </c:strCache>
            </c:strRef>
          </c:tx>
          <c:spPr>
            <a:solidFill>
              <a:schemeClr val="accent5">
                <a:alpha val="85000"/>
              </a:schemeClr>
            </a:solidFill>
            <a:ln w="9525" cap="flat" cmpd="sng" algn="ctr">
              <a:solidFill>
                <a:schemeClr val="accent5">
                  <a:lumMod val="75000"/>
                </a:schemeClr>
              </a:solidFill>
              <a:round/>
            </a:ln>
            <a:effectLst/>
            <a:sp3d contourW="9525">
              <a:contourClr>
                <a:schemeClr val="accent5">
                  <a:lumMod val="75000"/>
                </a:schemeClr>
              </a:contourClr>
            </a:sp3d>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tr-TR"/>
              </a:p>
            </c:txPr>
            <c:showVal val="1"/>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Sayfa1!$A$2</c:f>
              <c:strCache>
                <c:ptCount val="1"/>
                <c:pt idx="0">
                  <c:v>Coğrafya  (Tezli YL)</c:v>
                </c:pt>
              </c:strCache>
            </c:strRef>
          </c:cat>
          <c:val>
            <c:numRef>
              <c:f>Sayfa1!$C$2</c:f>
              <c:numCache>
                <c:formatCode>General</c:formatCode>
                <c:ptCount val="1"/>
                <c:pt idx="0">
                  <c:v>18</c:v>
                </c:pt>
              </c:numCache>
            </c:numRef>
          </c:val>
          <c:extLst xmlns:c16r2="http://schemas.microsoft.com/office/drawing/2015/06/chart">
            <c:ext xmlns:c16="http://schemas.microsoft.com/office/drawing/2014/chart" uri="{C3380CC4-5D6E-409C-BE32-E72D297353CC}">
              <c16:uniqueId val="{00000001-B5C8-4FE9-845A-D3FAE38A81BA}"/>
            </c:ext>
          </c:extLst>
        </c:ser>
        <c:ser>
          <c:idx val="2"/>
          <c:order val="2"/>
          <c:tx>
            <c:strRef>
              <c:f>Sayfa1!$D$1</c:f>
              <c:strCache>
                <c:ptCount val="1"/>
                <c:pt idx="0">
                  <c:v>Toplam</c:v>
                </c:pt>
              </c:strCache>
            </c:strRef>
          </c:tx>
          <c:spPr>
            <a:solidFill>
              <a:schemeClr val="accent4">
                <a:alpha val="85000"/>
              </a:schemeClr>
            </a:solidFill>
            <a:ln w="9525" cap="flat" cmpd="sng" algn="ctr">
              <a:solidFill>
                <a:schemeClr val="accent4">
                  <a:lumMod val="75000"/>
                </a:schemeClr>
              </a:solidFill>
              <a:round/>
            </a:ln>
            <a:effectLst/>
            <a:sp3d contourW="9525">
              <a:contourClr>
                <a:schemeClr val="accent4">
                  <a:lumMod val="75000"/>
                </a:schemeClr>
              </a:contourClr>
            </a:sp3d>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tr-TR"/>
              </a:p>
            </c:txPr>
            <c:showVal val="1"/>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Sayfa1!$A$2</c:f>
              <c:strCache>
                <c:ptCount val="1"/>
                <c:pt idx="0">
                  <c:v>Coğrafya  (Tezli YL)</c:v>
                </c:pt>
              </c:strCache>
            </c:strRef>
          </c:cat>
          <c:val>
            <c:numRef>
              <c:f>Sayfa1!$D$2</c:f>
              <c:numCache>
                <c:formatCode>General</c:formatCode>
                <c:ptCount val="1"/>
                <c:pt idx="0">
                  <c:v>22</c:v>
                </c:pt>
              </c:numCache>
            </c:numRef>
          </c:val>
          <c:extLst xmlns:c16r2="http://schemas.microsoft.com/office/drawing/2015/06/chart">
            <c:ext xmlns:c16="http://schemas.microsoft.com/office/drawing/2014/chart" uri="{C3380CC4-5D6E-409C-BE32-E72D297353CC}">
              <c16:uniqueId val="{00000002-B5C8-4FE9-845A-D3FAE38A81BA}"/>
            </c:ext>
          </c:extLst>
        </c:ser>
        <c:dLbls/>
        <c:gapWidth val="65"/>
        <c:shape val="box"/>
        <c:axId val="136271744"/>
        <c:axId val="136273280"/>
        <c:axId val="0"/>
      </c:bar3DChart>
      <c:catAx>
        <c:axId val="136271744"/>
        <c:scaling>
          <c:orientation val="minMax"/>
        </c:scaling>
        <c:axPos val="b"/>
        <c:numFmt formatCode="General" sourceLinked="1"/>
        <c:maj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tr-TR"/>
          </a:p>
        </c:txPr>
        <c:crossAx val="136273280"/>
        <c:crosses val="autoZero"/>
        <c:auto val="1"/>
        <c:lblAlgn val="ctr"/>
        <c:lblOffset val="100"/>
      </c:catAx>
      <c:valAx>
        <c:axId val="136273280"/>
        <c:scaling>
          <c:orientation val="minMax"/>
        </c:scaling>
        <c:axPos val="l"/>
        <c:majorGridlines>
          <c:spPr>
            <a:ln w="9525" cap="flat" cmpd="sng" algn="ctr">
              <a:solidFill>
                <a:schemeClr val="dk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tr-TR"/>
          </a:p>
        </c:txPr>
        <c:crossAx val="136271744"/>
        <c:crosses val="autoZero"/>
        <c:crossBetween val="between"/>
      </c:valAx>
      <c:spPr>
        <a:noFill/>
        <a:ln>
          <a:noFill/>
        </a:ln>
        <a:effectLst/>
      </c:spPr>
    </c:plotArea>
    <c:legend>
      <c:legendPos val="b"/>
      <c:layout/>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tr-TR"/>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tr-TR"/>
    </a:p>
  </c:txPr>
  <c:externalData r:id="rId1"/>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93">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tx1"/>
    </cs:fontRef>
    <cs:spPr>
      <a:gradFill>
        <a:gsLst>
          <a:gs pos="100000">
            <a:schemeClr val="phClr">
              <a:alpha val="0"/>
            </a:schemeClr>
          </a:gs>
          <a:gs pos="50000">
            <a:schemeClr val="phClr"/>
          </a:gs>
        </a:gsLst>
        <a:lin ang="5400000" scaled="0"/>
      </a:gradFill>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tx1">
            <a:lumMod val="5000"/>
            <a:lumOff val="9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27AE48-17EE-4805-81A8-2FF04959E5C2}" type="doc">
      <dgm:prSet loTypeId="urn:microsoft.com/office/officeart/2005/8/layout/hierarchy6" loCatId="hierarchy" qsTypeId="urn:microsoft.com/office/officeart/2005/8/quickstyle/simple3" qsCatId="simple" csTypeId="urn:microsoft.com/office/officeart/2005/8/colors/colorful3" csCatId="colorful" phldr="1"/>
      <dgm:spPr/>
      <dgm:t>
        <a:bodyPr/>
        <a:lstStyle/>
        <a:p>
          <a:endParaRPr lang="tr-TR"/>
        </a:p>
      </dgm:t>
    </dgm:pt>
    <dgm:pt modelId="{B5ADFC6D-F038-45DF-91F0-F67FE252186C}">
      <dgm:prSet phldrT="[Metin]"/>
      <dgm:spPr/>
      <dgm:t>
        <a:bodyPr/>
        <a:lstStyle/>
        <a:p>
          <a:r>
            <a:rPr lang="tr-TR" b="1" u="sng"/>
            <a:t>Müdür </a:t>
          </a:r>
          <a:br>
            <a:rPr lang="tr-TR" b="1" u="sng"/>
          </a:br>
          <a:r>
            <a:rPr lang="tr-TR"/>
            <a:t>Prof. Dr. Şahap BULAK</a:t>
          </a:r>
          <a:endParaRPr lang="tr-TR" dirty="0"/>
        </a:p>
      </dgm:t>
    </dgm:pt>
    <dgm:pt modelId="{F6926418-F3A3-445D-81A3-35E7A83B279E}" type="parTrans" cxnId="{A77C616B-A01B-424D-97B9-AB8790534574}">
      <dgm:prSet/>
      <dgm:spPr/>
      <dgm:t>
        <a:bodyPr/>
        <a:lstStyle/>
        <a:p>
          <a:endParaRPr lang="tr-TR"/>
        </a:p>
      </dgm:t>
    </dgm:pt>
    <dgm:pt modelId="{C3C4D0C3-CC95-480D-A585-4DE9FD16EB7E}" type="sibTrans" cxnId="{A77C616B-A01B-424D-97B9-AB8790534574}">
      <dgm:prSet/>
      <dgm:spPr/>
      <dgm:t>
        <a:bodyPr/>
        <a:lstStyle/>
        <a:p>
          <a:endParaRPr lang="tr-TR"/>
        </a:p>
      </dgm:t>
    </dgm:pt>
    <dgm:pt modelId="{F32101FA-38D5-4749-B8FC-BA01D38A21A0}">
      <dgm:prSet phldrT="[Metin]"/>
      <dgm:spPr/>
      <dgm:t>
        <a:bodyPr/>
        <a:lstStyle/>
        <a:p>
          <a:r>
            <a:rPr lang="tr-TR" b="1" u="sng"/>
            <a:t>Müdür Yardımcısı</a:t>
          </a:r>
        </a:p>
        <a:p>
          <a:r>
            <a:rPr lang="tr-TR"/>
            <a:t>Doç. Dr. Mehmet TAN</a:t>
          </a:r>
          <a:endParaRPr lang="tr-TR" dirty="0"/>
        </a:p>
      </dgm:t>
    </dgm:pt>
    <dgm:pt modelId="{9177227E-7C05-4F77-B35F-D56F37651DF0}" type="parTrans" cxnId="{809DFC92-9C08-49E3-A316-8DF5992E95DF}">
      <dgm:prSet/>
      <dgm:spPr/>
      <dgm:t>
        <a:bodyPr/>
        <a:lstStyle/>
        <a:p>
          <a:endParaRPr lang="tr-TR"/>
        </a:p>
      </dgm:t>
    </dgm:pt>
    <dgm:pt modelId="{8018A9D2-B497-44FE-9E68-66FC1E6B7843}" type="sibTrans" cxnId="{809DFC92-9C08-49E3-A316-8DF5992E95DF}">
      <dgm:prSet/>
      <dgm:spPr/>
      <dgm:t>
        <a:bodyPr/>
        <a:lstStyle/>
        <a:p>
          <a:endParaRPr lang="tr-TR"/>
        </a:p>
      </dgm:t>
    </dgm:pt>
    <dgm:pt modelId="{2C820D07-27D2-4E56-BB7D-26E8E7CB1E05}">
      <dgm:prSet phldrT="[Metin]"/>
      <dgm:spPr/>
      <dgm:t>
        <a:bodyPr/>
        <a:lstStyle/>
        <a:p>
          <a:r>
            <a:rPr lang="tr-TR" b="1" u="sng"/>
            <a:t>Müdür Yardımcısı</a:t>
          </a:r>
        </a:p>
        <a:p>
          <a:r>
            <a:rPr lang="tr-TR"/>
            <a:t>Dr. Öğr. Üyesi Yunus ÖZDURĞUN</a:t>
          </a:r>
          <a:endParaRPr lang="tr-TR" dirty="0"/>
        </a:p>
      </dgm:t>
    </dgm:pt>
    <dgm:pt modelId="{748E648A-6354-4874-B236-CB659EB7D798}" type="parTrans" cxnId="{42961F70-388D-42FD-B9EE-9A0C826F0DA8}">
      <dgm:prSet/>
      <dgm:spPr/>
      <dgm:t>
        <a:bodyPr/>
        <a:lstStyle/>
        <a:p>
          <a:endParaRPr lang="tr-TR"/>
        </a:p>
      </dgm:t>
    </dgm:pt>
    <dgm:pt modelId="{FC0FDC95-52BA-4B35-B19F-C20402E249D6}" type="sibTrans" cxnId="{42961F70-388D-42FD-B9EE-9A0C826F0DA8}">
      <dgm:prSet/>
      <dgm:spPr/>
      <dgm:t>
        <a:bodyPr/>
        <a:lstStyle/>
        <a:p>
          <a:endParaRPr lang="tr-TR"/>
        </a:p>
      </dgm:t>
    </dgm:pt>
    <dgm:pt modelId="{40F78052-7613-449D-8F5A-3E9FA9DECD5E}">
      <dgm:prSet phldrT="[Metin]"/>
      <dgm:spPr/>
      <dgm:t>
        <a:bodyPr/>
        <a:lstStyle/>
        <a:p>
          <a:r>
            <a:rPr lang="tr-TR" b="1" u="sng" dirty="0"/>
            <a:t>Enstitü Sekreteri</a:t>
          </a:r>
        </a:p>
        <a:p>
          <a:r>
            <a:rPr lang="tr-TR" dirty="0" err="1" smtClean="0"/>
            <a:t>Nejdet</a:t>
          </a:r>
          <a:r>
            <a:rPr lang="tr-TR" dirty="0" smtClean="0"/>
            <a:t> ŞAHİN</a:t>
          </a:r>
          <a:endParaRPr lang="tr-TR" dirty="0"/>
        </a:p>
      </dgm:t>
    </dgm:pt>
    <dgm:pt modelId="{F3CF3974-171E-4E0C-B7C0-F1DAADAD5AAB}" type="parTrans" cxnId="{1157D73A-B591-43ED-825D-98DB8BB08283}">
      <dgm:prSet/>
      <dgm:spPr/>
      <dgm:t>
        <a:bodyPr/>
        <a:lstStyle/>
        <a:p>
          <a:endParaRPr lang="tr-TR"/>
        </a:p>
      </dgm:t>
    </dgm:pt>
    <dgm:pt modelId="{55A8988F-301C-4693-9BF7-7F0BFD9F1599}" type="sibTrans" cxnId="{1157D73A-B591-43ED-825D-98DB8BB08283}">
      <dgm:prSet/>
      <dgm:spPr/>
      <dgm:t>
        <a:bodyPr/>
        <a:lstStyle/>
        <a:p>
          <a:endParaRPr lang="tr-TR"/>
        </a:p>
      </dgm:t>
    </dgm:pt>
    <dgm:pt modelId="{285FEA66-9BAA-4343-B9F8-92D4FB52C9E5}">
      <dgm:prSet phldrT="[Metin]"/>
      <dgm:spPr/>
      <dgm:t>
        <a:bodyPr/>
        <a:lstStyle/>
        <a:p>
          <a:r>
            <a:rPr lang="tr-TR" b="1" u="sng"/>
            <a:t>Bilgisayar İşletmeni</a:t>
          </a:r>
          <a:br>
            <a:rPr lang="tr-TR" b="1" u="sng"/>
          </a:br>
          <a:r>
            <a:rPr lang="tr-TR"/>
            <a:t>İbrahim GİDER</a:t>
          </a:r>
          <a:endParaRPr lang="tr-TR" dirty="0"/>
        </a:p>
      </dgm:t>
    </dgm:pt>
    <dgm:pt modelId="{60320C02-6ECB-4FC8-AFDE-572E6C1EB553}" type="parTrans" cxnId="{6F9B37FA-A9DF-45E9-B022-3BE8ACCEFEA1}">
      <dgm:prSet/>
      <dgm:spPr/>
      <dgm:t>
        <a:bodyPr/>
        <a:lstStyle/>
        <a:p>
          <a:endParaRPr lang="tr-TR"/>
        </a:p>
      </dgm:t>
    </dgm:pt>
    <dgm:pt modelId="{E6AD6465-370F-40FA-AE94-CCCF2FEB4B07}" type="sibTrans" cxnId="{6F9B37FA-A9DF-45E9-B022-3BE8ACCEFEA1}">
      <dgm:prSet/>
      <dgm:spPr/>
      <dgm:t>
        <a:bodyPr/>
        <a:lstStyle/>
        <a:p>
          <a:endParaRPr lang="tr-TR"/>
        </a:p>
      </dgm:t>
    </dgm:pt>
    <dgm:pt modelId="{C8906B4F-17D8-40ED-BE46-C5E3AA160CC1}">
      <dgm:prSet phldrT="[Metin]"/>
      <dgm:spPr/>
      <dgm:t>
        <a:bodyPr/>
        <a:lstStyle/>
        <a:p>
          <a:r>
            <a:rPr lang="tr-TR" b="1" u="sng" dirty="0" smtClean="0"/>
            <a:t>Bilgisayar İşletmeni</a:t>
          </a:r>
          <a:br>
            <a:rPr lang="tr-TR" b="1" u="sng" dirty="0" smtClean="0"/>
          </a:br>
          <a:r>
            <a:rPr lang="tr-TR" dirty="0" smtClean="0"/>
            <a:t>Mehmet Tahir ÇELİK</a:t>
          </a:r>
          <a:endParaRPr lang="tr-TR" dirty="0"/>
        </a:p>
      </dgm:t>
    </dgm:pt>
    <dgm:pt modelId="{D3B3BE21-509A-41D6-9362-076F1CB5E406}" type="parTrans" cxnId="{5D743183-C204-4908-8CED-077D5CD1745B}">
      <dgm:prSet/>
      <dgm:spPr/>
      <dgm:t>
        <a:bodyPr/>
        <a:lstStyle/>
        <a:p>
          <a:endParaRPr lang="tr-TR"/>
        </a:p>
      </dgm:t>
    </dgm:pt>
    <dgm:pt modelId="{FE38A36C-B636-4EFA-AEDE-115301453BBE}" type="sibTrans" cxnId="{5D743183-C204-4908-8CED-077D5CD1745B}">
      <dgm:prSet/>
      <dgm:spPr/>
      <dgm:t>
        <a:bodyPr/>
        <a:lstStyle/>
        <a:p>
          <a:endParaRPr lang="tr-TR"/>
        </a:p>
      </dgm:t>
    </dgm:pt>
    <dgm:pt modelId="{FF269D84-B432-4E68-AAC7-8972B1D15451}" type="pres">
      <dgm:prSet presAssocID="{F127AE48-17EE-4805-81A8-2FF04959E5C2}" presName="mainComposite" presStyleCnt="0">
        <dgm:presLayoutVars>
          <dgm:chPref val="1"/>
          <dgm:dir/>
          <dgm:animOne val="branch"/>
          <dgm:animLvl val="lvl"/>
          <dgm:resizeHandles val="exact"/>
        </dgm:presLayoutVars>
      </dgm:prSet>
      <dgm:spPr/>
      <dgm:t>
        <a:bodyPr/>
        <a:lstStyle/>
        <a:p>
          <a:endParaRPr lang="tr-TR"/>
        </a:p>
      </dgm:t>
    </dgm:pt>
    <dgm:pt modelId="{677FB0AB-A6CE-4F7C-8975-AA11E488E0E7}" type="pres">
      <dgm:prSet presAssocID="{F127AE48-17EE-4805-81A8-2FF04959E5C2}" presName="hierFlow" presStyleCnt="0"/>
      <dgm:spPr/>
    </dgm:pt>
    <dgm:pt modelId="{BBA4B084-E88B-4C87-842C-81D9F310A723}" type="pres">
      <dgm:prSet presAssocID="{F127AE48-17EE-4805-81A8-2FF04959E5C2}" presName="hierChild1" presStyleCnt="0">
        <dgm:presLayoutVars>
          <dgm:chPref val="1"/>
          <dgm:animOne val="branch"/>
          <dgm:animLvl val="lvl"/>
        </dgm:presLayoutVars>
      </dgm:prSet>
      <dgm:spPr/>
    </dgm:pt>
    <dgm:pt modelId="{AFF80053-9D83-4990-B727-60BC8D64C47D}" type="pres">
      <dgm:prSet presAssocID="{B5ADFC6D-F038-45DF-91F0-F67FE252186C}" presName="Name14" presStyleCnt="0"/>
      <dgm:spPr/>
    </dgm:pt>
    <dgm:pt modelId="{0B09FC1B-89A7-4F4A-AA0E-60B4BF61ED83}" type="pres">
      <dgm:prSet presAssocID="{B5ADFC6D-F038-45DF-91F0-F67FE252186C}" presName="level1Shape" presStyleLbl="node0" presStyleIdx="0" presStyleCnt="1">
        <dgm:presLayoutVars>
          <dgm:chPref val="3"/>
        </dgm:presLayoutVars>
      </dgm:prSet>
      <dgm:spPr/>
      <dgm:t>
        <a:bodyPr/>
        <a:lstStyle/>
        <a:p>
          <a:endParaRPr lang="tr-TR"/>
        </a:p>
      </dgm:t>
    </dgm:pt>
    <dgm:pt modelId="{254FBD86-277D-436D-890C-AE3B543B4C3B}" type="pres">
      <dgm:prSet presAssocID="{B5ADFC6D-F038-45DF-91F0-F67FE252186C}" presName="hierChild2" presStyleCnt="0"/>
      <dgm:spPr/>
    </dgm:pt>
    <dgm:pt modelId="{30995E09-D4E2-4128-8A02-5790C6E39991}" type="pres">
      <dgm:prSet presAssocID="{9177227E-7C05-4F77-B35F-D56F37651DF0}" presName="Name19" presStyleLbl="parChTrans1D2" presStyleIdx="0" presStyleCnt="3"/>
      <dgm:spPr/>
      <dgm:t>
        <a:bodyPr/>
        <a:lstStyle/>
        <a:p>
          <a:endParaRPr lang="tr-TR"/>
        </a:p>
      </dgm:t>
    </dgm:pt>
    <dgm:pt modelId="{A65E640C-04ED-4A13-8E2D-EBC52200944E}" type="pres">
      <dgm:prSet presAssocID="{F32101FA-38D5-4749-B8FC-BA01D38A21A0}" presName="Name21" presStyleCnt="0"/>
      <dgm:spPr/>
    </dgm:pt>
    <dgm:pt modelId="{B6A10B20-D152-4EE3-82EC-28E029458632}" type="pres">
      <dgm:prSet presAssocID="{F32101FA-38D5-4749-B8FC-BA01D38A21A0}" presName="level2Shape" presStyleLbl="node2" presStyleIdx="0" presStyleCnt="3"/>
      <dgm:spPr/>
      <dgm:t>
        <a:bodyPr/>
        <a:lstStyle/>
        <a:p>
          <a:endParaRPr lang="tr-TR"/>
        </a:p>
      </dgm:t>
    </dgm:pt>
    <dgm:pt modelId="{B0710C94-41C2-42F2-AAD3-B91E87AC938C}" type="pres">
      <dgm:prSet presAssocID="{F32101FA-38D5-4749-B8FC-BA01D38A21A0}" presName="hierChild3" presStyleCnt="0"/>
      <dgm:spPr/>
    </dgm:pt>
    <dgm:pt modelId="{E034309D-A387-4455-BB07-04FC0E45BF56}" type="pres">
      <dgm:prSet presAssocID="{748E648A-6354-4874-B236-CB659EB7D798}" presName="Name19" presStyleLbl="parChTrans1D2" presStyleIdx="1" presStyleCnt="3"/>
      <dgm:spPr/>
      <dgm:t>
        <a:bodyPr/>
        <a:lstStyle/>
        <a:p>
          <a:endParaRPr lang="tr-TR"/>
        </a:p>
      </dgm:t>
    </dgm:pt>
    <dgm:pt modelId="{B88486D1-CA1A-4263-AE21-1F64E61B1F0A}" type="pres">
      <dgm:prSet presAssocID="{2C820D07-27D2-4E56-BB7D-26E8E7CB1E05}" presName="Name21" presStyleCnt="0"/>
      <dgm:spPr/>
    </dgm:pt>
    <dgm:pt modelId="{B67B2D10-D742-4B9E-BE1E-02BDA3A4A2FD}" type="pres">
      <dgm:prSet presAssocID="{2C820D07-27D2-4E56-BB7D-26E8E7CB1E05}" presName="level2Shape" presStyleLbl="node2" presStyleIdx="1" presStyleCnt="3"/>
      <dgm:spPr/>
      <dgm:t>
        <a:bodyPr/>
        <a:lstStyle/>
        <a:p>
          <a:endParaRPr lang="tr-TR"/>
        </a:p>
      </dgm:t>
    </dgm:pt>
    <dgm:pt modelId="{F4ABC0D8-3238-4BF6-9191-E8069967D475}" type="pres">
      <dgm:prSet presAssocID="{2C820D07-27D2-4E56-BB7D-26E8E7CB1E05}" presName="hierChild3" presStyleCnt="0"/>
      <dgm:spPr/>
    </dgm:pt>
    <dgm:pt modelId="{4537E91C-C735-4ED2-9709-9D9AECAD0F4A}" type="pres">
      <dgm:prSet presAssocID="{F3CF3974-171E-4E0C-B7C0-F1DAADAD5AAB}" presName="Name19" presStyleLbl="parChTrans1D2" presStyleIdx="2" presStyleCnt="3"/>
      <dgm:spPr/>
      <dgm:t>
        <a:bodyPr/>
        <a:lstStyle/>
        <a:p>
          <a:endParaRPr lang="tr-TR"/>
        </a:p>
      </dgm:t>
    </dgm:pt>
    <dgm:pt modelId="{363EF73B-386D-4FC7-8636-7253D65E3146}" type="pres">
      <dgm:prSet presAssocID="{40F78052-7613-449D-8F5A-3E9FA9DECD5E}" presName="Name21" presStyleCnt="0"/>
      <dgm:spPr/>
    </dgm:pt>
    <dgm:pt modelId="{95A375D3-B363-4DCF-B714-0B3241DF6C58}" type="pres">
      <dgm:prSet presAssocID="{40F78052-7613-449D-8F5A-3E9FA9DECD5E}" presName="level2Shape" presStyleLbl="node2" presStyleIdx="2" presStyleCnt="3"/>
      <dgm:spPr/>
      <dgm:t>
        <a:bodyPr/>
        <a:lstStyle/>
        <a:p>
          <a:endParaRPr lang="tr-TR"/>
        </a:p>
      </dgm:t>
    </dgm:pt>
    <dgm:pt modelId="{35EEB129-6BB8-494B-9050-C24B286B829D}" type="pres">
      <dgm:prSet presAssocID="{40F78052-7613-449D-8F5A-3E9FA9DECD5E}" presName="hierChild3" presStyleCnt="0"/>
      <dgm:spPr/>
    </dgm:pt>
    <dgm:pt modelId="{F61F0124-BBEE-48D4-A265-7A103C91F233}" type="pres">
      <dgm:prSet presAssocID="{60320C02-6ECB-4FC8-AFDE-572E6C1EB553}" presName="Name19" presStyleLbl="parChTrans1D3" presStyleIdx="0" presStyleCnt="2"/>
      <dgm:spPr/>
      <dgm:t>
        <a:bodyPr/>
        <a:lstStyle/>
        <a:p>
          <a:endParaRPr lang="tr-TR"/>
        </a:p>
      </dgm:t>
    </dgm:pt>
    <dgm:pt modelId="{0F924991-DEE1-4A52-91E4-9665A627A666}" type="pres">
      <dgm:prSet presAssocID="{285FEA66-9BAA-4343-B9F8-92D4FB52C9E5}" presName="Name21" presStyleCnt="0"/>
      <dgm:spPr/>
    </dgm:pt>
    <dgm:pt modelId="{9B0B8A32-AB1F-46D0-A898-87F5B4CC7884}" type="pres">
      <dgm:prSet presAssocID="{285FEA66-9BAA-4343-B9F8-92D4FB52C9E5}" presName="level2Shape" presStyleLbl="node3" presStyleIdx="0" presStyleCnt="2"/>
      <dgm:spPr/>
      <dgm:t>
        <a:bodyPr/>
        <a:lstStyle/>
        <a:p>
          <a:endParaRPr lang="tr-TR"/>
        </a:p>
      </dgm:t>
    </dgm:pt>
    <dgm:pt modelId="{EDD26A8E-63FA-47D8-BEC2-24331A56BDF9}" type="pres">
      <dgm:prSet presAssocID="{285FEA66-9BAA-4343-B9F8-92D4FB52C9E5}" presName="hierChild3" presStyleCnt="0"/>
      <dgm:spPr/>
    </dgm:pt>
    <dgm:pt modelId="{0C9E23DF-92B3-4071-B9F7-E36E79464E7B}" type="pres">
      <dgm:prSet presAssocID="{D3B3BE21-509A-41D6-9362-076F1CB5E406}" presName="Name19" presStyleLbl="parChTrans1D3" presStyleIdx="1" presStyleCnt="2"/>
      <dgm:spPr/>
      <dgm:t>
        <a:bodyPr/>
        <a:lstStyle/>
        <a:p>
          <a:endParaRPr lang="tr-TR"/>
        </a:p>
      </dgm:t>
    </dgm:pt>
    <dgm:pt modelId="{D1E499EF-669F-4522-8C03-34B975D9D5B0}" type="pres">
      <dgm:prSet presAssocID="{C8906B4F-17D8-40ED-BE46-C5E3AA160CC1}" presName="Name21" presStyleCnt="0"/>
      <dgm:spPr/>
    </dgm:pt>
    <dgm:pt modelId="{B57D662A-2B91-4A6B-B7AE-96F0BD305E29}" type="pres">
      <dgm:prSet presAssocID="{C8906B4F-17D8-40ED-BE46-C5E3AA160CC1}" presName="level2Shape" presStyleLbl="node3" presStyleIdx="1" presStyleCnt="2"/>
      <dgm:spPr/>
      <dgm:t>
        <a:bodyPr/>
        <a:lstStyle/>
        <a:p>
          <a:endParaRPr lang="tr-TR"/>
        </a:p>
      </dgm:t>
    </dgm:pt>
    <dgm:pt modelId="{71B74E26-B42B-4056-80FE-4C127CB9F04F}" type="pres">
      <dgm:prSet presAssocID="{C8906B4F-17D8-40ED-BE46-C5E3AA160CC1}" presName="hierChild3" presStyleCnt="0"/>
      <dgm:spPr/>
    </dgm:pt>
    <dgm:pt modelId="{6ED3A825-79F9-4F52-AAA8-58003EDF5197}" type="pres">
      <dgm:prSet presAssocID="{F127AE48-17EE-4805-81A8-2FF04959E5C2}" presName="bgShapesFlow" presStyleCnt="0"/>
      <dgm:spPr/>
    </dgm:pt>
  </dgm:ptLst>
  <dgm:cxnLst>
    <dgm:cxn modelId="{B46AF735-198F-4941-98E2-1CD6DC5EA670}" type="presOf" srcId="{748E648A-6354-4874-B236-CB659EB7D798}" destId="{E034309D-A387-4455-BB07-04FC0E45BF56}" srcOrd="0" destOrd="0" presId="urn:microsoft.com/office/officeart/2005/8/layout/hierarchy6"/>
    <dgm:cxn modelId="{79E69432-252F-42AE-A413-0564EB7FF86A}" type="presOf" srcId="{9177227E-7C05-4F77-B35F-D56F37651DF0}" destId="{30995E09-D4E2-4128-8A02-5790C6E39991}" srcOrd="0" destOrd="0" presId="urn:microsoft.com/office/officeart/2005/8/layout/hierarchy6"/>
    <dgm:cxn modelId="{8D2C23C6-0706-4984-88DE-BD2E344C57F2}" type="presOf" srcId="{285FEA66-9BAA-4343-B9F8-92D4FB52C9E5}" destId="{9B0B8A32-AB1F-46D0-A898-87F5B4CC7884}" srcOrd="0" destOrd="0" presId="urn:microsoft.com/office/officeart/2005/8/layout/hierarchy6"/>
    <dgm:cxn modelId="{809DFC92-9C08-49E3-A316-8DF5992E95DF}" srcId="{B5ADFC6D-F038-45DF-91F0-F67FE252186C}" destId="{F32101FA-38D5-4749-B8FC-BA01D38A21A0}" srcOrd="0" destOrd="0" parTransId="{9177227E-7C05-4F77-B35F-D56F37651DF0}" sibTransId="{8018A9D2-B497-44FE-9E68-66FC1E6B7843}"/>
    <dgm:cxn modelId="{4AD99A7B-FD4F-416D-BEFB-1253A8D4BC72}" type="presOf" srcId="{F127AE48-17EE-4805-81A8-2FF04959E5C2}" destId="{FF269D84-B432-4E68-AAC7-8972B1D15451}" srcOrd="0" destOrd="0" presId="urn:microsoft.com/office/officeart/2005/8/layout/hierarchy6"/>
    <dgm:cxn modelId="{5D743183-C204-4908-8CED-077D5CD1745B}" srcId="{40F78052-7613-449D-8F5A-3E9FA9DECD5E}" destId="{C8906B4F-17D8-40ED-BE46-C5E3AA160CC1}" srcOrd="1" destOrd="0" parTransId="{D3B3BE21-509A-41D6-9362-076F1CB5E406}" sibTransId="{FE38A36C-B636-4EFA-AEDE-115301453BBE}"/>
    <dgm:cxn modelId="{A77C616B-A01B-424D-97B9-AB8790534574}" srcId="{F127AE48-17EE-4805-81A8-2FF04959E5C2}" destId="{B5ADFC6D-F038-45DF-91F0-F67FE252186C}" srcOrd="0" destOrd="0" parTransId="{F6926418-F3A3-445D-81A3-35E7A83B279E}" sibTransId="{C3C4D0C3-CC95-480D-A585-4DE9FD16EB7E}"/>
    <dgm:cxn modelId="{06CCECE6-E1D4-4F4C-A9BE-3F57C6DF8462}" type="presOf" srcId="{F3CF3974-171E-4E0C-B7C0-F1DAADAD5AAB}" destId="{4537E91C-C735-4ED2-9709-9D9AECAD0F4A}" srcOrd="0" destOrd="0" presId="urn:microsoft.com/office/officeart/2005/8/layout/hierarchy6"/>
    <dgm:cxn modelId="{42961F70-388D-42FD-B9EE-9A0C826F0DA8}" srcId="{B5ADFC6D-F038-45DF-91F0-F67FE252186C}" destId="{2C820D07-27D2-4E56-BB7D-26E8E7CB1E05}" srcOrd="1" destOrd="0" parTransId="{748E648A-6354-4874-B236-CB659EB7D798}" sibTransId="{FC0FDC95-52BA-4B35-B19F-C20402E249D6}"/>
    <dgm:cxn modelId="{7ED551C3-FEE2-478F-BB89-DC9094551514}" type="presOf" srcId="{F32101FA-38D5-4749-B8FC-BA01D38A21A0}" destId="{B6A10B20-D152-4EE3-82EC-28E029458632}" srcOrd="0" destOrd="0" presId="urn:microsoft.com/office/officeart/2005/8/layout/hierarchy6"/>
    <dgm:cxn modelId="{6F9B37FA-A9DF-45E9-B022-3BE8ACCEFEA1}" srcId="{40F78052-7613-449D-8F5A-3E9FA9DECD5E}" destId="{285FEA66-9BAA-4343-B9F8-92D4FB52C9E5}" srcOrd="0" destOrd="0" parTransId="{60320C02-6ECB-4FC8-AFDE-572E6C1EB553}" sibTransId="{E6AD6465-370F-40FA-AE94-CCCF2FEB4B07}"/>
    <dgm:cxn modelId="{FD3E05D0-EDA4-450E-889C-A684E2E68102}" type="presOf" srcId="{2C820D07-27D2-4E56-BB7D-26E8E7CB1E05}" destId="{B67B2D10-D742-4B9E-BE1E-02BDA3A4A2FD}" srcOrd="0" destOrd="0" presId="urn:microsoft.com/office/officeart/2005/8/layout/hierarchy6"/>
    <dgm:cxn modelId="{1157D73A-B591-43ED-825D-98DB8BB08283}" srcId="{B5ADFC6D-F038-45DF-91F0-F67FE252186C}" destId="{40F78052-7613-449D-8F5A-3E9FA9DECD5E}" srcOrd="2" destOrd="0" parTransId="{F3CF3974-171E-4E0C-B7C0-F1DAADAD5AAB}" sibTransId="{55A8988F-301C-4693-9BF7-7F0BFD9F1599}"/>
    <dgm:cxn modelId="{01AF5F22-CE4E-40AB-9FAC-A6A77A976DAD}" type="presOf" srcId="{60320C02-6ECB-4FC8-AFDE-572E6C1EB553}" destId="{F61F0124-BBEE-48D4-A265-7A103C91F233}" srcOrd="0" destOrd="0" presId="urn:microsoft.com/office/officeart/2005/8/layout/hierarchy6"/>
    <dgm:cxn modelId="{79A10F90-06C2-4763-A5CD-2817ACFC04A2}" type="presOf" srcId="{40F78052-7613-449D-8F5A-3E9FA9DECD5E}" destId="{95A375D3-B363-4DCF-B714-0B3241DF6C58}" srcOrd="0" destOrd="0" presId="urn:microsoft.com/office/officeart/2005/8/layout/hierarchy6"/>
    <dgm:cxn modelId="{80980017-FEDB-4E85-991A-04385C6EE25C}" type="presOf" srcId="{B5ADFC6D-F038-45DF-91F0-F67FE252186C}" destId="{0B09FC1B-89A7-4F4A-AA0E-60B4BF61ED83}" srcOrd="0" destOrd="0" presId="urn:microsoft.com/office/officeart/2005/8/layout/hierarchy6"/>
    <dgm:cxn modelId="{E1F8CE0E-7A56-48DC-A314-0CA9C9A02A68}" type="presOf" srcId="{D3B3BE21-509A-41D6-9362-076F1CB5E406}" destId="{0C9E23DF-92B3-4071-B9F7-E36E79464E7B}" srcOrd="0" destOrd="0" presId="urn:microsoft.com/office/officeart/2005/8/layout/hierarchy6"/>
    <dgm:cxn modelId="{B666DB0F-E8E9-4954-B5A0-DE5A357840A5}" type="presOf" srcId="{C8906B4F-17D8-40ED-BE46-C5E3AA160CC1}" destId="{B57D662A-2B91-4A6B-B7AE-96F0BD305E29}" srcOrd="0" destOrd="0" presId="urn:microsoft.com/office/officeart/2005/8/layout/hierarchy6"/>
    <dgm:cxn modelId="{F43089F2-D808-4FDB-9BF1-3AF944B5D9D6}" type="presParOf" srcId="{FF269D84-B432-4E68-AAC7-8972B1D15451}" destId="{677FB0AB-A6CE-4F7C-8975-AA11E488E0E7}" srcOrd="0" destOrd="0" presId="urn:microsoft.com/office/officeart/2005/8/layout/hierarchy6"/>
    <dgm:cxn modelId="{64F8ADE8-B5CE-42E6-8E7B-B79F00D9E6C6}" type="presParOf" srcId="{677FB0AB-A6CE-4F7C-8975-AA11E488E0E7}" destId="{BBA4B084-E88B-4C87-842C-81D9F310A723}" srcOrd="0" destOrd="0" presId="urn:microsoft.com/office/officeart/2005/8/layout/hierarchy6"/>
    <dgm:cxn modelId="{2B9F3B2D-DE75-491C-B331-E831422EB6F7}" type="presParOf" srcId="{BBA4B084-E88B-4C87-842C-81D9F310A723}" destId="{AFF80053-9D83-4990-B727-60BC8D64C47D}" srcOrd="0" destOrd="0" presId="urn:microsoft.com/office/officeart/2005/8/layout/hierarchy6"/>
    <dgm:cxn modelId="{0FCC0B94-DCC8-4A41-B84F-A6D7B616B4D0}" type="presParOf" srcId="{AFF80053-9D83-4990-B727-60BC8D64C47D}" destId="{0B09FC1B-89A7-4F4A-AA0E-60B4BF61ED83}" srcOrd="0" destOrd="0" presId="urn:microsoft.com/office/officeart/2005/8/layout/hierarchy6"/>
    <dgm:cxn modelId="{6840F069-9BE2-40F8-9ECC-5A0CC678098C}" type="presParOf" srcId="{AFF80053-9D83-4990-B727-60BC8D64C47D}" destId="{254FBD86-277D-436D-890C-AE3B543B4C3B}" srcOrd="1" destOrd="0" presId="urn:microsoft.com/office/officeart/2005/8/layout/hierarchy6"/>
    <dgm:cxn modelId="{2E1786FC-9E69-4680-BA97-B22DB821F3C9}" type="presParOf" srcId="{254FBD86-277D-436D-890C-AE3B543B4C3B}" destId="{30995E09-D4E2-4128-8A02-5790C6E39991}" srcOrd="0" destOrd="0" presId="urn:microsoft.com/office/officeart/2005/8/layout/hierarchy6"/>
    <dgm:cxn modelId="{ED1F0FA1-C7DF-4E38-ADC6-D628F91912A7}" type="presParOf" srcId="{254FBD86-277D-436D-890C-AE3B543B4C3B}" destId="{A65E640C-04ED-4A13-8E2D-EBC52200944E}" srcOrd="1" destOrd="0" presId="urn:microsoft.com/office/officeart/2005/8/layout/hierarchy6"/>
    <dgm:cxn modelId="{BA8C4C02-F5A4-4DCE-A29A-E86C016B6F84}" type="presParOf" srcId="{A65E640C-04ED-4A13-8E2D-EBC52200944E}" destId="{B6A10B20-D152-4EE3-82EC-28E029458632}" srcOrd="0" destOrd="0" presId="urn:microsoft.com/office/officeart/2005/8/layout/hierarchy6"/>
    <dgm:cxn modelId="{E4E23C55-D0EF-4148-851E-7EA6D03A84BA}" type="presParOf" srcId="{A65E640C-04ED-4A13-8E2D-EBC52200944E}" destId="{B0710C94-41C2-42F2-AAD3-B91E87AC938C}" srcOrd="1" destOrd="0" presId="urn:microsoft.com/office/officeart/2005/8/layout/hierarchy6"/>
    <dgm:cxn modelId="{C60A3565-87B0-47B0-8949-CE37610827E4}" type="presParOf" srcId="{254FBD86-277D-436D-890C-AE3B543B4C3B}" destId="{E034309D-A387-4455-BB07-04FC0E45BF56}" srcOrd="2" destOrd="0" presId="urn:microsoft.com/office/officeart/2005/8/layout/hierarchy6"/>
    <dgm:cxn modelId="{14EE0C6C-ADD6-48D1-A0DE-860FC44C058A}" type="presParOf" srcId="{254FBD86-277D-436D-890C-AE3B543B4C3B}" destId="{B88486D1-CA1A-4263-AE21-1F64E61B1F0A}" srcOrd="3" destOrd="0" presId="urn:microsoft.com/office/officeart/2005/8/layout/hierarchy6"/>
    <dgm:cxn modelId="{EBF87E7C-5679-4949-8B8A-79CF6392E661}" type="presParOf" srcId="{B88486D1-CA1A-4263-AE21-1F64E61B1F0A}" destId="{B67B2D10-D742-4B9E-BE1E-02BDA3A4A2FD}" srcOrd="0" destOrd="0" presId="urn:microsoft.com/office/officeart/2005/8/layout/hierarchy6"/>
    <dgm:cxn modelId="{9674B8CC-8C66-42BB-95E6-46A98D38B325}" type="presParOf" srcId="{B88486D1-CA1A-4263-AE21-1F64E61B1F0A}" destId="{F4ABC0D8-3238-4BF6-9191-E8069967D475}" srcOrd="1" destOrd="0" presId="urn:microsoft.com/office/officeart/2005/8/layout/hierarchy6"/>
    <dgm:cxn modelId="{BC7E5BEE-072A-407F-97C5-32EA3C840222}" type="presParOf" srcId="{254FBD86-277D-436D-890C-AE3B543B4C3B}" destId="{4537E91C-C735-4ED2-9709-9D9AECAD0F4A}" srcOrd="4" destOrd="0" presId="urn:microsoft.com/office/officeart/2005/8/layout/hierarchy6"/>
    <dgm:cxn modelId="{5C063676-85F9-4B70-AFDC-633735E82B4B}" type="presParOf" srcId="{254FBD86-277D-436D-890C-AE3B543B4C3B}" destId="{363EF73B-386D-4FC7-8636-7253D65E3146}" srcOrd="5" destOrd="0" presId="urn:microsoft.com/office/officeart/2005/8/layout/hierarchy6"/>
    <dgm:cxn modelId="{81620252-D834-4126-B0C1-0FBD41F88726}" type="presParOf" srcId="{363EF73B-386D-4FC7-8636-7253D65E3146}" destId="{95A375D3-B363-4DCF-B714-0B3241DF6C58}" srcOrd="0" destOrd="0" presId="urn:microsoft.com/office/officeart/2005/8/layout/hierarchy6"/>
    <dgm:cxn modelId="{391C7EBD-402F-43DF-A5FA-4DE8386CCF9E}" type="presParOf" srcId="{363EF73B-386D-4FC7-8636-7253D65E3146}" destId="{35EEB129-6BB8-494B-9050-C24B286B829D}" srcOrd="1" destOrd="0" presId="urn:microsoft.com/office/officeart/2005/8/layout/hierarchy6"/>
    <dgm:cxn modelId="{7259F659-3ECF-44DF-BA07-5A2F3415CF28}" type="presParOf" srcId="{35EEB129-6BB8-494B-9050-C24B286B829D}" destId="{F61F0124-BBEE-48D4-A265-7A103C91F233}" srcOrd="0" destOrd="0" presId="urn:microsoft.com/office/officeart/2005/8/layout/hierarchy6"/>
    <dgm:cxn modelId="{7E34039C-671C-40E6-B0AD-457B0F373E2F}" type="presParOf" srcId="{35EEB129-6BB8-494B-9050-C24B286B829D}" destId="{0F924991-DEE1-4A52-91E4-9665A627A666}" srcOrd="1" destOrd="0" presId="urn:microsoft.com/office/officeart/2005/8/layout/hierarchy6"/>
    <dgm:cxn modelId="{2A4D094C-6509-400C-B824-4E5B287962F3}" type="presParOf" srcId="{0F924991-DEE1-4A52-91E4-9665A627A666}" destId="{9B0B8A32-AB1F-46D0-A898-87F5B4CC7884}" srcOrd="0" destOrd="0" presId="urn:microsoft.com/office/officeart/2005/8/layout/hierarchy6"/>
    <dgm:cxn modelId="{A222E45C-32B8-4A0E-BD65-7A2530804D3C}" type="presParOf" srcId="{0F924991-DEE1-4A52-91E4-9665A627A666}" destId="{EDD26A8E-63FA-47D8-BEC2-24331A56BDF9}" srcOrd="1" destOrd="0" presId="urn:microsoft.com/office/officeart/2005/8/layout/hierarchy6"/>
    <dgm:cxn modelId="{D3683A0D-77A4-4388-9143-CB1C541BE999}" type="presParOf" srcId="{35EEB129-6BB8-494B-9050-C24B286B829D}" destId="{0C9E23DF-92B3-4071-B9F7-E36E79464E7B}" srcOrd="2" destOrd="0" presId="urn:microsoft.com/office/officeart/2005/8/layout/hierarchy6"/>
    <dgm:cxn modelId="{3D3C2544-2CA0-4FB5-B802-D3045B9F8F6D}" type="presParOf" srcId="{35EEB129-6BB8-494B-9050-C24B286B829D}" destId="{D1E499EF-669F-4522-8C03-34B975D9D5B0}" srcOrd="3" destOrd="0" presId="urn:microsoft.com/office/officeart/2005/8/layout/hierarchy6"/>
    <dgm:cxn modelId="{0707A178-405D-4EB7-A403-5AA9B7C0C41E}" type="presParOf" srcId="{D1E499EF-669F-4522-8C03-34B975D9D5B0}" destId="{B57D662A-2B91-4A6B-B7AE-96F0BD305E29}" srcOrd="0" destOrd="0" presId="urn:microsoft.com/office/officeart/2005/8/layout/hierarchy6"/>
    <dgm:cxn modelId="{3E29B944-36A0-45C8-B0CA-7CF708C1E308}" type="presParOf" srcId="{D1E499EF-669F-4522-8C03-34B975D9D5B0}" destId="{71B74E26-B42B-4056-80FE-4C127CB9F04F}" srcOrd="1" destOrd="0" presId="urn:microsoft.com/office/officeart/2005/8/layout/hierarchy6"/>
    <dgm:cxn modelId="{B51895DE-85C1-444E-8C99-7F3842045BB0}" type="presParOf" srcId="{FF269D84-B432-4E68-AAC7-8972B1D15451}" destId="{6ED3A825-79F9-4F52-AAA8-58003EDF5197}" srcOrd="1" destOrd="0" presId="urn:microsoft.com/office/officeart/2005/8/layout/hierarchy6"/>
  </dgm:cxnLst>
  <dgm:bg>
    <a:noFill/>
    <a:effect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8D3838-1078-4CF1-B0D6-E9F18BF403E1}" type="doc">
      <dgm:prSet loTypeId="urn:microsoft.com/office/officeart/2005/8/layout/hList1" loCatId="list" qsTypeId="urn:microsoft.com/office/officeart/2005/8/quickstyle/simple4" qsCatId="simple" csTypeId="urn:microsoft.com/office/officeart/2005/8/colors/colorful3" csCatId="colorful" phldr="1"/>
      <dgm:spPr/>
      <dgm:t>
        <a:bodyPr/>
        <a:lstStyle/>
        <a:p>
          <a:endParaRPr lang="tr-TR"/>
        </a:p>
      </dgm:t>
    </dgm:pt>
    <dgm:pt modelId="{81F2204D-E94B-4840-98C7-D684216C90E9}">
      <dgm:prSet phldrT="[Metin]"/>
      <dgm:spPr/>
      <dgm:t>
        <a:bodyPr/>
        <a:lstStyle/>
        <a:p>
          <a:r>
            <a:rPr lang="tr-TR" dirty="0"/>
            <a:t>Tezsiz Yüksek Lisans </a:t>
          </a:r>
        </a:p>
      </dgm:t>
    </dgm:pt>
    <dgm:pt modelId="{7F6ABBAE-C71F-4976-BEF7-3076E8B2708C}" type="parTrans" cxnId="{24A4EB4A-829E-4392-8FA5-B06FEF86CCA6}">
      <dgm:prSet/>
      <dgm:spPr/>
      <dgm:t>
        <a:bodyPr/>
        <a:lstStyle/>
        <a:p>
          <a:endParaRPr lang="tr-TR"/>
        </a:p>
      </dgm:t>
    </dgm:pt>
    <dgm:pt modelId="{65F19016-AD52-4556-BA24-36759F16C77F}" type="sibTrans" cxnId="{24A4EB4A-829E-4392-8FA5-B06FEF86CCA6}">
      <dgm:prSet/>
      <dgm:spPr/>
      <dgm:t>
        <a:bodyPr/>
        <a:lstStyle/>
        <a:p>
          <a:endParaRPr lang="tr-TR"/>
        </a:p>
      </dgm:t>
    </dgm:pt>
    <dgm:pt modelId="{B00B10BA-D842-4746-861D-7AF5110B6A6F}">
      <dgm:prSet phldrT="[Metin]"/>
      <dgm:spPr/>
      <dgm:t>
        <a:bodyPr/>
        <a:lstStyle/>
        <a:p>
          <a:pPr>
            <a:buFont typeface="Wingdings" panose="05000000000000000000" pitchFamily="2" charset="2"/>
            <a:buChar char="q"/>
          </a:pPr>
          <a:r>
            <a:rPr lang="tr-TR" dirty="0"/>
            <a:t>1. Eğitim Yönetimi</a:t>
          </a:r>
        </a:p>
      </dgm:t>
    </dgm:pt>
    <dgm:pt modelId="{3836F171-CDC1-40E8-B465-55E5554BF7CD}" type="parTrans" cxnId="{0587E211-C29C-4574-A6C3-37B07FFFB78D}">
      <dgm:prSet/>
      <dgm:spPr/>
      <dgm:t>
        <a:bodyPr/>
        <a:lstStyle/>
        <a:p>
          <a:endParaRPr lang="tr-TR"/>
        </a:p>
      </dgm:t>
    </dgm:pt>
    <dgm:pt modelId="{77FC433A-AB91-4BDA-8FBA-4AAA17FC15E1}" type="sibTrans" cxnId="{0587E211-C29C-4574-A6C3-37B07FFFB78D}">
      <dgm:prSet/>
      <dgm:spPr/>
      <dgm:t>
        <a:bodyPr/>
        <a:lstStyle/>
        <a:p>
          <a:endParaRPr lang="tr-TR"/>
        </a:p>
      </dgm:t>
    </dgm:pt>
    <dgm:pt modelId="{60A2E653-4FD7-401C-8EDA-4C9A3A081DDA}">
      <dgm:prSet phldrT="[Metin]"/>
      <dgm:spPr/>
      <dgm:t>
        <a:bodyPr/>
        <a:lstStyle/>
        <a:p>
          <a:pPr>
            <a:buFont typeface="Wingdings" panose="05000000000000000000" pitchFamily="2" charset="2"/>
            <a:buChar char="q"/>
          </a:pPr>
          <a:r>
            <a:rPr lang="tr-TR" dirty="0"/>
            <a:t>2. İktisat</a:t>
          </a:r>
        </a:p>
      </dgm:t>
    </dgm:pt>
    <dgm:pt modelId="{F62C6219-434A-4AA1-9051-C85D989F27CF}" type="parTrans" cxnId="{AD5CA88B-22E7-4FBF-85DF-8EED9CEB8DB8}">
      <dgm:prSet/>
      <dgm:spPr/>
      <dgm:t>
        <a:bodyPr/>
        <a:lstStyle/>
        <a:p>
          <a:endParaRPr lang="tr-TR"/>
        </a:p>
      </dgm:t>
    </dgm:pt>
    <dgm:pt modelId="{35F03721-14C9-4C9F-95EE-E0DF96C81622}" type="sibTrans" cxnId="{AD5CA88B-22E7-4FBF-85DF-8EED9CEB8DB8}">
      <dgm:prSet/>
      <dgm:spPr/>
      <dgm:t>
        <a:bodyPr/>
        <a:lstStyle/>
        <a:p>
          <a:endParaRPr lang="tr-TR"/>
        </a:p>
      </dgm:t>
    </dgm:pt>
    <dgm:pt modelId="{9AAB09DE-F70F-4C89-AFB1-678A19D2ABAD}">
      <dgm:prSet phldrT="[Metin]"/>
      <dgm:spPr/>
      <dgm:t>
        <a:bodyPr/>
        <a:lstStyle/>
        <a:p>
          <a:pPr>
            <a:buFont typeface="Wingdings" panose="05000000000000000000" pitchFamily="2" charset="2"/>
            <a:buChar char="q"/>
          </a:pPr>
          <a:r>
            <a:rPr lang="tr-TR" dirty="0"/>
            <a:t>4. Temel İslam Bilimleri</a:t>
          </a:r>
        </a:p>
      </dgm:t>
    </dgm:pt>
    <dgm:pt modelId="{91271DDC-80D8-48D4-9A30-FFD5A6DC2BBF}" type="parTrans" cxnId="{298EBAF9-D950-4978-AEAE-7501B935E75D}">
      <dgm:prSet/>
      <dgm:spPr/>
      <dgm:t>
        <a:bodyPr/>
        <a:lstStyle/>
        <a:p>
          <a:endParaRPr lang="tr-TR"/>
        </a:p>
      </dgm:t>
    </dgm:pt>
    <dgm:pt modelId="{C891CB89-2813-449F-A589-BF8DABFDEAD3}" type="sibTrans" cxnId="{298EBAF9-D950-4978-AEAE-7501B935E75D}">
      <dgm:prSet/>
      <dgm:spPr/>
      <dgm:t>
        <a:bodyPr/>
        <a:lstStyle/>
        <a:p>
          <a:endParaRPr lang="tr-TR"/>
        </a:p>
      </dgm:t>
    </dgm:pt>
    <dgm:pt modelId="{836208E8-F858-42E5-96EE-8D2B8B2B2F2B}">
      <dgm:prSet phldrT="[Metin]"/>
      <dgm:spPr/>
      <dgm:t>
        <a:bodyPr/>
        <a:lstStyle/>
        <a:p>
          <a:r>
            <a:rPr lang="tr-TR" dirty="0"/>
            <a:t>Tezli Yüksek Lisans 	</a:t>
          </a:r>
        </a:p>
      </dgm:t>
    </dgm:pt>
    <dgm:pt modelId="{0A834458-5B5D-43EB-83B5-F38127D231A9}" type="parTrans" cxnId="{3CB138A7-B376-4D00-84D8-B42A3254D55F}">
      <dgm:prSet/>
      <dgm:spPr/>
      <dgm:t>
        <a:bodyPr/>
        <a:lstStyle/>
        <a:p>
          <a:endParaRPr lang="tr-TR"/>
        </a:p>
      </dgm:t>
    </dgm:pt>
    <dgm:pt modelId="{A9E454BA-09C0-4D04-9413-BE24CEC71285}" type="sibTrans" cxnId="{3CB138A7-B376-4D00-84D8-B42A3254D55F}">
      <dgm:prSet/>
      <dgm:spPr/>
      <dgm:t>
        <a:bodyPr/>
        <a:lstStyle/>
        <a:p>
          <a:endParaRPr lang="tr-TR"/>
        </a:p>
      </dgm:t>
    </dgm:pt>
    <dgm:pt modelId="{68AAA024-1574-49BE-9C3F-402B07824BDA}">
      <dgm:prSet phldrT="[Metin]"/>
      <dgm:spPr/>
      <dgm:t>
        <a:bodyPr/>
        <a:lstStyle/>
        <a:p>
          <a:pPr>
            <a:buFont typeface="Wingdings" panose="05000000000000000000" pitchFamily="2" charset="2"/>
            <a:buChar char="q"/>
          </a:pPr>
          <a:r>
            <a:rPr lang="tr-TR" dirty="0"/>
            <a:t>1. Eğitim Yönetimi</a:t>
          </a:r>
        </a:p>
      </dgm:t>
    </dgm:pt>
    <dgm:pt modelId="{7FF90DF5-7B88-496B-BED2-73848A78AE36}" type="parTrans" cxnId="{967108A5-7714-4082-A124-52D7100F028A}">
      <dgm:prSet/>
      <dgm:spPr/>
      <dgm:t>
        <a:bodyPr/>
        <a:lstStyle/>
        <a:p>
          <a:endParaRPr lang="tr-TR"/>
        </a:p>
      </dgm:t>
    </dgm:pt>
    <dgm:pt modelId="{53584EF3-87E2-48DC-A5E5-6D53E45E14E2}" type="sibTrans" cxnId="{967108A5-7714-4082-A124-52D7100F028A}">
      <dgm:prSet/>
      <dgm:spPr/>
      <dgm:t>
        <a:bodyPr/>
        <a:lstStyle/>
        <a:p>
          <a:endParaRPr lang="tr-TR"/>
        </a:p>
      </dgm:t>
    </dgm:pt>
    <dgm:pt modelId="{39EA386C-BB44-4E77-A0B2-5372C0300BBE}">
      <dgm:prSet phldrT="[Metin]"/>
      <dgm:spPr/>
      <dgm:t>
        <a:bodyPr/>
        <a:lstStyle/>
        <a:p>
          <a:pPr>
            <a:buFont typeface="Wingdings" panose="05000000000000000000" pitchFamily="2" charset="2"/>
            <a:buChar char="q"/>
          </a:pPr>
          <a:r>
            <a:rPr lang="tr-TR" dirty="0"/>
            <a:t>2. Eğitim Programları Öğretimi</a:t>
          </a:r>
        </a:p>
      </dgm:t>
    </dgm:pt>
    <dgm:pt modelId="{26F952CC-95FD-47DB-892B-8C5994807784}" type="parTrans" cxnId="{1D0D47AE-7EED-475F-905B-33081F2BE9D2}">
      <dgm:prSet/>
      <dgm:spPr/>
      <dgm:t>
        <a:bodyPr/>
        <a:lstStyle/>
        <a:p>
          <a:endParaRPr lang="tr-TR"/>
        </a:p>
      </dgm:t>
    </dgm:pt>
    <dgm:pt modelId="{07C56825-9B12-4DBD-BFB0-12141C21CB5C}" type="sibTrans" cxnId="{1D0D47AE-7EED-475F-905B-33081F2BE9D2}">
      <dgm:prSet/>
      <dgm:spPr/>
      <dgm:t>
        <a:bodyPr/>
        <a:lstStyle/>
        <a:p>
          <a:endParaRPr lang="tr-TR"/>
        </a:p>
      </dgm:t>
    </dgm:pt>
    <dgm:pt modelId="{C576300B-6246-4FB7-9987-905A0874F3AC}">
      <dgm:prSet phldrT="[Metin]"/>
      <dgm:spPr/>
      <dgm:t>
        <a:bodyPr/>
        <a:lstStyle/>
        <a:p>
          <a:r>
            <a:rPr lang="tr-TR" dirty="0"/>
            <a:t>Doktora</a:t>
          </a:r>
        </a:p>
      </dgm:t>
    </dgm:pt>
    <dgm:pt modelId="{28548CB8-C90E-42D9-8C5B-61EFB079EB5D}" type="parTrans" cxnId="{8D174CEC-475E-487D-B30C-2D1E2A2CE9C0}">
      <dgm:prSet/>
      <dgm:spPr/>
      <dgm:t>
        <a:bodyPr/>
        <a:lstStyle/>
        <a:p>
          <a:endParaRPr lang="tr-TR"/>
        </a:p>
      </dgm:t>
    </dgm:pt>
    <dgm:pt modelId="{8479CF8E-4031-4335-8D6B-33FFADEFDE31}" type="sibTrans" cxnId="{8D174CEC-475E-487D-B30C-2D1E2A2CE9C0}">
      <dgm:prSet/>
      <dgm:spPr/>
      <dgm:t>
        <a:bodyPr/>
        <a:lstStyle/>
        <a:p>
          <a:endParaRPr lang="tr-TR"/>
        </a:p>
      </dgm:t>
    </dgm:pt>
    <dgm:pt modelId="{21E327B5-6B47-457C-A23B-8DACAD8257B9}">
      <dgm:prSet phldrT="[Metin]"/>
      <dgm:spPr/>
      <dgm:t>
        <a:bodyPr/>
        <a:lstStyle/>
        <a:p>
          <a:pPr>
            <a:buFont typeface="Wingdings" panose="05000000000000000000" pitchFamily="2" charset="2"/>
            <a:buChar char="q"/>
          </a:pPr>
          <a:r>
            <a:rPr lang="tr-TR" dirty="0"/>
            <a:t>3. Tarih</a:t>
          </a:r>
        </a:p>
      </dgm:t>
    </dgm:pt>
    <dgm:pt modelId="{672643B7-2BE3-4375-9C52-5414DF83EA2C}" type="parTrans" cxnId="{681ADAD9-CB1F-46CB-842F-75799E8200A5}">
      <dgm:prSet/>
      <dgm:spPr/>
      <dgm:t>
        <a:bodyPr/>
        <a:lstStyle/>
        <a:p>
          <a:endParaRPr lang="tr-TR"/>
        </a:p>
      </dgm:t>
    </dgm:pt>
    <dgm:pt modelId="{123D4346-280A-46DC-B4ED-B42703CFA130}" type="sibTrans" cxnId="{681ADAD9-CB1F-46CB-842F-75799E8200A5}">
      <dgm:prSet/>
      <dgm:spPr/>
      <dgm:t>
        <a:bodyPr/>
        <a:lstStyle/>
        <a:p>
          <a:endParaRPr lang="tr-TR"/>
        </a:p>
      </dgm:t>
    </dgm:pt>
    <dgm:pt modelId="{64ACE708-AFD8-4291-83C2-48C376E4A354}">
      <dgm:prSet phldrT="[Metin]"/>
      <dgm:spPr/>
      <dgm:t>
        <a:bodyPr/>
        <a:lstStyle/>
        <a:p>
          <a:pPr>
            <a:buFont typeface="Wingdings" panose="05000000000000000000" pitchFamily="2" charset="2"/>
            <a:buChar char="q"/>
          </a:pPr>
          <a:r>
            <a:rPr lang="tr-TR" dirty="0"/>
            <a:t>5. Türk Dili ve Edebiyatı</a:t>
          </a:r>
        </a:p>
      </dgm:t>
    </dgm:pt>
    <dgm:pt modelId="{D883AE26-85DA-477D-9F71-8F81B04ED458}" type="parTrans" cxnId="{CFFDE40D-CB19-4703-8F89-BB9DDB0EC4D2}">
      <dgm:prSet/>
      <dgm:spPr/>
      <dgm:t>
        <a:bodyPr/>
        <a:lstStyle/>
        <a:p>
          <a:endParaRPr lang="tr-TR"/>
        </a:p>
      </dgm:t>
    </dgm:pt>
    <dgm:pt modelId="{9BA16592-0274-4ECE-9759-4F165C5F847C}" type="sibTrans" cxnId="{CFFDE40D-CB19-4703-8F89-BB9DDB0EC4D2}">
      <dgm:prSet/>
      <dgm:spPr/>
      <dgm:t>
        <a:bodyPr/>
        <a:lstStyle/>
        <a:p>
          <a:endParaRPr lang="tr-TR"/>
        </a:p>
      </dgm:t>
    </dgm:pt>
    <dgm:pt modelId="{1E4F841E-E488-4DBA-8C20-70D86FE9E6F9}">
      <dgm:prSet phldrT="[Metin]"/>
      <dgm:spPr/>
      <dgm:t>
        <a:bodyPr/>
        <a:lstStyle/>
        <a:p>
          <a:pPr>
            <a:buFont typeface="Wingdings" panose="05000000000000000000" pitchFamily="2" charset="2"/>
            <a:buChar char="q"/>
          </a:pPr>
          <a:r>
            <a:rPr lang="tr-TR" dirty="0"/>
            <a:t>6. Felsefe Din Bilimleri </a:t>
          </a:r>
        </a:p>
      </dgm:t>
    </dgm:pt>
    <dgm:pt modelId="{F79C0961-0308-4A0C-9331-CD1464C46B8C}" type="parTrans" cxnId="{57A874D0-18EA-42E7-808F-94B6D279A599}">
      <dgm:prSet/>
      <dgm:spPr/>
      <dgm:t>
        <a:bodyPr/>
        <a:lstStyle/>
        <a:p>
          <a:endParaRPr lang="tr-TR"/>
        </a:p>
      </dgm:t>
    </dgm:pt>
    <dgm:pt modelId="{72436B5A-63C0-49F7-AE8B-3D5BE420AEFB}" type="sibTrans" cxnId="{57A874D0-18EA-42E7-808F-94B6D279A599}">
      <dgm:prSet/>
      <dgm:spPr/>
      <dgm:t>
        <a:bodyPr/>
        <a:lstStyle/>
        <a:p>
          <a:endParaRPr lang="tr-TR"/>
        </a:p>
      </dgm:t>
    </dgm:pt>
    <dgm:pt modelId="{F786551D-98AB-4B23-814B-BCD8BA9E32C9}">
      <dgm:prSet phldrT="[Metin]"/>
      <dgm:spPr/>
      <dgm:t>
        <a:bodyPr/>
        <a:lstStyle/>
        <a:p>
          <a:pPr>
            <a:buFont typeface="Wingdings" panose="05000000000000000000" pitchFamily="2" charset="2"/>
            <a:buChar char="q"/>
          </a:pPr>
          <a:r>
            <a:rPr lang="tr-TR" dirty="0"/>
            <a:t>3. İktisat</a:t>
          </a:r>
        </a:p>
      </dgm:t>
    </dgm:pt>
    <dgm:pt modelId="{3C638ADD-983C-4908-8874-A24D92361241}" type="parTrans" cxnId="{2535B11B-22E2-49F9-98D0-D66122C3FDB2}">
      <dgm:prSet/>
      <dgm:spPr/>
      <dgm:t>
        <a:bodyPr/>
        <a:lstStyle/>
        <a:p>
          <a:endParaRPr lang="tr-TR"/>
        </a:p>
      </dgm:t>
    </dgm:pt>
    <dgm:pt modelId="{12E1CDBC-54A2-435F-8251-196F766B139B}" type="sibTrans" cxnId="{2535B11B-22E2-49F9-98D0-D66122C3FDB2}">
      <dgm:prSet/>
      <dgm:spPr/>
      <dgm:t>
        <a:bodyPr/>
        <a:lstStyle/>
        <a:p>
          <a:endParaRPr lang="tr-TR"/>
        </a:p>
      </dgm:t>
    </dgm:pt>
    <dgm:pt modelId="{B133992D-62AC-4556-ABFD-B6CCF896502E}">
      <dgm:prSet phldrT="[Metin]"/>
      <dgm:spPr/>
      <dgm:t>
        <a:bodyPr/>
        <a:lstStyle/>
        <a:p>
          <a:pPr>
            <a:buFont typeface="Wingdings" panose="05000000000000000000" pitchFamily="2" charset="2"/>
            <a:buChar char="q"/>
          </a:pPr>
          <a:r>
            <a:rPr lang="tr-TR" dirty="0"/>
            <a:t>4. Tarih</a:t>
          </a:r>
        </a:p>
      </dgm:t>
    </dgm:pt>
    <dgm:pt modelId="{450646F6-44E8-4285-B314-D5F575092D46}" type="parTrans" cxnId="{440BC350-3A59-4548-963B-941A25C281E2}">
      <dgm:prSet/>
      <dgm:spPr/>
      <dgm:t>
        <a:bodyPr/>
        <a:lstStyle/>
        <a:p>
          <a:endParaRPr lang="tr-TR"/>
        </a:p>
      </dgm:t>
    </dgm:pt>
    <dgm:pt modelId="{DA0CD29C-7B61-47CB-A177-8F630FA562D5}" type="sibTrans" cxnId="{440BC350-3A59-4548-963B-941A25C281E2}">
      <dgm:prSet/>
      <dgm:spPr/>
      <dgm:t>
        <a:bodyPr/>
        <a:lstStyle/>
        <a:p>
          <a:endParaRPr lang="tr-TR"/>
        </a:p>
      </dgm:t>
    </dgm:pt>
    <dgm:pt modelId="{EDFF94C5-9897-4137-BF51-421623D7F910}">
      <dgm:prSet phldrT="[Metin]"/>
      <dgm:spPr/>
      <dgm:t>
        <a:bodyPr/>
        <a:lstStyle/>
        <a:p>
          <a:pPr>
            <a:buFont typeface="Wingdings" panose="05000000000000000000" pitchFamily="2" charset="2"/>
            <a:buChar char="q"/>
          </a:pPr>
          <a:r>
            <a:rPr lang="tr-TR" dirty="0"/>
            <a:t>5. Temel İslam Bilimleri</a:t>
          </a:r>
        </a:p>
      </dgm:t>
    </dgm:pt>
    <dgm:pt modelId="{1CAA4586-848F-426F-BC08-8BC3AEF47BF3}" type="parTrans" cxnId="{858C3AF8-F7A5-4E40-8AF2-30B88CDD155B}">
      <dgm:prSet/>
      <dgm:spPr/>
      <dgm:t>
        <a:bodyPr/>
        <a:lstStyle/>
        <a:p>
          <a:endParaRPr lang="tr-TR"/>
        </a:p>
      </dgm:t>
    </dgm:pt>
    <dgm:pt modelId="{83013F62-CCFF-4326-9A78-0CA9C4A3DE58}" type="sibTrans" cxnId="{858C3AF8-F7A5-4E40-8AF2-30B88CDD155B}">
      <dgm:prSet/>
      <dgm:spPr/>
      <dgm:t>
        <a:bodyPr/>
        <a:lstStyle/>
        <a:p>
          <a:endParaRPr lang="tr-TR"/>
        </a:p>
      </dgm:t>
    </dgm:pt>
    <dgm:pt modelId="{F088A5ED-E23A-41CE-92E4-A6A3DE1AA4A0}">
      <dgm:prSet phldrT="[Metin]"/>
      <dgm:spPr/>
      <dgm:t>
        <a:bodyPr/>
        <a:lstStyle/>
        <a:p>
          <a:pPr>
            <a:buFont typeface="Wingdings" panose="05000000000000000000" pitchFamily="2" charset="2"/>
            <a:buChar char="q"/>
          </a:pPr>
          <a:r>
            <a:rPr lang="tr-TR" dirty="0"/>
            <a:t>6. Türk Dili ve Edebiyatı</a:t>
          </a:r>
        </a:p>
      </dgm:t>
    </dgm:pt>
    <dgm:pt modelId="{F6B122A1-30E5-4FF8-9DD9-158B1413AF66}" type="parTrans" cxnId="{CD5F01F6-A5B4-43DF-A364-826FC491BD73}">
      <dgm:prSet/>
      <dgm:spPr/>
      <dgm:t>
        <a:bodyPr/>
        <a:lstStyle/>
        <a:p>
          <a:endParaRPr lang="tr-TR"/>
        </a:p>
      </dgm:t>
    </dgm:pt>
    <dgm:pt modelId="{F5AB6ACE-4984-45BF-B1C1-A26A78BC30FD}" type="sibTrans" cxnId="{CD5F01F6-A5B4-43DF-A364-826FC491BD73}">
      <dgm:prSet/>
      <dgm:spPr/>
      <dgm:t>
        <a:bodyPr/>
        <a:lstStyle/>
        <a:p>
          <a:endParaRPr lang="tr-TR"/>
        </a:p>
      </dgm:t>
    </dgm:pt>
    <dgm:pt modelId="{A09AD004-8DD4-40ED-85BB-75A471FB0AAD}">
      <dgm:prSet phldrT="[Metin]"/>
      <dgm:spPr/>
      <dgm:t>
        <a:bodyPr/>
        <a:lstStyle/>
        <a:p>
          <a:pPr>
            <a:buFont typeface="Wingdings" panose="05000000000000000000" pitchFamily="2" charset="2"/>
            <a:buChar char="q"/>
          </a:pPr>
          <a:r>
            <a:rPr lang="tr-TR" dirty="0"/>
            <a:t>7. Türkçe Eğitimi</a:t>
          </a:r>
        </a:p>
      </dgm:t>
    </dgm:pt>
    <dgm:pt modelId="{9CC9B288-D5AC-45DF-AD71-93A5D4507489}" type="parTrans" cxnId="{21A7BACB-0815-45DC-A749-F1B4E6C78C4B}">
      <dgm:prSet/>
      <dgm:spPr/>
      <dgm:t>
        <a:bodyPr/>
        <a:lstStyle/>
        <a:p>
          <a:endParaRPr lang="tr-TR"/>
        </a:p>
      </dgm:t>
    </dgm:pt>
    <dgm:pt modelId="{35341473-7376-40B1-AD05-6D29EDA06C24}" type="sibTrans" cxnId="{21A7BACB-0815-45DC-A749-F1B4E6C78C4B}">
      <dgm:prSet/>
      <dgm:spPr/>
      <dgm:t>
        <a:bodyPr/>
        <a:lstStyle/>
        <a:p>
          <a:endParaRPr lang="tr-TR"/>
        </a:p>
      </dgm:t>
    </dgm:pt>
    <dgm:pt modelId="{8A215E95-1D94-4D2D-A722-663406E1F0CB}">
      <dgm:prSet phldrT="[Metin]"/>
      <dgm:spPr/>
      <dgm:t>
        <a:bodyPr/>
        <a:lstStyle/>
        <a:p>
          <a:pPr>
            <a:buFont typeface="Wingdings" panose="05000000000000000000" pitchFamily="2" charset="2"/>
            <a:buChar char="q"/>
          </a:pPr>
          <a:r>
            <a:rPr lang="tr-TR" dirty="0"/>
            <a:t>8. Felsefe Din Bilimleri</a:t>
          </a:r>
        </a:p>
      </dgm:t>
    </dgm:pt>
    <dgm:pt modelId="{9AC85B6D-2627-46DE-8F19-37D46BBF51F6}" type="parTrans" cxnId="{96E08D28-4D5E-415C-99F3-B602CC939564}">
      <dgm:prSet/>
      <dgm:spPr/>
      <dgm:t>
        <a:bodyPr/>
        <a:lstStyle/>
        <a:p>
          <a:endParaRPr lang="tr-TR"/>
        </a:p>
      </dgm:t>
    </dgm:pt>
    <dgm:pt modelId="{1D8819A0-D0EA-4A29-BF51-4561636A5246}" type="sibTrans" cxnId="{96E08D28-4D5E-415C-99F3-B602CC939564}">
      <dgm:prSet/>
      <dgm:spPr/>
      <dgm:t>
        <a:bodyPr/>
        <a:lstStyle/>
        <a:p>
          <a:endParaRPr lang="tr-TR"/>
        </a:p>
      </dgm:t>
    </dgm:pt>
    <dgm:pt modelId="{25B8F4B3-7227-442A-ADD5-F1BE0FA14002}">
      <dgm:prSet phldrT="[Metin]"/>
      <dgm:spPr/>
      <dgm:t>
        <a:bodyPr/>
        <a:lstStyle/>
        <a:p>
          <a:pPr>
            <a:buFont typeface="Wingdings" panose="05000000000000000000" pitchFamily="2" charset="2"/>
            <a:buChar char="q"/>
          </a:pPr>
          <a:r>
            <a:rPr lang="tr-TR" dirty="0"/>
            <a:t>9. Coğrafya</a:t>
          </a:r>
        </a:p>
      </dgm:t>
    </dgm:pt>
    <dgm:pt modelId="{7F0455C2-CA23-4693-8A4A-020E1903D85D}" type="parTrans" cxnId="{7B232613-BD90-4FE9-88A0-F0DCE18CF66A}">
      <dgm:prSet/>
      <dgm:spPr/>
      <dgm:t>
        <a:bodyPr/>
        <a:lstStyle/>
        <a:p>
          <a:endParaRPr lang="tr-TR"/>
        </a:p>
      </dgm:t>
    </dgm:pt>
    <dgm:pt modelId="{9DE10BA3-8D87-47DB-8A90-540DE2FC18D3}" type="sibTrans" cxnId="{7B232613-BD90-4FE9-88A0-F0DCE18CF66A}">
      <dgm:prSet/>
      <dgm:spPr/>
      <dgm:t>
        <a:bodyPr/>
        <a:lstStyle/>
        <a:p>
          <a:endParaRPr lang="tr-TR"/>
        </a:p>
      </dgm:t>
    </dgm:pt>
    <dgm:pt modelId="{7D69A495-1126-4643-A41D-F89E6C12E574}">
      <dgm:prSet phldrT="[Metin]"/>
      <dgm:spPr/>
      <dgm:t>
        <a:bodyPr/>
        <a:lstStyle/>
        <a:p>
          <a:pPr>
            <a:buFont typeface="Wingdings" panose="05000000000000000000" pitchFamily="2" charset="2"/>
            <a:buChar char="q"/>
          </a:pPr>
          <a:r>
            <a:rPr lang="tr-TR" dirty="0"/>
            <a:t>10. İngiliz Dili Eğitimi</a:t>
          </a:r>
        </a:p>
      </dgm:t>
    </dgm:pt>
    <dgm:pt modelId="{C751F551-4F67-4CCD-A955-0313E45D502A}" type="parTrans" cxnId="{A08B94BF-650B-4191-B13F-DDD85E1AEA48}">
      <dgm:prSet/>
      <dgm:spPr/>
      <dgm:t>
        <a:bodyPr/>
        <a:lstStyle/>
        <a:p>
          <a:endParaRPr lang="tr-TR"/>
        </a:p>
      </dgm:t>
    </dgm:pt>
    <dgm:pt modelId="{0A63D5B4-6781-4C55-B51F-3F09EE23EC1E}" type="sibTrans" cxnId="{A08B94BF-650B-4191-B13F-DDD85E1AEA48}">
      <dgm:prSet/>
      <dgm:spPr/>
      <dgm:t>
        <a:bodyPr/>
        <a:lstStyle/>
        <a:p>
          <a:endParaRPr lang="tr-TR"/>
        </a:p>
      </dgm:t>
    </dgm:pt>
    <dgm:pt modelId="{1BCBF726-F31A-4DCE-9562-2EC6A706A0EF}">
      <dgm:prSet phldrT="[Metin]"/>
      <dgm:spPr/>
      <dgm:t>
        <a:bodyPr/>
        <a:lstStyle/>
        <a:p>
          <a:pPr>
            <a:buFont typeface="Wingdings" panose="05000000000000000000" pitchFamily="2" charset="2"/>
            <a:buChar char="q"/>
          </a:pPr>
          <a:r>
            <a:rPr lang="tr-TR" dirty="0"/>
            <a:t>12. Maliye</a:t>
          </a:r>
        </a:p>
      </dgm:t>
    </dgm:pt>
    <dgm:pt modelId="{4392F8C9-5A85-4A23-83D6-F073B6A7AB6B}" type="parTrans" cxnId="{13C3FC08-839E-4A90-88F7-FA74F685AE3E}">
      <dgm:prSet/>
      <dgm:spPr/>
      <dgm:t>
        <a:bodyPr/>
        <a:lstStyle/>
        <a:p>
          <a:endParaRPr lang="tr-TR"/>
        </a:p>
      </dgm:t>
    </dgm:pt>
    <dgm:pt modelId="{CE173F6A-7A6A-46B1-BB49-AD6125EA3B8E}" type="sibTrans" cxnId="{13C3FC08-839E-4A90-88F7-FA74F685AE3E}">
      <dgm:prSet/>
      <dgm:spPr/>
      <dgm:t>
        <a:bodyPr/>
        <a:lstStyle/>
        <a:p>
          <a:endParaRPr lang="tr-TR"/>
        </a:p>
      </dgm:t>
    </dgm:pt>
    <dgm:pt modelId="{3431F1A0-EE18-40D0-8BAB-B80B9743C299}">
      <dgm:prSet phldrT="[Metin]"/>
      <dgm:spPr/>
      <dgm:t>
        <a:bodyPr/>
        <a:lstStyle/>
        <a:p>
          <a:pPr>
            <a:buFont typeface="Wingdings" panose="05000000000000000000" pitchFamily="2" charset="2"/>
            <a:buChar char="q"/>
          </a:pPr>
          <a:r>
            <a:rPr lang="tr-TR" dirty="0"/>
            <a:t>1. Eğitim Yönetimi</a:t>
          </a:r>
        </a:p>
      </dgm:t>
    </dgm:pt>
    <dgm:pt modelId="{54BEC88D-780F-4F4B-83EB-F18507048AF7}" type="parTrans" cxnId="{7830AF80-971B-42D5-9BF5-F84338E01219}">
      <dgm:prSet/>
      <dgm:spPr/>
      <dgm:t>
        <a:bodyPr/>
        <a:lstStyle/>
        <a:p>
          <a:endParaRPr lang="tr-TR"/>
        </a:p>
      </dgm:t>
    </dgm:pt>
    <dgm:pt modelId="{254275AA-A62D-4993-8CF2-62F41695BD50}" type="sibTrans" cxnId="{7830AF80-971B-42D5-9BF5-F84338E01219}">
      <dgm:prSet/>
      <dgm:spPr/>
      <dgm:t>
        <a:bodyPr/>
        <a:lstStyle/>
        <a:p>
          <a:endParaRPr lang="tr-TR"/>
        </a:p>
      </dgm:t>
    </dgm:pt>
    <dgm:pt modelId="{A19A3E5E-A5FD-448F-BAB8-E0B58DE417FD}">
      <dgm:prSet phldrT="[Metin]"/>
      <dgm:spPr/>
      <dgm:t>
        <a:bodyPr/>
        <a:lstStyle/>
        <a:p>
          <a:pPr>
            <a:buFont typeface="Wingdings" panose="05000000000000000000" pitchFamily="2" charset="2"/>
            <a:buChar char="q"/>
          </a:pPr>
          <a:r>
            <a:rPr lang="tr-TR" dirty="0"/>
            <a:t>2. İktisat</a:t>
          </a:r>
        </a:p>
      </dgm:t>
    </dgm:pt>
    <dgm:pt modelId="{C3C7BFBC-285B-426F-89D5-60ED296ED749}" type="parTrans" cxnId="{EF89ED1C-E5D8-4934-A2F4-B729F79C3EF4}">
      <dgm:prSet/>
      <dgm:spPr/>
      <dgm:t>
        <a:bodyPr/>
        <a:lstStyle/>
        <a:p>
          <a:endParaRPr lang="tr-TR"/>
        </a:p>
      </dgm:t>
    </dgm:pt>
    <dgm:pt modelId="{AFB27832-263B-4717-BCAD-1A0AE9F1F4DC}" type="sibTrans" cxnId="{EF89ED1C-E5D8-4934-A2F4-B729F79C3EF4}">
      <dgm:prSet/>
      <dgm:spPr/>
      <dgm:t>
        <a:bodyPr/>
        <a:lstStyle/>
        <a:p>
          <a:endParaRPr lang="tr-TR"/>
        </a:p>
      </dgm:t>
    </dgm:pt>
    <dgm:pt modelId="{214DB748-4155-4C21-966B-452274F2910E}">
      <dgm:prSet phldrT="[Metin]"/>
      <dgm:spPr/>
      <dgm:t>
        <a:bodyPr/>
        <a:lstStyle/>
        <a:p>
          <a:pPr>
            <a:buFont typeface="Wingdings" panose="05000000000000000000" pitchFamily="2" charset="2"/>
            <a:buChar char="q"/>
          </a:pPr>
          <a:r>
            <a:rPr lang="tr-TR" dirty="0"/>
            <a:t>11. İşletme</a:t>
          </a:r>
        </a:p>
      </dgm:t>
    </dgm:pt>
    <dgm:pt modelId="{68EAC2F9-2673-4C9A-A0A5-639520AD29BA}" type="parTrans" cxnId="{6C6D1D3C-A229-4820-90D1-09A3DD6B04D1}">
      <dgm:prSet/>
      <dgm:spPr/>
      <dgm:t>
        <a:bodyPr/>
        <a:lstStyle/>
        <a:p>
          <a:endParaRPr lang="tr-TR"/>
        </a:p>
      </dgm:t>
    </dgm:pt>
    <dgm:pt modelId="{94ECE6DB-E139-4958-93CA-3BD07ED4E73E}" type="sibTrans" cxnId="{6C6D1D3C-A229-4820-90D1-09A3DD6B04D1}">
      <dgm:prSet/>
      <dgm:spPr/>
      <dgm:t>
        <a:bodyPr/>
        <a:lstStyle/>
        <a:p>
          <a:endParaRPr lang="tr-TR"/>
        </a:p>
      </dgm:t>
    </dgm:pt>
    <dgm:pt modelId="{90921D29-A702-44FE-81B9-60237C079023}">
      <dgm:prSet phldrT="[Metin]"/>
      <dgm:spPr/>
      <dgm:t>
        <a:bodyPr/>
        <a:lstStyle/>
        <a:p>
          <a:pPr>
            <a:buFont typeface="Wingdings" panose="05000000000000000000" pitchFamily="2" charset="2"/>
            <a:buChar char="q"/>
          </a:pPr>
          <a:r>
            <a:rPr lang="tr-TR" dirty="0"/>
            <a:t>3. Temel İslam Bilimleri</a:t>
          </a:r>
        </a:p>
      </dgm:t>
    </dgm:pt>
    <dgm:pt modelId="{A3CEB2D6-AB41-4766-9BDE-35B14118504C}" type="parTrans" cxnId="{C81FB15A-5BF6-4A3C-8D7E-E3FC0129AB0F}">
      <dgm:prSet/>
      <dgm:spPr/>
      <dgm:t>
        <a:bodyPr/>
        <a:lstStyle/>
        <a:p>
          <a:endParaRPr lang="tr-TR"/>
        </a:p>
      </dgm:t>
    </dgm:pt>
    <dgm:pt modelId="{23A21157-507A-4432-AC6A-5C4E25CB940F}" type="sibTrans" cxnId="{C81FB15A-5BF6-4A3C-8D7E-E3FC0129AB0F}">
      <dgm:prSet/>
      <dgm:spPr/>
      <dgm:t>
        <a:bodyPr/>
        <a:lstStyle/>
        <a:p>
          <a:endParaRPr lang="tr-TR"/>
        </a:p>
      </dgm:t>
    </dgm:pt>
    <dgm:pt modelId="{7DE8C568-D965-4FEB-80D8-030D419D7210}">
      <dgm:prSet phldrT="[Metin]"/>
      <dgm:spPr/>
      <dgm:t>
        <a:bodyPr/>
        <a:lstStyle/>
        <a:p>
          <a:pPr>
            <a:buFont typeface="Wingdings" panose="05000000000000000000" pitchFamily="2" charset="2"/>
            <a:buChar char="q"/>
          </a:pPr>
          <a:r>
            <a:rPr lang="tr-TR" dirty="0"/>
            <a:t>4. Türkçe Eğitimi</a:t>
          </a:r>
        </a:p>
      </dgm:t>
    </dgm:pt>
    <dgm:pt modelId="{7C94F4B8-E0A1-43CF-9C22-E7F8BE4F31AA}" type="parTrans" cxnId="{927BAFAB-8266-4700-BBBC-2FFDD0B56451}">
      <dgm:prSet/>
      <dgm:spPr/>
      <dgm:t>
        <a:bodyPr/>
        <a:lstStyle/>
        <a:p>
          <a:endParaRPr lang="tr-TR"/>
        </a:p>
      </dgm:t>
    </dgm:pt>
    <dgm:pt modelId="{48AEB6E0-9D13-4F03-9D3E-A45DB3FE4DF4}" type="sibTrans" cxnId="{927BAFAB-8266-4700-BBBC-2FFDD0B56451}">
      <dgm:prSet/>
      <dgm:spPr/>
      <dgm:t>
        <a:bodyPr/>
        <a:lstStyle/>
        <a:p>
          <a:endParaRPr lang="tr-TR"/>
        </a:p>
      </dgm:t>
    </dgm:pt>
    <dgm:pt modelId="{3717C5E2-0D36-4C5F-9039-CEDA11A62BF4}" type="pres">
      <dgm:prSet presAssocID="{8A8D3838-1078-4CF1-B0D6-E9F18BF403E1}" presName="Name0" presStyleCnt="0">
        <dgm:presLayoutVars>
          <dgm:dir/>
          <dgm:animLvl val="lvl"/>
          <dgm:resizeHandles val="exact"/>
        </dgm:presLayoutVars>
      </dgm:prSet>
      <dgm:spPr/>
      <dgm:t>
        <a:bodyPr/>
        <a:lstStyle/>
        <a:p>
          <a:endParaRPr lang="tr-TR"/>
        </a:p>
      </dgm:t>
    </dgm:pt>
    <dgm:pt modelId="{19176A41-3FD6-41BE-8AAB-31E89E9C2DB5}" type="pres">
      <dgm:prSet presAssocID="{81F2204D-E94B-4840-98C7-D684216C90E9}" presName="composite" presStyleCnt="0"/>
      <dgm:spPr/>
    </dgm:pt>
    <dgm:pt modelId="{5DE52D52-C8FD-4C84-BD3C-13405380C5A5}" type="pres">
      <dgm:prSet presAssocID="{81F2204D-E94B-4840-98C7-D684216C90E9}" presName="parTx" presStyleLbl="alignNode1" presStyleIdx="0" presStyleCnt="3">
        <dgm:presLayoutVars>
          <dgm:chMax val="0"/>
          <dgm:chPref val="0"/>
          <dgm:bulletEnabled val="1"/>
        </dgm:presLayoutVars>
      </dgm:prSet>
      <dgm:spPr/>
      <dgm:t>
        <a:bodyPr/>
        <a:lstStyle/>
        <a:p>
          <a:endParaRPr lang="tr-TR"/>
        </a:p>
      </dgm:t>
    </dgm:pt>
    <dgm:pt modelId="{84EAF847-BCB0-4768-84DF-D9A7FBE0CCA4}" type="pres">
      <dgm:prSet presAssocID="{81F2204D-E94B-4840-98C7-D684216C90E9}" presName="desTx" presStyleLbl="alignAccFollowNode1" presStyleIdx="0" presStyleCnt="3">
        <dgm:presLayoutVars>
          <dgm:bulletEnabled val="1"/>
        </dgm:presLayoutVars>
      </dgm:prSet>
      <dgm:spPr/>
      <dgm:t>
        <a:bodyPr/>
        <a:lstStyle/>
        <a:p>
          <a:endParaRPr lang="tr-TR"/>
        </a:p>
      </dgm:t>
    </dgm:pt>
    <dgm:pt modelId="{EA013D84-ECA6-451D-879F-796C159CB5E2}" type="pres">
      <dgm:prSet presAssocID="{65F19016-AD52-4556-BA24-36759F16C77F}" presName="space" presStyleCnt="0"/>
      <dgm:spPr/>
    </dgm:pt>
    <dgm:pt modelId="{46F9E88B-0679-48D5-AD3F-4F45E5D403D9}" type="pres">
      <dgm:prSet presAssocID="{836208E8-F858-42E5-96EE-8D2B8B2B2F2B}" presName="composite" presStyleCnt="0"/>
      <dgm:spPr/>
    </dgm:pt>
    <dgm:pt modelId="{D774F917-C132-4782-83B4-5F7E7D71005E}" type="pres">
      <dgm:prSet presAssocID="{836208E8-F858-42E5-96EE-8D2B8B2B2F2B}" presName="parTx" presStyleLbl="alignNode1" presStyleIdx="1" presStyleCnt="3">
        <dgm:presLayoutVars>
          <dgm:chMax val="0"/>
          <dgm:chPref val="0"/>
          <dgm:bulletEnabled val="1"/>
        </dgm:presLayoutVars>
      </dgm:prSet>
      <dgm:spPr/>
      <dgm:t>
        <a:bodyPr/>
        <a:lstStyle/>
        <a:p>
          <a:endParaRPr lang="tr-TR"/>
        </a:p>
      </dgm:t>
    </dgm:pt>
    <dgm:pt modelId="{44CF24E5-C5A7-44C4-B368-F8362B2D974D}" type="pres">
      <dgm:prSet presAssocID="{836208E8-F858-42E5-96EE-8D2B8B2B2F2B}" presName="desTx" presStyleLbl="alignAccFollowNode1" presStyleIdx="1" presStyleCnt="3">
        <dgm:presLayoutVars>
          <dgm:bulletEnabled val="1"/>
        </dgm:presLayoutVars>
      </dgm:prSet>
      <dgm:spPr/>
      <dgm:t>
        <a:bodyPr/>
        <a:lstStyle/>
        <a:p>
          <a:endParaRPr lang="tr-TR"/>
        </a:p>
      </dgm:t>
    </dgm:pt>
    <dgm:pt modelId="{291086CF-C6C1-4C46-8E8A-04681583BA28}" type="pres">
      <dgm:prSet presAssocID="{A9E454BA-09C0-4D04-9413-BE24CEC71285}" presName="space" presStyleCnt="0"/>
      <dgm:spPr/>
    </dgm:pt>
    <dgm:pt modelId="{C096DBD0-784C-4DAB-9493-11D18318BC0C}" type="pres">
      <dgm:prSet presAssocID="{C576300B-6246-4FB7-9987-905A0874F3AC}" presName="composite" presStyleCnt="0"/>
      <dgm:spPr/>
    </dgm:pt>
    <dgm:pt modelId="{EE8F8D82-5BD1-4B39-8FE4-5A32E3085C5C}" type="pres">
      <dgm:prSet presAssocID="{C576300B-6246-4FB7-9987-905A0874F3AC}" presName="parTx" presStyleLbl="alignNode1" presStyleIdx="2" presStyleCnt="3">
        <dgm:presLayoutVars>
          <dgm:chMax val="0"/>
          <dgm:chPref val="0"/>
          <dgm:bulletEnabled val="1"/>
        </dgm:presLayoutVars>
      </dgm:prSet>
      <dgm:spPr/>
      <dgm:t>
        <a:bodyPr/>
        <a:lstStyle/>
        <a:p>
          <a:endParaRPr lang="tr-TR"/>
        </a:p>
      </dgm:t>
    </dgm:pt>
    <dgm:pt modelId="{3B54B9AF-DE3D-4D8D-BC08-57BC9FFF2232}" type="pres">
      <dgm:prSet presAssocID="{C576300B-6246-4FB7-9987-905A0874F3AC}" presName="desTx" presStyleLbl="alignAccFollowNode1" presStyleIdx="2" presStyleCnt="3">
        <dgm:presLayoutVars>
          <dgm:bulletEnabled val="1"/>
        </dgm:presLayoutVars>
      </dgm:prSet>
      <dgm:spPr/>
      <dgm:t>
        <a:bodyPr/>
        <a:lstStyle/>
        <a:p>
          <a:endParaRPr lang="tr-TR"/>
        </a:p>
      </dgm:t>
    </dgm:pt>
  </dgm:ptLst>
  <dgm:cxnLst>
    <dgm:cxn modelId="{90675345-BA6E-4F3C-9D1D-AF06CC55F52C}" type="presOf" srcId="{8A8D3838-1078-4CF1-B0D6-E9F18BF403E1}" destId="{3717C5E2-0D36-4C5F-9039-CEDA11A62BF4}" srcOrd="0" destOrd="0" presId="urn:microsoft.com/office/officeart/2005/8/layout/hList1"/>
    <dgm:cxn modelId="{D361E089-4BB8-4453-9A05-873449581FAC}" type="presOf" srcId="{EDFF94C5-9897-4137-BF51-421623D7F910}" destId="{44CF24E5-C5A7-44C4-B368-F8362B2D974D}" srcOrd="0" destOrd="4" presId="urn:microsoft.com/office/officeart/2005/8/layout/hList1"/>
    <dgm:cxn modelId="{7830AF80-971B-42D5-9BF5-F84338E01219}" srcId="{C576300B-6246-4FB7-9987-905A0874F3AC}" destId="{3431F1A0-EE18-40D0-8BAB-B80B9743C299}" srcOrd="0" destOrd="0" parTransId="{54BEC88D-780F-4F4B-83EB-F18507048AF7}" sibTransId="{254275AA-A62D-4993-8CF2-62F41695BD50}"/>
    <dgm:cxn modelId="{96E08D28-4D5E-415C-99F3-B602CC939564}" srcId="{836208E8-F858-42E5-96EE-8D2B8B2B2F2B}" destId="{8A215E95-1D94-4D2D-A722-663406E1F0CB}" srcOrd="7" destOrd="0" parTransId="{9AC85B6D-2627-46DE-8F19-37D46BBF51F6}" sibTransId="{1D8819A0-D0EA-4A29-BF51-4561636A5246}"/>
    <dgm:cxn modelId="{F31EAF4A-A63C-461C-B25B-348077E52C18}" type="presOf" srcId="{3431F1A0-EE18-40D0-8BAB-B80B9743C299}" destId="{3B54B9AF-DE3D-4D8D-BC08-57BC9FFF2232}" srcOrd="0" destOrd="0" presId="urn:microsoft.com/office/officeart/2005/8/layout/hList1"/>
    <dgm:cxn modelId="{0587E211-C29C-4574-A6C3-37B07FFFB78D}" srcId="{81F2204D-E94B-4840-98C7-D684216C90E9}" destId="{B00B10BA-D842-4746-861D-7AF5110B6A6F}" srcOrd="0" destOrd="0" parTransId="{3836F171-CDC1-40E8-B465-55E5554BF7CD}" sibTransId="{77FC433A-AB91-4BDA-8FBA-4AAA17FC15E1}"/>
    <dgm:cxn modelId="{24A4EB4A-829E-4392-8FA5-B06FEF86CCA6}" srcId="{8A8D3838-1078-4CF1-B0D6-E9F18BF403E1}" destId="{81F2204D-E94B-4840-98C7-D684216C90E9}" srcOrd="0" destOrd="0" parTransId="{7F6ABBAE-C71F-4976-BEF7-3076E8B2708C}" sibTransId="{65F19016-AD52-4556-BA24-36759F16C77F}"/>
    <dgm:cxn modelId="{CD5F01F6-A5B4-43DF-A364-826FC491BD73}" srcId="{836208E8-F858-42E5-96EE-8D2B8B2B2F2B}" destId="{F088A5ED-E23A-41CE-92E4-A6A3DE1AA4A0}" srcOrd="5" destOrd="0" parTransId="{F6B122A1-30E5-4FF8-9DD9-158B1413AF66}" sibTransId="{F5AB6ACE-4984-45BF-B1C1-A26A78BC30FD}"/>
    <dgm:cxn modelId="{5815065F-79E1-4386-B538-D70C9FB1FC5E}" type="presOf" srcId="{C576300B-6246-4FB7-9987-905A0874F3AC}" destId="{EE8F8D82-5BD1-4B39-8FE4-5A32E3085C5C}" srcOrd="0" destOrd="0" presId="urn:microsoft.com/office/officeart/2005/8/layout/hList1"/>
    <dgm:cxn modelId="{B72BED6A-8FCD-47B5-B306-7D33B8A06769}" type="presOf" srcId="{B133992D-62AC-4556-ABFD-B6CCF896502E}" destId="{44CF24E5-C5A7-44C4-B368-F8362B2D974D}" srcOrd="0" destOrd="3" presId="urn:microsoft.com/office/officeart/2005/8/layout/hList1"/>
    <dgm:cxn modelId="{9C84002E-D3B5-4991-A45F-68D751C892C2}" type="presOf" srcId="{1E4F841E-E488-4DBA-8C20-70D86FE9E6F9}" destId="{84EAF847-BCB0-4768-84DF-D9A7FBE0CCA4}" srcOrd="0" destOrd="5" presId="urn:microsoft.com/office/officeart/2005/8/layout/hList1"/>
    <dgm:cxn modelId="{37252E82-079B-4299-ADF7-6B32026A4AD5}" type="presOf" srcId="{9AAB09DE-F70F-4C89-AFB1-678A19D2ABAD}" destId="{84EAF847-BCB0-4768-84DF-D9A7FBE0CCA4}" srcOrd="0" destOrd="3" presId="urn:microsoft.com/office/officeart/2005/8/layout/hList1"/>
    <dgm:cxn modelId="{21A7BACB-0815-45DC-A749-F1B4E6C78C4B}" srcId="{836208E8-F858-42E5-96EE-8D2B8B2B2F2B}" destId="{A09AD004-8DD4-40ED-85BB-75A471FB0AAD}" srcOrd="6" destOrd="0" parTransId="{9CC9B288-D5AC-45DF-AD71-93A5D4507489}" sibTransId="{35341473-7376-40B1-AD05-6D29EDA06C24}"/>
    <dgm:cxn modelId="{298EBAF9-D950-4978-AEAE-7501B935E75D}" srcId="{81F2204D-E94B-4840-98C7-D684216C90E9}" destId="{9AAB09DE-F70F-4C89-AFB1-678A19D2ABAD}" srcOrd="3" destOrd="0" parTransId="{91271DDC-80D8-48D4-9A30-FFD5A6DC2BBF}" sibTransId="{C891CB89-2813-449F-A589-BF8DABFDEAD3}"/>
    <dgm:cxn modelId="{C81FB15A-5BF6-4A3C-8D7E-E3FC0129AB0F}" srcId="{C576300B-6246-4FB7-9987-905A0874F3AC}" destId="{90921D29-A702-44FE-81B9-60237C079023}" srcOrd="2" destOrd="0" parTransId="{A3CEB2D6-AB41-4766-9BDE-35B14118504C}" sibTransId="{23A21157-507A-4432-AC6A-5C4E25CB940F}"/>
    <dgm:cxn modelId="{8D174CEC-475E-487D-B30C-2D1E2A2CE9C0}" srcId="{8A8D3838-1078-4CF1-B0D6-E9F18BF403E1}" destId="{C576300B-6246-4FB7-9987-905A0874F3AC}" srcOrd="2" destOrd="0" parTransId="{28548CB8-C90E-42D9-8C5B-61EFB079EB5D}" sibTransId="{8479CF8E-4031-4335-8D6B-33FFADEFDE31}"/>
    <dgm:cxn modelId="{1D0D47AE-7EED-475F-905B-33081F2BE9D2}" srcId="{836208E8-F858-42E5-96EE-8D2B8B2B2F2B}" destId="{39EA386C-BB44-4E77-A0B2-5372C0300BBE}" srcOrd="1" destOrd="0" parTransId="{26F952CC-95FD-47DB-892B-8C5994807784}" sibTransId="{07C56825-9B12-4DBD-BFB0-12141C21CB5C}"/>
    <dgm:cxn modelId="{440BC350-3A59-4548-963B-941A25C281E2}" srcId="{836208E8-F858-42E5-96EE-8D2B8B2B2F2B}" destId="{B133992D-62AC-4556-ABFD-B6CCF896502E}" srcOrd="3" destOrd="0" parTransId="{450646F6-44E8-4285-B314-D5F575092D46}" sibTransId="{DA0CD29C-7B61-47CB-A177-8F630FA562D5}"/>
    <dgm:cxn modelId="{3CB138A7-B376-4D00-84D8-B42A3254D55F}" srcId="{8A8D3838-1078-4CF1-B0D6-E9F18BF403E1}" destId="{836208E8-F858-42E5-96EE-8D2B8B2B2F2B}" srcOrd="1" destOrd="0" parTransId="{0A834458-5B5D-43EB-83B5-F38127D231A9}" sibTransId="{A9E454BA-09C0-4D04-9413-BE24CEC71285}"/>
    <dgm:cxn modelId="{EF89ED1C-E5D8-4934-A2F4-B729F79C3EF4}" srcId="{C576300B-6246-4FB7-9987-905A0874F3AC}" destId="{A19A3E5E-A5FD-448F-BAB8-E0B58DE417FD}" srcOrd="1" destOrd="0" parTransId="{C3C7BFBC-285B-426F-89D5-60ED296ED749}" sibTransId="{AFB27832-263B-4717-BCAD-1A0AE9F1F4DC}"/>
    <dgm:cxn modelId="{E8F245A1-F5DE-4BE1-9F82-297D9E93741D}" type="presOf" srcId="{90921D29-A702-44FE-81B9-60237C079023}" destId="{3B54B9AF-DE3D-4D8D-BC08-57BC9FFF2232}" srcOrd="0" destOrd="2" presId="urn:microsoft.com/office/officeart/2005/8/layout/hList1"/>
    <dgm:cxn modelId="{57A874D0-18EA-42E7-808F-94B6D279A599}" srcId="{81F2204D-E94B-4840-98C7-D684216C90E9}" destId="{1E4F841E-E488-4DBA-8C20-70D86FE9E6F9}" srcOrd="5" destOrd="0" parTransId="{F79C0961-0308-4A0C-9331-CD1464C46B8C}" sibTransId="{72436B5A-63C0-49F7-AE8B-3D5BE420AEFB}"/>
    <dgm:cxn modelId="{7B232613-BD90-4FE9-88A0-F0DCE18CF66A}" srcId="{836208E8-F858-42E5-96EE-8D2B8B2B2F2B}" destId="{25B8F4B3-7227-442A-ADD5-F1BE0FA14002}" srcOrd="8" destOrd="0" parTransId="{7F0455C2-CA23-4693-8A4A-020E1903D85D}" sibTransId="{9DE10BA3-8D87-47DB-8A90-540DE2FC18D3}"/>
    <dgm:cxn modelId="{E2A7F7CC-1326-431D-910D-5DAECFBDABCE}" type="presOf" srcId="{F088A5ED-E23A-41CE-92E4-A6A3DE1AA4A0}" destId="{44CF24E5-C5A7-44C4-B368-F8362B2D974D}" srcOrd="0" destOrd="5" presId="urn:microsoft.com/office/officeart/2005/8/layout/hList1"/>
    <dgm:cxn modelId="{194BD2EA-68E2-4F39-BC93-5EEEB460BBB1}" type="presOf" srcId="{7DE8C568-D965-4FEB-80D8-030D419D7210}" destId="{3B54B9AF-DE3D-4D8D-BC08-57BC9FFF2232}" srcOrd="0" destOrd="3" presId="urn:microsoft.com/office/officeart/2005/8/layout/hList1"/>
    <dgm:cxn modelId="{6ECF03E1-DB7C-4B04-AB51-79D0C34B42AF}" type="presOf" srcId="{68AAA024-1574-49BE-9C3F-402B07824BDA}" destId="{44CF24E5-C5A7-44C4-B368-F8362B2D974D}" srcOrd="0" destOrd="0" presId="urn:microsoft.com/office/officeart/2005/8/layout/hList1"/>
    <dgm:cxn modelId="{367F8E8A-DAC3-4464-845A-2EEA2EDCDBE2}" type="presOf" srcId="{836208E8-F858-42E5-96EE-8D2B8B2B2F2B}" destId="{D774F917-C132-4782-83B4-5F7E7D71005E}" srcOrd="0" destOrd="0" presId="urn:microsoft.com/office/officeart/2005/8/layout/hList1"/>
    <dgm:cxn modelId="{681ADAD9-CB1F-46CB-842F-75799E8200A5}" srcId="{81F2204D-E94B-4840-98C7-D684216C90E9}" destId="{21E327B5-6B47-457C-A23B-8DACAD8257B9}" srcOrd="2" destOrd="0" parTransId="{672643B7-2BE3-4375-9C52-5414DF83EA2C}" sibTransId="{123D4346-280A-46DC-B4ED-B42703CFA130}"/>
    <dgm:cxn modelId="{CFFDE40D-CB19-4703-8F89-BB9DDB0EC4D2}" srcId="{81F2204D-E94B-4840-98C7-D684216C90E9}" destId="{64ACE708-AFD8-4291-83C2-48C376E4A354}" srcOrd="4" destOrd="0" parTransId="{D883AE26-85DA-477D-9F71-8F81B04ED458}" sibTransId="{9BA16592-0274-4ECE-9759-4F165C5F847C}"/>
    <dgm:cxn modelId="{321CAE40-8C27-4BBA-975F-ABE6694A9EB1}" type="presOf" srcId="{1BCBF726-F31A-4DCE-9562-2EC6A706A0EF}" destId="{44CF24E5-C5A7-44C4-B368-F8362B2D974D}" srcOrd="0" destOrd="11" presId="urn:microsoft.com/office/officeart/2005/8/layout/hList1"/>
    <dgm:cxn modelId="{967108A5-7714-4082-A124-52D7100F028A}" srcId="{836208E8-F858-42E5-96EE-8D2B8B2B2F2B}" destId="{68AAA024-1574-49BE-9C3F-402B07824BDA}" srcOrd="0" destOrd="0" parTransId="{7FF90DF5-7B88-496B-BED2-73848A78AE36}" sibTransId="{53584EF3-87E2-48DC-A5E5-6D53E45E14E2}"/>
    <dgm:cxn modelId="{58783F58-0693-49C7-A574-776E07E0678E}" type="presOf" srcId="{B00B10BA-D842-4746-861D-7AF5110B6A6F}" destId="{84EAF847-BCB0-4768-84DF-D9A7FBE0CCA4}" srcOrd="0" destOrd="0" presId="urn:microsoft.com/office/officeart/2005/8/layout/hList1"/>
    <dgm:cxn modelId="{708E7EA3-4AFE-4BE1-9AA0-7D15751CBC97}" type="presOf" srcId="{214DB748-4155-4C21-966B-452274F2910E}" destId="{44CF24E5-C5A7-44C4-B368-F8362B2D974D}" srcOrd="0" destOrd="10" presId="urn:microsoft.com/office/officeart/2005/8/layout/hList1"/>
    <dgm:cxn modelId="{237FC156-867D-4DAD-A661-503B6E111B66}" type="presOf" srcId="{81F2204D-E94B-4840-98C7-D684216C90E9}" destId="{5DE52D52-C8FD-4C84-BD3C-13405380C5A5}" srcOrd="0" destOrd="0" presId="urn:microsoft.com/office/officeart/2005/8/layout/hList1"/>
    <dgm:cxn modelId="{AD5CA88B-22E7-4FBF-85DF-8EED9CEB8DB8}" srcId="{81F2204D-E94B-4840-98C7-D684216C90E9}" destId="{60A2E653-4FD7-401C-8EDA-4C9A3A081DDA}" srcOrd="1" destOrd="0" parTransId="{F62C6219-434A-4AA1-9051-C85D989F27CF}" sibTransId="{35F03721-14C9-4C9F-95EE-E0DF96C81622}"/>
    <dgm:cxn modelId="{38629F7F-AFEF-433F-B4D4-B42DA6F63A00}" type="presOf" srcId="{25B8F4B3-7227-442A-ADD5-F1BE0FA14002}" destId="{44CF24E5-C5A7-44C4-B368-F8362B2D974D}" srcOrd="0" destOrd="8" presId="urn:microsoft.com/office/officeart/2005/8/layout/hList1"/>
    <dgm:cxn modelId="{A08B94BF-650B-4191-B13F-DDD85E1AEA48}" srcId="{836208E8-F858-42E5-96EE-8D2B8B2B2F2B}" destId="{7D69A495-1126-4643-A41D-F89E6C12E574}" srcOrd="9" destOrd="0" parTransId="{C751F551-4F67-4CCD-A955-0313E45D502A}" sibTransId="{0A63D5B4-6781-4C55-B51F-3F09EE23EC1E}"/>
    <dgm:cxn modelId="{EB0A0C1A-8981-4394-B36E-DAC8ACB1041D}" type="presOf" srcId="{A19A3E5E-A5FD-448F-BAB8-E0B58DE417FD}" destId="{3B54B9AF-DE3D-4D8D-BC08-57BC9FFF2232}" srcOrd="0" destOrd="1" presId="urn:microsoft.com/office/officeart/2005/8/layout/hList1"/>
    <dgm:cxn modelId="{2535B11B-22E2-49F9-98D0-D66122C3FDB2}" srcId="{836208E8-F858-42E5-96EE-8D2B8B2B2F2B}" destId="{F786551D-98AB-4B23-814B-BCD8BA9E32C9}" srcOrd="2" destOrd="0" parTransId="{3C638ADD-983C-4908-8874-A24D92361241}" sibTransId="{12E1CDBC-54A2-435F-8251-196F766B139B}"/>
    <dgm:cxn modelId="{927BAFAB-8266-4700-BBBC-2FFDD0B56451}" srcId="{C576300B-6246-4FB7-9987-905A0874F3AC}" destId="{7DE8C568-D965-4FEB-80D8-030D419D7210}" srcOrd="3" destOrd="0" parTransId="{7C94F4B8-E0A1-43CF-9C22-E7F8BE4F31AA}" sibTransId="{48AEB6E0-9D13-4F03-9D3E-A45DB3FE4DF4}"/>
    <dgm:cxn modelId="{59226D59-8C95-4E5A-8284-DCE73CF0C3BE}" type="presOf" srcId="{A09AD004-8DD4-40ED-85BB-75A471FB0AAD}" destId="{44CF24E5-C5A7-44C4-B368-F8362B2D974D}" srcOrd="0" destOrd="6" presId="urn:microsoft.com/office/officeart/2005/8/layout/hList1"/>
    <dgm:cxn modelId="{1215419E-9896-448E-A31E-322F120C345C}" type="presOf" srcId="{64ACE708-AFD8-4291-83C2-48C376E4A354}" destId="{84EAF847-BCB0-4768-84DF-D9A7FBE0CCA4}" srcOrd="0" destOrd="4" presId="urn:microsoft.com/office/officeart/2005/8/layout/hList1"/>
    <dgm:cxn modelId="{6F38EC85-3C92-4410-A948-AB3842DE407F}" type="presOf" srcId="{39EA386C-BB44-4E77-A0B2-5372C0300BBE}" destId="{44CF24E5-C5A7-44C4-B368-F8362B2D974D}" srcOrd="0" destOrd="1" presId="urn:microsoft.com/office/officeart/2005/8/layout/hList1"/>
    <dgm:cxn modelId="{BE656FDB-4EBA-44CB-9A1D-AF3130E6A26C}" type="presOf" srcId="{21E327B5-6B47-457C-A23B-8DACAD8257B9}" destId="{84EAF847-BCB0-4768-84DF-D9A7FBE0CCA4}" srcOrd="0" destOrd="2" presId="urn:microsoft.com/office/officeart/2005/8/layout/hList1"/>
    <dgm:cxn modelId="{434B8434-F41D-4E07-A56B-799768649586}" type="presOf" srcId="{7D69A495-1126-4643-A41D-F89E6C12E574}" destId="{44CF24E5-C5A7-44C4-B368-F8362B2D974D}" srcOrd="0" destOrd="9" presId="urn:microsoft.com/office/officeart/2005/8/layout/hList1"/>
    <dgm:cxn modelId="{74CAA5D6-31C8-4B17-A2CF-9535938EEB40}" type="presOf" srcId="{8A215E95-1D94-4D2D-A722-663406E1F0CB}" destId="{44CF24E5-C5A7-44C4-B368-F8362B2D974D}" srcOrd="0" destOrd="7" presId="urn:microsoft.com/office/officeart/2005/8/layout/hList1"/>
    <dgm:cxn modelId="{13C3FC08-839E-4A90-88F7-FA74F685AE3E}" srcId="{836208E8-F858-42E5-96EE-8D2B8B2B2F2B}" destId="{1BCBF726-F31A-4DCE-9562-2EC6A706A0EF}" srcOrd="11" destOrd="0" parTransId="{4392F8C9-5A85-4A23-83D6-F073B6A7AB6B}" sibTransId="{CE173F6A-7A6A-46B1-BB49-AD6125EA3B8E}"/>
    <dgm:cxn modelId="{F64CA9C8-59AB-437D-9595-6A7F60DD3EE0}" type="presOf" srcId="{F786551D-98AB-4B23-814B-BCD8BA9E32C9}" destId="{44CF24E5-C5A7-44C4-B368-F8362B2D974D}" srcOrd="0" destOrd="2" presId="urn:microsoft.com/office/officeart/2005/8/layout/hList1"/>
    <dgm:cxn modelId="{6C6D1D3C-A229-4820-90D1-09A3DD6B04D1}" srcId="{836208E8-F858-42E5-96EE-8D2B8B2B2F2B}" destId="{214DB748-4155-4C21-966B-452274F2910E}" srcOrd="10" destOrd="0" parTransId="{68EAC2F9-2673-4C9A-A0A5-639520AD29BA}" sibTransId="{94ECE6DB-E139-4958-93CA-3BD07ED4E73E}"/>
    <dgm:cxn modelId="{858C3AF8-F7A5-4E40-8AF2-30B88CDD155B}" srcId="{836208E8-F858-42E5-96EE-8D2B8B2B2F2B}" destId="{EDFF94C5-9897-4137-BF51-421623D7F910}" srcOrd="4" destOrd="0" parTransId="{1CAA4586-848F-426F-BC08-8BC3AEF47BF3}" sibTransId="{83013F62-CCFF-4326-9A78-0CA9C4A3DE58}"/>
    <dgm:cxn modelId="{5D4DBCB1-F128-4FB4-8015-852B5DDDC630}" type="presOf" srcId="{60A2E653-4FD7-401C-8EDA-4C9A3A081DDA}" destId="{84EAF847-BCB0-4768-84DF-D9A7FBE0CCA4}" srcOrd="0" destOrd="1" presId="urn:microsoft.com/office/officeart/2005/8/layout/hList1"/>
    <dgm:cxn modelId="{B75533E4-E429-413F-9F70-CF052B119B46}" type="presParOf" srcId="{3717C5E2-0D36-4C5F-9039-CEDA11A62BF4}" destId="{19176A41-3FD6-41BE-8AAB-31E89E9C2DB5}" srcOrd="0" destOrd="0" presId="urn:microsoft.com/office/officeart/2005/8/layout/hList1"/>
    <dgm:cxn modelId="{3375683E-E565-4DBD-9E68-A8454E0E612C}" type="presParOf" srcId="{19176A41-3FD6-41BE-8AAB-31E89E9C2DB5}" destId="{5DE52D52-C8FD-4C84-BD3C-13405380C5A5}" srcOrd="0" destOrd="0" presId="urn:microsoft.com/office/officeart/2005/8/layout/hList1"/>
    <dgm:cxn modelId="{515B310D-4FAD-4723-AEF5-7B4B3268D9DC}" type="presParOf" srcId="{19176A41-3FD6-41BE-8AAB-31E89E9C2DB5}" destId="{84EAF847-BCB0-4768-84DF-D9A7FBE0CCA4}" srcOrd="1" destOrd="0" presId="urn:microsoft.com/office/officeart/2005/8/layout/hList1"/>
    <dgm:cxn modelId="{AB588D41-63CA-4D5C-A08D-EBC4DAA0A815}" type="presParOf" srcId="{3717C5E2-0D36-4C5F-9039-CEDA11A62BF4}" destId="{EA013D84-ECA6-451D-879F-796C159CB5E2}" srcOrd="1" destOrd="0" presId="urn:microsoft.com/office/officeart/2005/8/layout/hList1"/>
    <dgm:cxn modelId="{3A3A9D8A-A921-4185-95BC-A018C09C7F3A}" type="presParOf" srcId="{3717C5E2-0D36-4C5F-9039-CEDA11A62BF4}" destId="{46F9E88B-0679-48D5-AD3F-4F45E5D403D9}" srcOrd="2" destOrd="0" presId="urn:microsoft.com/office/officeart/2005/8/layout/hList1"/>
    <dgm:cxn modelId="{BD2A9005-CF3B-443B-972F-B3A26D99472F}" type="presParOf" srcId="{46F9E88B-0679-48D5-AD3F-4F45E5D403D9}" destId="{D774F917-C132-4782-83B4-5F7E7D71005E}" srcOrd="0" destOrd="0" presId="urn:microsoft.com/office/officeart/2005/8/layout/hList1"/>
    <dgm:cxn modelId="{49A6127C-928E-4E74-A005-5F486318200C}" type="presParOf" srcId="{46F9E88B-0679-48D5-AD3F-4F45E5D403D9}" destId="{44CF24E5-C5A7-44C4-B368-F8362B2D974D}" srcOrd="1" destOrd="0" presId="urn:microsoft.com/office/officeart/2005/8/layout/hList1"/>
    <dgm:cxn modelId="{2A55C14B-C9B2-475E-A0FA-CEB4798A5709}" type="presParOf" srcId="{3717C5E2-0D36-4C5F-9039-CEDA11A62BF4}" destId="{291086CF-C6C1-4C46-8E8A-04681583BA28}" srcOrd="3" destOrd="0" presId="urn:microsoft.com/office/officeart/2005/8/layout/hList1"/>
    <dgm:cxn modelId="{E51F9ACB-EB66-4D2A-B2B7-6E4E4A11D72C}" type="presParOf" srcId="{3717C5E2-0D36-4C5F-9039-CEDA11A62BF4}" destId="{C096DBD0-784C-4DAB-9493-11D18318BC0C}" srcOrd="4" destOrd="0" presId="urn:microsoft.com/office/officeart/2005/8/layout/hList1"/>
    <dgm:cxn modelId="{62379280-322E-42E5-98AD-A1CF18003937}" type="presParOf" srcId="{C096DBD0-784C-4DAB-9493-11D18318BC0C}" destId="{EE8F8D82-5BD1-4B39-8FE4-5A32E3085C5C}" srcOrd="0" destOrd="0" presId="urn:microsoft.com/office/officeart/2005/8/layout/hList1"/>
    <dgm:cxn modelId="{DE64A083-9B5C-4CA8-995F-40B5030889F2}" type="presParOf" srcId="{C096DBD0-784C-4DAB-9493-11D18318BC0C}" destId="{3B54B9AF-DE3D-4D8D-BC08-57BC9FFF2232}" srcOrd="1" destOrd="0" presId="urn:microsoft.com/office/officeart/2005/8/layout/hList1"/>
  </dgm:cxnLst>
  <dgm:bg/>
  <dgm:whole/>
  <dgm:extLst>
    <a:ext uri="{C62137D5-CB1D-491B-B009-E17868A290BF}">
      <dgm14:recolorImg xmlns:dgm14="http://schemas.microsoft.com/office/drawing/2010/diagram" xmlns="" val="1"/>
    </a:ex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B09FC1B-89A7-4F4A-AA0E-60B4BF61ED83}">
      <dsp:nvSpPr>
        <dsp:cNvPr id="0" name=""/>
        <dsp:cNvSpPr/>
      </dsp:nvSpPr>
      <dsp:spPr>
        <a:xfrm>
          <a:off x="3739186" y="429"/>
          <a:ext cx="1840743" cy="1227162"/>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tr-TR" sz="1700" b="1" u="sng" kern="1200"/>
            <a:t>Müdür </a:t>
          </a:r>
          <a:br>
            <a:rPr lang="tr-TR" sz="1700" b="1" u="sng" kern="1200"/>
          </a:br>
          <a:r>
            <a:rPr lang="tr-TR" sz="1700" kern="1200"/>
            <a:t>Prof. Dr. Şahap BULAK</a:t>
          </a:r>
          <a:endParaRPr lang="tr-TR" sz="1700" kern="1200" dirty="0"/>
        </a:p>
      </dsp:txBody>
      <dsp:txXfrm>
        <a:off x="3739186" y="429"/>
        <a:ext cx="1840743" cy="1227162"/>
      </dsp:txXfrm>
    </dsp:sp>
    <dsp:sp modelId="{30995E09-D4E2-4128-8A02-5790C6E39991}">
      <dsp:nvSpPr>
        <dsp:cNvPr id="0" name=""/>
        <dsp:cNvSpPr/>
      </dsp:nvSpPr>
      <dsp:spPr>
        <a:xfrm>
          <a:off x="2266591" y="1227591"/>
          <a:ext cx="2392966" cy="490864"/>
        </a:xfrm>
        <a:custGeom>
          <a:avLst/>
          <a:gdLst/>
          <a:ahLst/>
          <a:cxnLst/>
          <a:rect l="0" t="0" r="0" b="0"/>
          <a:pathLst>
            <a:path>
              <a:moveTo>
                <a:pt x="2392966" y="0"/>
              </a:moveTo>
              <a:lnTo>
                <a:pt x="2392966" y="245432"/>
              </a:lnTo>
              <a:lnTo>
                <a:pt x="0" y="245432"/>
              </a:lnTo>
              <a:lnTo>
                <a:pt x="0" y="490864"/>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6A10B20-D152-4EE3-82EC-28E029458632}">
      <dsp:nvSpPr>
        <dsp:cNvPr id="0" name=""/>
        <dsp:cNvSpPr/>
      </dsp:nvSpPr>
      <dsp:spPr>
        <a:xfrm>
          <a:off x="1346220" y="1718456"/>
          <a:ext cx="1840743" cy="1227162"/>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tr-TR" sz="1700" b="1" u="sng" kern="1200"/>
            <a:t>Müdür Yardımcısı</a:t>
          </a:r>
        </a:p>
        <a:p>
          <a:pPr lvl="0" algn="ctr" defTabSz="755650">
            <a:lnSpc>
              <a:spcPct val="90000"/>
            </a:lnSpc>
            <a:spcBef>
              <a:spcPct val="0"/>
            </a:spcBef>
            <a:spcAft>
              <a:spcPct val="35000"/>
            </a:spcAft>
          </a:pPr>
          <a:r>
            <a:rPr lang="tr-TR" sz="1700" kern="1200"/>
            <a:t>Doç. Dr. Mehmet TAN</a:t>
          </a:r>
          <a:endParaRPr lang="tr-TR" sz="1700" kern="1200" dirty="0"/>
        </a:p>
      </dsp:txBody>
      <dsp:txXfrm>
        <a:off x="1346220" y="1718456"/>
        <a:ext cx="1840743" cy="1227162"/>
      </dsp:txXfrm>
    </dsp:sp>
    <dsp:sp modelId="{E034309D-A387-4455-BB07-04FC0E45BF56}">
      <dsp:nvSpPr>
        <dsp:cNvPr id="0" name=""/>
        <dsp:cNvSpPr/>
      </dsp:nvSpPr>
      <dsp:spPr>
        <a:xfrm>
          <a:off x="4613838" y="1227591"/>
          <a:ext cx="91440" cy="490864"/>
        </a:xfrm>
        <a:custGeom>
          <a:avLst/>
          <a:gdLst/>
          <a:ahLst/>
          <a:cxnLst/>
          <a:rect l="0" t="0" r="0" b="0"/>
          <a:pathLst>
            <a:path>
              <a:moveTo>
                <a:pt x="45720" y="0"/>
              </a:moveTo>
              <a:lnTo>
                <a:pt x="45720" y="490864"/>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67B2D10-D742-4B9E-BE1E-02BDA3A4A2FD}">
      <dsp:nvSpPr>
        <dsp:cNvPr id="0" name=""/>
        <dsp:cNvSpPr/>
      </dsp:nvSpPr>
      <dsp:spPr>
        <a:xfrm>
          <a:off x="3739186" y="1718456"/>
          <a:ext cx="1840743" cy="1227162"/>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tr-TR" sz="1700" b="1" u="sng" kern="1200"/>
            <a:t>Müdür Yardımcısı</a:t>
          </a:r>
        </a:p>
        <a:p>
          <a:pPr lvl="0" algn="ctr" defTabSz="755650">
            <a:lnSpc>
              <a:spcPct val="90000"/>
            </a:lnSpc>
            <a:spcBef>
              <a:spcPct val="0"/>
            </a:spcBef>
            <a:spcAft>
              <a:spcPct val="35000"/>
            </a:spcAft>
          </a:pPr>
          <a:r>
            <a:rPr lang="tr-TR" sz="1700" kern="1200"/>
            <a:t>Dr. Öğr. Üyesi Yunus ÖZDURĞUN</a:t>
          </a:r>
          <a:endParaRPr lang="tr-TR" sz="1700" kern="1200" dirty="0"/>
        </a:p>
      </dsp:txBody>
      <dsp:txXfrm>
        <a:off x="3739186" y="1718456"/>
        <a:ext cx="1840743" cy="1227162"/>
      </dsp:txXfrm>
    </dsp:sp>
    <dsp:sp modelId="{4537E91C-C735-4ED2-9709-9D9AECAD0F4A}">
      <dsp:nvSpPr>
        <dsp:cNvPr id="0" name=""/>
        <dsp:cNvSpPr/>
      </dsp:nvSpPr>
      <dsp:spPr>
        <a:xfrm>
          <a:off x="4659558" y="1227591"/>
          <a:ext cx="2392966" cy="490864"/>
        </a:xfrm>
        <a:custGeom>
          <a:avLst/>
          <a:gdLst/>
          <a:ahLst/>
          <a:cxnLst/>
          <a:rect l="0" t="0" r="0" b="0"/>
          <a:pathLst>
            <a:path>
              <a:moveTo>
                <a:pt x="0" y="0"/>
              </a:moveTo>
              <a:lnTo>
                <a:pt x="0" y="245432"/>
              </a:lnTo>
              <a:lnTo>
                <a:pt x="2392966" y="245432"/>
              </a:lnTo>
              <a:lnTo>
                <a:pt x="2392966" y="490864"/>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5A375D3-B363-4DCF-B714-0B3241DF6C58}">
      <dsp:nvSpPr>
        <dsp:cNvPr id="0" name=""/>
        <dsp:cNvSpPr/>
      </dsp:nvSpPr>
      <dsp:spPr>
        <a:xfrm>
          <a:off x="6132153" y="1718456"/>
          <a:ext cx="1840743" cy="1227162"/>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tr-TR" sz="1700" b="1" u="sng" kern="1200" dirty="0"/>
            <a:t>Enstitü Sekreteri</a:t>
          </a:r>
        </a:p>
        <a:p>
          <a:pPr lvl="0" algn="ctr" defTabSz="755650">
            <a:lnSpc>
              <a:spcPct val="90000"/>
            </a:lnSpc>
            <a:spcBef>
              <a:spcPct val="0"/>
            </a:spcBef>
            <a:spcAft>
              <a:spcPct val="35000"/>
            </a:spcAft>
          </a:pPr>
          <a:r>
            <a:rPr lang="tr-TR" sz="1700" kern="1200" dirty="0" err="1" smtClean="0"/>
            <a:t>Nejdet</a:t>
          </a:r>
          <a:r>
            <a:rPr lang="tr-TR" sz="1700" kern="1200" dirty="0" smtClean="0"/>
            <a:t> ŞAHİN</a:t>
          </a:r>
          <a:endParaRPr lang="tr-TR" sz="1700" kern="1200" dirty="0"/>
        </a:p>
      </dsp:txBody>
      <dsp:txXfrm>
        <a:off x="6132153" y="1718456"/>
        <a:ext cx="1840743" cy="1227162"/>
      </dsp:txXfrm>
    </dsp:sp>
    <dsp:sp modelId="{F61F0124-BBEE-48D4-A265-7A103C91F233}">
      <dsp:nvSpPr>
        <dsp:cNvPr id="0" name=""/>
        <dsp:cNvSpPr/>
      </dsp:nvSpPr>
      <dsp:spPr>
        <a:xfrm>
          <a:off x="5856041" y="2945618"/>
          <a:ext cx="1196483" cy="490864"/>
        </a:xfrm>
        <a:custGeom>
          <a:avLst/>
          <a:gdLst/>
          <a:ahLst/>
          <a:cxnLst/>
          <a:rect l="0" t="0" r="0" b="0"/>
          <a:pathLst>
            <a:path>
              <a:moveTo>
                <a:pt x="1196483" y="0"/>
              </a:moveTo>
              <a:lnTo>
                <a:pt x="1196483" y="245432"/>
              </a:lnTo>
              <a:lnTo>
                <a:pt x="0" y="245432"/>
              </a:lnTo>
              <a:lnTo>
                <a:pt x="0" y="490864"/>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B0B8A32-AB1F-46D0-A898-87F5B4CC7884}">
      <dsp:nvSpPr>
        <dsp:cNvPr id="0" name=""/>
        <dsp:cNvSpPr/>
      </dsp:nvSpPr>
      <dsp:spPr>
        <a:xfrm>
          <a:off x="4935669" y="3436483"/>
          <a:ext cx="1840743" cy="1227162"/>
        </a:xfrm>
        <a:prstGeom prst="roundRect">
          <a:avLst>
            <a:gd name="adj" fmla="val 1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tr-TR" sz="1700" b="1" u="sng" kern="1200"/>
            <a:t>Bilgisayar İşletmeni</a:t>
          </a:r>
          <a:br>
            <a:rPr lang="tr-TR" sz="1700" b="1" u="sng" kern="1200"/>
          </a:br>
          <a:r>
            <a:rPr lang="tr-TR" sz="1700" kern="1200"/>
            <a:t>İbrahim GİDER</a:t>
          </a:r>
          <a:endParaRPr lang="tr-TR" sz="1700" kern="1200" dirty="0"/>
        </a:p>
      </dsp:txBody>
      <dsp:txXfrm>
        <a:off x="4935669" y="3436483"/>
        <a:ext cx="1840743" cy="1227162"/>
      </dsp:txXfrm>
    </dsp:sp>
    <dsp:sp modelId="{0C9E23DF-92B3-4071-B9F7-E36E79464E7B}">
      <dsp:nvSpPr>
        <dsp:cNvPr id="0" name=""/>
        <dsp:cNvSpPr/>
      </dsp:nvSpPr>
      <dsp:spPr>
        <a:xfrm>
          <a:off x="7052524" y="2945618"/>
          <a:ext cx="1196483" cy="490864"/>
        </a:xfrm>
        <a:custGeom>
          <a:avLst/>
          <a:gdLst/>
          <a:ahLst/>
          <a:cxnLst/>
          <a:rect l="0" t="0" r="0" b="0"/>
          <a:pathLst>
            <a:path>
              <a:moveTo>
                <a:pt x="0" y="0"/>
              </a:moveTo>
              <a:lnTo>
                <a:pt x="0" y="245432"/>
              </a:lnTo>
              <a:lnTo>
                <a:pt x="1196483" y="245432"/>
              </a:lnTo>
              <a:lnTo>
                <a:pt x="1196483" y="490864"/>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57D662A-2B91-4A6B-B7AE-96F0BD305E29}">
      <dsp:nvSpPr>
        <dsp:cNvPr id="0" name=""/>
        <dsp:cNvSpPr/>
      </dsp:nvSpPr>
      <dsp:spPr>
        <a:xfrm>
          <a:off x="7328636" y="3436483"/>
          <a:ext cx="1840743" cy="1227162"/>
        </a:xfrm>
        <a:prstGeom prst="roundRect">
          <a:avLst>
            <a:gd name="adj" fmla="val 1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tr-TR" sz="1700" b="1" u="sng" kern="1200" dirty="0" smtClean="0"/>
            <a:t>Bilgisayar İşletmeni</a:t>
          </a:r>
          <a:br>
            <a:rPr lang="tr-TR" sz="1700" b="1" u="sng" kern="1200" dirty="0" smtClean="0"/>
          </a:br>
          <a:r>
            <a:rPr lang="tr-TR" sz="1700" kern="1200" dirty="0" smtClean="0"/>
            <a:t>Mehmet Tahir ÇELİK</a:t>
          </a:r>
          <a:endParaRPr lang="tr-TR" sz="1700" kern="1200" dirty="0"/>
        </a:p>
      </dsp:txBody>
      <dsp:txXfrm>
        <a:off x="7328636" y="3436483"/>
        <a:ext cx="1840743" cy="122716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DE52D52-C8FD-4C84-BD3C-13405380C5A5}">
      <dsp:nvSpPr>
        <dsp:cNvPr id="0" name=""/>
        <dsp:cNvSpPr/>
      </dsp:nvSpPr>
      <dsp:spPr>
        <a:xfrm>
          <a:off x="3374" y="179329"/>
          <a:ext cx="3290206" cy="51840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tr-TR" sz="1800" kern="1200" dirty="0"/>
            <a:t>Tezsiz Yüksek Lisans </a:t>
          </a:r>
        </a:p>
      </dsp:txBody>
      <dsp:txXfrm>
        <a:off x="3374" y="179329"/>
        <a:ext cx="3290206" cy="518400"/>
      </dsp:txXfrm>
    </dsp:sp>
    <dsp:sp modelId="{84EAF847-BCB0-4768-84DF-D9A7FBE0CCA4}">
      <dsp:nvSpPr>
        <dsp:cNvPr id="0" name=""/>
        <dsp:cNvSpPr/>
      </dsp:nvSpPr>
      <dsp:spPr>
        <a:xfrm>
          <a:off x="3374" y="697729"/>
          <a:ext cx="3290206" cy="3767512"/>
        </a:xfrm>
        <a:prstGeom prst="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Font typeface="Wingdings" panose="05000000000000000000" pitchFamily="2" charset="2"/>
            <a:buChar char="••"/>
          </a:pPr>
          <a:r>
            <a:rPr lang="tr-TR" sz="1800" kern="1200" dirty="0"/>
            <a:t>1. Eğitim Yönetimi</a:t>
          </a:r>
        </a:p>
        <a:p>
          <a:pPr marL="171450" lvl="1" indent="-171450" algn="l" defTabSz="800100">
            <a:lnSpc>
              <a:spcPct val="90000"/>
            </a:lnSpc>
            <a:spcBef>
              <a:spcPct val="0"/>
            </a:spcBef>
            <a:spcAft>
              <a:spcPct val="15000"/>
            </a:spcAft>
            <a:buFont typeface="Wingdings" panose="05000000000000000000" pitchFamily="2" charset="2"/>
            <a:buChar char="••"/>
          </a:pPr>
          <a:r>
            <a:rPr lang="tr-TR" sz="1800" kern="1200" dirty="0"/>
            <a:t>2. İktisat</a:t>
          </a:r>
        </a:p>
        <a:p>
          <a:pPr marL="171450" lvl="1" indent="-171450" algn="l" defTabSz="800100">
            <a:lnSpc>
              <a:spcPct val="90000"/>
            </a:lnSpc>
            <a:spcBef>
              <a:spcPct val="0"/>
            </a:spcBef>
            <a:spcAft>
              <a:spcPct val="15000"/>
            </a:spcAft>
            <a:buFont typeface="Wingdings" panose="05000000000000000000" pitchFamily="2" charset="2"/>
            <a:buChar char="••"/>
          </a:pPr>
          <a:r>
            <a:rPr lang="tr-TR" sz="1800" kern="1200" dirty="0"/>
            <a:t>3. Tarih</a:t>
          </a:r>
        </a:p>
        <a:p>
          <a:pPr marL="171450" lvl="1" indent="-171450" algn="l" defTabSz="800100">
            <a:lnSpc>
              <a:spcPct val="90000"/>
            </a:lnSpc>
            <a:spcBef>
              <a:spcPct val="0"/>
            </a:spcBef>
            <a:spcAft>
              <a:spcPct val="15000"/>
            </a:spcAft>
            <a:buFont typeface="Wingdings" panose="05000000000000000000" pitchFamily="2" charset="2"/>
            <a:buChar char="••"/>
          </a:pPr>
          <a:r>
            <a:rPr lang="tr-TR" sz="1800" kern="1200" dirty="0"/>
            <a:t>4. Temel İslam Bilimleri</a:t>
          </a:r>
        </a:p>
        <a:p>
          <a:pPr marL="171450" lvl="1" indent="-171450" algn="l" defTabSz="800100">
            <a:lnSpc>
              <a:spcPct val="90000"/>
            </a:lnSpc>
            <a:spcBef>
              <a:spcPct val="0"/>
            </a:spcBef>
            <a:spcAft>
              <a:spcPct val="15000"/>
            </a:spcAft>
            <a:buFont typeface="Wingdings" panose="05000000000000000000" pitchFamily="2" charset="2"/>
            <a:buChar char="••"/>
          </a:pPr>
          <a:r>
            <a:rPr lang="tr-TR" sz="1800" kern="1200" dirty="0"/>
            <a:t>5. Türk Dili ve Edebiyatı</a:t>
          </a:r>
        </a:p>
        <a:p>
          <a:pPr marL="171450" lvl="1" indent="-171450" algn="l" defTabSz="800100">
            <a:lnSpc>
              <a:spcPct val="90000"/>
            </a:lnSpc>
            <a:spcBef>
              <a:spcPct val="0"/>
            </a:spcBef>
            <a:spcAft>
              <a:spcPct val="15000"/>
            </a:spcAft>
            <a:buFont typeface="Wingdings" panose="05000000000000000000" pitchFamily="2" charset="2"/>
            <a:buChar char="••"/>
          </a:pPr>
          <a:r>
            <a:rPr lang="tr-TR" sz="1800" kern="1200" dirty="0"/>
            <a:t>6. Felsefe Din Bilimleri </a:t>
          </a:r>
        </a:p>
      </dsp:txBody>
      <dsp:txXfrm>
        <a:off x="3374" y="697729"/>
        <a:ext cx="3290206" cy="3767512"/>
      </dsp:txXfrm>
    </dsp:sp>
    <dsp:sp modelId="{D774F917-C132-4782-83B4-5F7E7D71005E}">
      <dsp:nvSpPr>
        <dsp:cNvPr id="0" name=""/>
        <dsp:cNvSpPr/>
      </dsp:nvSpPr>
      <dsp:spPr>
        <a:xfrm>
          <a:off x="3754210" y="179329"/>
          <a:ext cx="3290206" cy="518400"/>
        </a:xfrm>
        <a:prstGeom prst="rect">
          <a:avLst/>
        </a:prstGeom>
        <a:gradFill rotWithShape="0">
          <a:gsLst>
            <a:gs pos="0">
              <a:schemeClr val="accent3">
                <a:hueOff val="1355300"/>
                <a:satOff val="50000"/>
                <a:lumOff val="-7353"/>
                <a:alphaOff val="0"/>
                <a:satMod val="103000"/>
                <a:lumMod val="102000"/>
                <a:tint val="94000"/>
              </a:schemeClr>
            </a:gs>
            <a:gs pos="50000">
              <a:schemeClr val="accent3">
                <a:hueOff val="1355300"/>
                <a:satOff val="50000"/>
                <a:lumOff val="-7353"/>
                <a:alphaOff val="0"/>
                <a:satMod val="110000"/>
                <a:lumMod val="100000"/>
                <a:shade val="100000"/>
              </a:schemeClr>
            </a:gs>
            <a:gs pos="100000">
              <a:schemeClr val="accent3">
                <a:hueOff val="1355300"/>
                <a:satOff val="50000"/>
                <a:lumOff val="-7353"/>
                <a:alphaOff val="0"/>
                <a:lumMod val="99000"/>
                <a:satMod val="120000"/>
                <a:shade val="78000"/>
              </a:schemeClr>
            </a:gs>
          </a:gsLst>
          <a:lin ang="5400000" scaled="0"/>
        </a:gradFill>
        <a:ln w="6350" cap="flat" cmpd="sng" algn="ctr">
          <a:solidFill>
            <a:schemeClr val="accent3">
              <a:hueOff val="1355300"/>
              <a:satOff val="50000"/>
              <a:lumOff val="-7353"/>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tr-TR" sz="1800" kern="1200" dirty="0"/>
            <a:t>Tezli Yüksek Lisans 	</a:t>
          </a:r>
        </a:p>
      </dsp:txBody>
      <dsp:txXfrm>
        <a:off x="3754210" y="179329"/>
        <a:ext cx="3290206" cy="518400"/>
      </dsp:txXfrm>
    </dsp:sp>
    <dsp:sp modelId="{44CF24E5-C5A7-44C4-B368-F8362B2D974D}">
      <dsp:nvSpPr>
        <dsp:cNvPr id="0" name=""/>
        <dsp:cNvSpPr/>
      </dsp:nvSpPr>
      <dsp:spPr>
        <a:xfrm>
          <a:off x="3754210" y="697729"/>
          <a:ext cx="3290206" cy="3767512"/>
        </a:xfrm>
        <a:prstGeom prst="rect">
          <a:avLst/>
        </a:prstGeom>
        <a:solidFill>
          <a:schemeClr val="accent3">
            <a:tint val="40000"/>
            <a:alpha val="90000"/>
            <a:hueOff val="1014570"/>
            <a:satOff val="50000"/>
            <a:lumOff val="890"/>
            <a:alphaOff val="0"/>
          </a:schemeClr>
        </a:solidFill>
        <a:ln w="6350" cap="flat" cmpd="sng" algn="ctr">
          <a:solidFill>
            <a:schemeClr val="accent3">
              <a:tint val="40000"/>
              <a:alpha val="90000"/>
              <a:hueOff val="1014570"/>
              <a:satOff val="50000"/>
              <a:lumOff val="89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Font typeface="Wingdings" panose="05000000000000000000" pitchFamily="2" charset="2"/>
            <a:buChar char="••"/>
          </a:pPr>
          <a:r>
            <a:rPr lang="tr-TR" sz="1800" kern="1200" dirty="0"/>
            <a:t>1. Eğitim Yönetimi</a:t>
          </a:r>
        </a:p>
        <a:p>
          <a:pPr marL="171450" lvl="1" indent="-171450" algn="l" defTabSz="800100">
            <a:lnSpc>
              <a:spcPct val="90000"/>
            </a:lnSpc>
            <a:spcBef>
              <a:spcPct val="0"/>
            </a:spcBef>
            <a:spcAft>
              <a:spcPct val="15000"/>
            </a:spcAft>
            <a:buFont typeface="Wingdings" panose="05000000000000000000" pitchFamily="2" charset="2"/>
            <a:buChar char="••"/>
          </a:pPr>
          <a:r>
            <a:rPr lang="tr-TR" sz="1800" kern="1200" dirty="0"/>
            <a:t>2. Eğitim Programları Öğretimi</a:t>
          </a:r>
        </a:p>
        <a:p>
          <a:pPr marL="171450" lvl="1" indent="-171450" algn="l" defTabSz="800100">
            <a:lnSpc>
              <a:spcPct val="90000"/>
            </a:lnSpc>
            <a:spcBef>
              <a:spcPct val="0"/>
            </a:spcBef>
            <a:spcAft>
              <a:spcPct val="15000"/>
            </a:spcAft>
            <a:buFont typeface="Wingdings" panose="05000000000000000000" pitchFamily="2" charset="2"/>
            <a:buChar char="••"/>
          </a:pPr>
          <a:r>
            <a:rPr lang="tr-TR" sz="1800" kern="1200" dirty="0"/>
            <a:t>3. İktisat</a:t>
          </a:r>
        </a:p>
        <a:p>
          <a:pPr marL="171450" lvl="1" indent="-171450" algn="l" defTabSz="800100">
            <a:lnSpc>
              <a:spcPct val="90000"/>
            </a:lnSpc>
            <a:spcBef>
              <a:spcPct val="0"/>
            </a:spcBef>
            <a:spcAft>
              <a:spcPct val="15000"/>
            </a:spcAft>
            <a:buFont typeface="Wingdings" panose="05000000000000000000" pitchFamily="2" charset="2"/>
            <a:buChar char="••"/>
          </a:pPr>
          <a:r>
            <a:rPr lang="tr-TR" sz="1800" kern="1200" dirty="0"/>
            <a:t>4. Tarih</a:t>
          </a:r>
        </a:p>
        <a:p>
          <a:pPr marL="171450" lvl="1" indent="-171450" algn="l" defTabSz="800100">
            <a:lnSpc>
              <a:spcPct val="90000"/>
            </a:lnSpc>
            <a:spcBef>
              <a:spcPct val="0"/>
            </a:spcBef>
            <a:spcAft>
              <a:spcPct val="15000"/>
            </a:spcAft>
            <a:buFont typeface="Wingdings" panose="05000000000000000000" pitchFamily="2" charset="2"/>
            <a:buChar char="••"/>
          </a:pPr>
          <a:r>
            <a:rPr lang="tr-TR" sz="1800" kern="1200" dirty="0"/>
            <a:t>5. Temel İslam Bilimleri</a:t>
          </a:r>
        </a:p>
        <a:p>
          <a:pPr marL="171450" lvl="1" indent="-171450" algn="l" defTabSz="800100">
            <a:lnSpc>
              <a:spcPct val="90000"/>
            </a:lnSpc>
            <a:spcBef>
              <a:spcPct val="0"/>
            </a:spcBef>
            <a:spcAft>
              <a:spcPct val="15000"/>
            </a:spcAft>
            <a:buFont typeface="Wingdings" panose="05000000000000000000" pitchFamily="2" charset="2"/>
            <a:buChar char="••"/>
          </a:pPr>
          <a:r>
            <a:rPr lang="tr-TR" sz="1800" kern="1200" dirty="0"/>
            <a:t>6. Türk Dili ve Edebiyatı</a:t>
          </a:r>
        </a:p>
        <a:p>
          <a:pPr marL="171450" lvl="1" indent="-171450" algn="l" defTabSz="800100">
            <a:lnSpc>
              <a:spcPct val="90000"/>
            </a:lnSpc>
            <a:spcBef>
              <a:spcPct val="0"/>
            </a:spcBef>
            <a:spcAft>
              <a:spcPct val="15000"/>
            </a:spcAft>
            <a:buFont typeface="Wingdings" panose="05000000000000000000" pitchFamily="2" charset="2"/>
            <a:buChar char="••"/>
          </a:pPr>
          <a:r>
            <a:rPr lang="tr-TR" sz="1800" kern="1200" dirty="0"/>
            <a:t>7. Türkçe Eğitimi</a:t>
          </a:r>
        </a:p>
        <a:p>
          <a:pPr marL="171450" lvl="1" indent="-171450" algn="l" defTabSz="800100">
            <a:lnSpc>
              <a:spcPct val="90000"/>
            </a:lnSpc>
            <a:spcBef>
              <a:spcPct val="0"/>
            </a:spcBef>
            <a:spcAft>
              <a:spcPct val="15000"/>
            </a:spcAft>
            <a:buFont typeface="Wingdings" panose="05000000000000000000" pitchFamily="2" charset="2"/>
            <a:buChar char="••"/>
          </a:pPr>
          <a:r>
            <a:rPr lang="tr-TR" sz="1800" kern="1200" dirty="0"/>
            <a:t>8. Felsefe Din Bilimleri</a:t>
          </a:r>
        </a:p>
        <a:p>
          <a:pPr marL="171450" lvl="1" indent="-171450" algn="l" defTabSz="800100">
            <a:lnSpc>
              <a:spcPct val="90000"/>
            </a:lnSpc>
            <a:spcBef>
              <a:spcPct val="0"/>
            </a:spcBef>
            <a:spcAft>
              <a:spcPct val="15000"/>
            </a:spcAft>
            <a:buFont typeface="Wingdings" panose="05000000000000000000" pitchFamily="2" charset="2"/>
            <a:buChar char="••"/>
          </a:pPr>
          <a:r>
            <a:rPr lang="tr-TR" sz="1800" kern="1200" dirty="0"/>
            <a:t>9. Coğrafya</a:t>
          </a:r>
        </a:p>
        <a:p>
          <a:pPr marL="171450" lvl="1" indent="-171450" algn="l" defTabSz="800100">
            <a:lnSpc>
              <a:spcPct val="90000"/>
            </a:lnSpc>
            <a:spcBef>
              <a:spcPct val="0"/>
            </a:spcBef>
            <a:spcAft>
              <a:spcPct val="15000"/>
            </a:spcAft>
            <a:buFont typeface="Wingdings" panose="05000000000000000000" pitchFamily="2" charset="2"/>
            <a:buChar char="••"/>
          </a:pPr>
          <a:r>
            <a:rPr lang="tr-TR" sz="1800" kern="1200" dirty="0"/>
            <a:t>10. İngiliz Dili Eğitimi</a:t>
          </a:r>
        </a:p>
        <a:p>
          <a:pPr marL="171450" lvl="1" indent="-171450" algn="l" defTabSz="800100">
            <a:lnSpc>
              <a:spcPct val="90000"/>
            </a:lnSpc>
            <a:spcBef>
              <a:spcPct val="0"/>
            </a:spcBef>
            <a:spcAft>
              <a:spcPct val="15000"/>
            </a:spcAft>
            <a:buFont typeface="Wingdings" panose="05000000000000000000" pitchFamily="2" charset="2"/>
            <a:buChar char="••"/>
          </a:pPr>
          <a:r>
            <a:rPr lang="tr-TR" sz="1800" kern="1200" dirty="0"/>
            <a:t>11. İşletme</a:t>
          </a:r>
        </a:p>
        <a:p>
          <a:pPr marL="171450" lvl="1" indent="-171450" algn="l" defTabSz="800100">
            <a:lnSpc>
              <a:spcPct val="90000"/>
            </a:lnSpc>
            <a:spcBef>
              <a:spcPct val="0"/>
            </a:spcBef>
            <a:spcAft>
              <a:spcPct val="15000"/>
            </a:spcAft>
            <a:buFont typeface="Wingdings" panose="05000000000000000000" pitchFamily="2" charset="2"/>
            <a:buChar char="••"/>
          </a:pPr>
          <a:r>
            <a:rPr lang="tr-TR" sz="1800" kern="1200" dirty="0"/>
            <a:t>12. Maliye</a:t>
          </a:r>
        </a:p>
      </dsp:txBody>
      <dsp:txXfrm>
        <a:off x="3754210" y="697729"/>
        <a:ext cx="3290206" cy="3767512"/>
      </dsp:txXfrm>
    </dsp:sp>
    <dsp:sp modelId="{EE8F8D82-5BD1-4B39-8FE4-5A32E3085C5C}">
      <dsp:nvSpPr>
        <dsp:cNvPr id="0" name=""/>
        <dsp:cNvSpPr/>
      </dsp:nvSpPr>
      <dsp:spPr>
        <a:xfrm>
          <a:off x="7505045" y="179329"/>
          <a:ext cx="3290206" cy="518400"/>
        </a:xfrm>
        <a:prstGeom prst="rect">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w="6350" cap="flat" cmpd="sng" algn="ctr">
          <a:solidFill>
            <a:schemeClr val="accent3">
              <a:hueOff val="2710599"/>
              <a:satOff val="100000"/>
              <a:lumOff val="-14706"/>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tr-TR" sz="1800" kern="1200" dirty="0"/>
            <a:t>Doktora</a:t>
          </a:r>
        </a:p>
      </dsp:txBody>
      <dsp:txXfrm>
        <a:off x="7505045" y="179329"/>
        <a:ext cx="3290206" cy="518400"/>
      </dsp:txXfrm>
    </dsp:sp>
    <dsp:sp modelId="{3B54B9AF-DE3D-4D8D-BC08-57BC9FFF2232}">
      <dsp:nvSpPr>
        <dsp:cNvPr id="0" name=""/>
        <dsp:cNvSpPr/>
      </dsp:nvSpPr>
      <dsp:spPr>
        <a:xfrm>
          <a:off x="7505045" y="697729"/>
          <a:ext cx="3290206" cy="3767512"/>
        </a:xfrm>
        <a:prstGeom prst="rect">
          <a:avLst/>
        </a:prstGeom>
        <a:solidFill>
          <a:schemeClr val="accent3">
            <a:tint val="40000"/>
            <a:alpha val="90000"/>
            <a:hueOff val="2029141"/>
            <a:satOff val="100000"/>
            <a:lumOff val="1779"/>
            <a:alphaOff val="0"/>
          </a:schemeClr>
        </a:solidFill>
        <a:ln w="6350" cap="flat" cmpd="sng" algn="ctr">
          <a:solidFill>
            <a:schemeClr val="accent3">
              <a:tint val="40000"/>
              <a:alpha val="90000"/>
              <a:hueOff val="2029141"/>
              <a:satOff val="100000"/>
              <a:lumOff val="1779"/>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Font typeface="Wingdings" panose="05000000000000000000" pitchFamily="2" charset="2"/>
            <a:buChar char="••"/>
          </a:pPr>
          <a:r>
            <a:rPr lang="tr-TR" sz="1800" kern="1200" dirty="0"/>
            <a:t>1. Eğitim Yönetimi</a:t>
          </a:r>
        </a:p>
        <a:p>
          <a:pPr marL="171450" lvl="1" indent="-171450" algn="l" defTabSz="800100">
            <a:lnSpc>
              <a:spcPct val="90000"/>
            </a:lnSpc>
            <a:spcBef>
              <a:spcPct val="0"/>
            </a:spcBef>
            <a:spcAft>
              <a:spcPct val="15000"/>
            </a:spcAft>
            <a:buFont typeface="Wingdings" panose="05000000000000000000" pitchFamily="2" charset="2"/>
            <a:buChar char="••"/>
          </a:pPr>
          <a:r>
            <a:rPr lang="tr-TR" sz="1800" kern="1200" dirty="0"/>
            <a:t>2. İktisat</a:t>
          </a:r>
        </a:p>
        <a:p>
          <a:pPr marL="171450" lvl="1" indent="-171450" algn="l" defTabSz="800100">
            <a:lnSpc>
              <a:spcPct val="90000"/>
            </a:lnSpc>
            <a:spcBef>
              <a:spcPct val="0"/>
            </a:spcBef>
            <a:spcAft>
              <a:spcPct val="15000"/>
            </a:spcAft>
            <a:buFont typeface="Wingdings" panose="05000000000000000000" pitchFamily="2" charset="2"/>
            <a:buChar char="••"/>
          </a:pPr>
          <a:r>
            <a:rPr lang="tr-TR" sz="1800" kern="1200" dirty="0"/>
            <a:t>3. Temel İslam Bilimleri</a:t>
          </a:r>
        </a:p>
        <a:p>
          <a:pPr marL="171450" lvl="1" indent="-171450" algn="l" defTabSz="800100">
            <a:lnSpc>
              <a:spcPct val="90000"/>
            </a:lnSpc>
            <a:spcBef>
              <a:spcPct val="0"/>
            </a:spcBef>
            <a:spcAft>
              <a:spcPct val="15000"/>
            </a:spcAft>
            <a:buFont typeface="Wingdings" panose="05000000000000000000" pitchFamily="2" charset="2"/>
            <a:buChar char="••"/>
          </a:pPr>
          <a:r>
            <a:rPr lang="tr-TR" sz="1800" kern="1200" dirty="0"/>
            <a:t>4. Türkçe Eğitimi</a:t>
          </a:r>
        </a:p>
      </dsp:txBody>
      <dsp:txXfrm>
        <a:off x="7505045" y="697729"/>
        <a:ext cx="3290206" cy="376751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9C6F7165-3F3F-4AEF-90AD-61FBA5020117}" type="datetimeFigureOut">
              <a:rPr lang="tr-TR" smtClean="0"/>
              <a:pPr/>
              <a:t>6.06.2024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3BF8EA4-8A69-4270-8123-1D095C65A064}" type="slidenum">
              <a:rPr lang="tr-TR" smtClean="0"/>
              <a:pPr/>
              <a:t>‹#›</a:t>
            </a:fld>
            <a:endParaRPr lang="tr-TR"/>
          </a:p>
        </p:txBody>
      </p:sp>
    </p:spTree>
    <p:extLst>
      <p:ext uri="{BB962C8B-B14F-4D97-AF65-F5344CB8AC3E}">
        <p14:creationId xmlns:p14="http://schemas.microsoft.com/office/powerpoint/2010/main" xmlns="" val="1157431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9C6F7165-3F3F-4AEF-90AD-61FBA5020117}" type="datetimeFigureOut">
              <a:rPr lang="tr-TR" smtClean="0"/>
              <a:pPr/>
              <a:t>6.06.2024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3BF8EA4-8A69-4270-8123-1D095C65A064}" type="slidenum">
              <a:rPr lang="tr-TR" smtClean="0"/>
              <a:pPr/>
              <a:t>‹#›</a:t>
            </a:fld>
            <a:endParaRPr lang="tr-TR"/>
          </a:p>
        </p:txBody>
      </p:sp>
    </p:spTree>
    <p:extLst>
      <p:ext uri="{BB962C8B-B14F-4D97-AF65-F5344CB8AC3E}">
        <p14:creationId xmlns:p14="http://schemas.microsoft.com/office/powerpoint/2010/main" xmlns="" val="2592226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9C6F7165-3F3F-4AEF-90AD-61FBA5020117}" type="datetimeFigureOut">
              <a:rPr lang="tr-TR" smtClean="0"/>
              <a:pPr/>
              <a:t>6.06.2024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3BF8EA4-8A69-4270-8123-1D095C65A064}" type="slidenum">
              <a:rPr lang="tr-TR" smtClean="0"/>
              <a:pPr/>
              <a:t>‹#›</a:t>
            </a:fld>
            <a:endParaRPr lang="tr-TR"/>
          </a:p>
        </p:txBody>
      </p:sp>
    </p:spTree>
    <p:extLst>
      <p:ext uri="{BB962C8B-B14F-4D97-AF65-F5344CB8AC3E}">
        <p14:creationId xmlns:p14="http://schemas.microsoft.com/office/powerpoint/2010/main" xmlns="" val="3493932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a:xfrm>
            <a:off x="1544320" y="638629"/>
            <a:ext cx="7376160" cy="411664"/>
          </a:xfrm>
        </p:spPr>
        <p:txBody>
          <a:bodyPr>
            <a:normAutofit/>
          </a:bodyPr>
          <a:lstStyle>
            <a:lvl1pPr>
              <a:defRPr sz="2400" b="1">
                <a:latin typeface="Verdana" panose="020B0604030504040204" pitchFamily="34" charset="0"/>
                <a:ea typeface="Verdana" panose="020B0604030504040204" pitchFamily="34" charset="0"/>
              </a:defRPr>
            </a:lvl1pPr>
          </a:lstStyle>
          <a:p>
            <a:r>
              <a:rPr lang="tr-TR" dirty="0"/>
              <a:t>Asıl başlık stili için tıklatın</a:t>
            </a:r>
          </a:p>
        </p:txBody>
      </p:sp>
      <p:sp>
        <p:nvSpPr>
          <p:cNvPr id="3" name="İçerik Yer Tutucusu 2"/>
          <p:cNvSpPr>
            <a:spLocks noGrp="1"/>
          </p:cNvSpPr>
          <p:nvPr>
            <p:ph idx="1"/>
          </p:nvPr>
        </p:nvSpPr>
        <p:spPr>
          <a:xfrm>
            <a:off x="838200" y="1371601"/>
            <a:ext cx="10515600" cy="4663440"/>
          </a:xfrm>
        </p:spPr>
        <p:txBody>
          <a:bodyPr/>
          <a:lstStyle>
            <a:lvl1pPr>
              <a:defRPr>
                <a:latin typeface="Verdana" panose="020B0604030504040204" pitchFamily="34" charset="0"/>
                <a:ea typeface="Verdana" panose="020B0604030504040204" pitchFamily="34" charset="0"/>
              </a:defRPr>
            </a:lvl1pPr>
            <a:lvl2pPr>
              <a:defRPr>
                <a:latin typeface="Verdana" panose="020B0604030504040204" pitchFamily="34" charset="0"/>
                <a:ea typeface="Verdana" panose="020B0604030504040204" pitchFamily="34" charset="0"/>
              </a:defRPr>
            </a:lvl2pPr>
            <a:lvl3pPr>
              <a:defRPr>
                <a:latin typeface="Verdana" panose="020B0604030504040204" pitchFamily="34" charset="0"/>
                <a:ea typeface="Verdana" panose="020B0604030504040204" pitchFamily="34" charset="0"/>
              </a:defRPr>
            </a:lvl3pPr>
            <a:lvl4pPr>
              <a:defRPr>
                <a:latin typeface="Verdana" panose="020B0604030504040204" pitchFamily="34" charset="0"/>
                <a:ea typeface="Verdana" panose="020B0604030504040204" pitchFamily="34" charset="0"/>
              </a:defRPr>
            </a:lvl4pPr>
            <a:lvl5pPr>
              <a:defRPr>
                <a:latin typeface="Verdana" panose="020B0604030504040204" pitchFamily="34" charset="0"/>
                <a:ea typeface="Verdana" panose="020B0604030504040204" pitchFamily="34" charset="0"/>
              </a:defRPr>
            </a:lvl5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10"/>
          </p:nvPr>
        </p:nvSpPr>
        <p:spPr/>
        <p:txBody>
          <a:bodyPr/>
          <a:lstStyle/>
          <a:p>
            <a:fld id="{9C6F7165-3F3F-4AEF-90AD-61FBA5020117}" type="datetimeFigureOut">
              <a:rPr lang="tr-TR" smtClean="0"/>
              <a:pPr/>
              <a:t>6.06.2024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3BF8EA4-8A69-4270-8123-1D095C65A064}" type="slidenum">
              <a:rPr lang="tr-TR" smtClean="0"/>
              <a:pPr/>
              <a:t>‹#›</a:t>
            </a:fld>
            <a:endParaRPr lang="tr-TR"/>
          </a:p>
        </p:txBody>
      </p:sp>
    </p:spTree>
    <p:extLst>
      <p:ext uri="{BB962C8B-B14F-4D97-AF65-F5344CB8AC3E}">
        <p14:creationId xmlns:p14="http://schemas.microsoft.com/office/powerpoint/2010/main" xmlns="" val="3344952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9C6F7165-3F3F-4AEF-90AD-61FBA5020117}" type="datetimeFigureOut">
              <a:rPr lang="tr-TR" smtClean="0"/>
              <a:pPr/>
              <a:t>6.06.2024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3BF8EA4-8A69-4270-8123-1D095C65A064}" type="slidenum">
              <a:rPr lang="tr-TR" smtClean="0"/>
              <a:pPr/>
              <a:t>‹#›</a:t>
            </a:fld>
            <a:endParaRPr lang="tr-TR"/>
          </a:p>
        </p:txBody>
      </p:sp>
    </p:spTree>
    <p:extLst>
      <p:ext uri="{BB962C8B-B14F-4D97-AF65-F5344CB8AC3E}">
        <p14:creationId xmlns:p14="http://schemas.microsoft.com/office/powerpoint/2010/main" xmlns="" val="2813260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9C6F7165-3F3F-4AEF-90AD-61FBA5020117}" type="datetimeFigureOut">
              <a:rPr lang="tr-TR" smtClean="0"/>
              <a:pPr/>
              <a:t>6.06.2024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3BF8EA4-8A69-4270-8123-1D095C65A064}" type="slidenum">
              <a:rPr lang="tr-TR" smtClean="0"/>
              <a:pPr/>
              <a:t>‹#›</a:t>
            </a:fld>
            <a:endParaRPr lang="tr-TR"/>
          </a:p>
        </p:txBody>
      </p:sp>
    </p:spTree>
    <p:extLst>
      <p:ext uri="{BB962C8B-B14F-4D97-AF65-F5344CB8AC3E}">
        <p14:creationId xmlns:p14="http://schemas.microsoft.com/office/powerpoint/2010/main" xmlns="" val="3090281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9C6F7165-3F3F-4AEF-90AD-61FBA5020117}" type="datetimeFigureOut">
              <a:rPr lang="tr-TR" smtClean="0"/>
              <a:pPr/>
              <a:t>6.06.2024</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B3BF8EA4-8A69-4270-8123-1D095C65A064}" type="slidenum">
              <a:rPr lang="tr-TR" smtClean="0"/>
              <a:pPr/>
              <a:t>‹#›</a:t>
            </a:fld>
            <a:endParaRPr lang="tr-TR"/>
          </a:p>
        </p:txBody>
      </p:sp>
    </p:spTree>
    <p:extLst>
      <p:ext uri="{BB962C8B-B14F-4D97-AF65-F5344CB8AC3E}">
        <p14:creationId xmlns:p14="http://schemas.microsoft.com/office/powerpoint/2010/main" xmlns="" val="1678977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9C6F7165-3F3F-4AEF-90AD-61FBA5020117}" type="datetimeFigureOut">
              <a:rPr lang="tr-TR" smtClean="0"/>
              <a:pPr/>
              <a:t>6.06.2024</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B3BF8EA4-8A69-4270-8123-1D095C65A064}" type="slidenum">
              <a:rPr lang="tr-TR" smtClean="0"/>
              <a:pPr/>
              <a:t>‹#›</a:t>
            </a:fld>
            <a:endParaRPr lang="tr-TR"/>
          </a:p>
        </p:txBody>
      </p:sp>
    </p:spTree>
    <p:extLst>
      <p:ext uri="{BB962C8B-B14F-4D97-AF65-F5344CB8AC3E}">
        <p14:creationId xmlns:p14="http://schemas.microsoft.com/office/powerpoint/2010/main" xmlns="" val="1019288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9C6F7165-3F3F-4AEF-90AD-61FBA5020117}" type="datetimeFigureOut">
              <a:rPr lang="tr-TR" smtClean="0"/>
              <a:pPr/>
              <a:t>6.06.2024</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B3BF8EA4-8A69-4270-8123-1D095C65A064}" type="slidenum">
              <a:rPr lang="tr-TR" smtClean="0"/>
              <a:pPr/>
              <a:t>‹#›</a:t>
            </a:fld>
            <a:endParaRPr lang="tr-TR"/>
          </a:p>
        </p:txBody>
      </p:sp>
    </p:spTree>
    <p:extLst>
      <p:ext uri="{BB962C8B-B14F-4D97-AF65-F5344CB8AC3E}">
        <p14:creationId xmlns:p14="http://schemas.microsoft.com/office/powerpoint/2010/main" xmlns="" val="2680315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9C6F7165-3F3F-4AEF-90AD-61FBA5020117}" type="datetimeFigureOut">
              <a:rPr lang="tr-TR" smtClean="0"/>
              <a:pPr/>
              <a:t>6.06.2024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3BF8EA4-8A69-4270-8123-1D095C65A064}" type="slidenum">
              <a:rPr lang="tr-TR" smtClean="0"/>
              <a:pPr/>
              <a:t>‹#›</a:t>
            </a:fld>
            <a:endParaRPr lang="tr-TR"/>
          </a:p>
        </p:txBody>
      </p:sp>
    </p:spTree>
    <p:extLst>
      <p:ext uri="{BB962C8B-B14F-4D97-AF65-F5344CB8AC3E}">
        <p14:creationId xmlns:p14="http://schemas.microsoft.com/office/powerpoint/2010/main" xmlns="" val="1928361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9C6F7165-3F3F-4AEF-90AD-61FBA5020117}" type="datetimeFigureOut">
              <a:rPr lang="tr-TR" smtClean="0"/>
              <a:pPr/>
              <a:t>6.06.2024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3BF8EA4-8A69-4270-8123-1D095C65A064}" type="slidenum">
              <a:rPr lang="tr-TR" smtClean="0"/>
              <a:pPr/>
              <a:t>‹#›</a:t>
            </a:fld>
            <a:endParaRPr lang="tr-TR"/>
          </a:p>
        </p:txBody>
      </p:sp>
    </p:spTree>
    <p:extLst>
      <p:ext uri="{BB962C8B-B14F-4D97-AF65-F5344CB8AC3E}">
        <p14:creationId xmlns:p14="http://schemas.microsoft.com/office/powerpoint/2010/main" xmlns="" val="2174036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6F7165-3F3F-4AEF-90AD-61FBA5020117}" type="datetimeFigureOut">
              <a:rPr lang="tr-TR" smtClean="0"/>
              <a:pPr/>
              <a:t>6.06.2024</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BF8EA4-8A69-4270-8123-1D095C65A064}" type="slidenum">
              <a:rPr lang="tr-TR" smtClean="0"/>
              <a:pPr/>
              <a:t>‹#›</a:t>
            </a:fld>
            <a:endParaRPr lang="tr-TR"/>
          </a:p>
        </p:txBody>
      </p:sp>
    </p:spTree>
    <p:extLst>
      <p:ext uri="{BB962C8B-B14F-4D97-AF65-F5344CB8AC3E}">
        <p14:creationId xmlns:p14="http://schemas.microsoft.com/office/powerpoint/2010/main" xmlns="" val="6471805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dergipark.org.tr/tr/pub/susbid"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 y="4844008"/>
            <a:ext cx="12191999" cy="584775"/>
          </a:xfrm>
          <a:prstGeom prst="rect">
            <a:avLst/>
          </a:prstGeom>
        </p:spPr>
        <p:txBody>
          <a:bodyPr wrap="square">
            <a:spAutoFit/>
          </a:bodyPr>
          <a:lstStyle/>
          <a:p>
            <a:pPr algn="ctr"/>
            <a:r>
              <a:rPr lang="tr-TR" sz="3200" b="1" dirty="0">
                <a:solidFill>
                  <a:schemeClr val="tx1">
                    <a:lumMod val="85000"/>
                    <a:lumOff val="15000"/>
                  </a:schemeClr>
                </a:solidFill>
                <a:latin typeface="Montserrat Alternates" panose="00000500000000000000" pitchFamily="50" charset="-94"/>
              </a:rPr>
              <a:t>SOSYAL BİLİMLER ENSTİTÜSÜ </a:t>
            </a:r>
          </a:p>
        </p:txBody>
      </p:sp>
    </p:spTree>
    <p:extLst>
      <p:ext uri="{BB962C8B-B14F-4D97-AF65-F5344CB8AC3E}">
        <p14:creationId xmlns:p14="http://schemas.microsoft.com/office/powerpoint/2010/main" xmlns="" val="28654601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E3B30D3-AA51-FD6E-7DB8-62424449EDA6}"/>
            </a:ext>
          </a:extLst>
        </p:cNvPr>
        <p:cNvGrpSpPr/>
        <p:nvPr/>
      </p:nvGrpSpPr>
      <p:grpSpPr>
        <a:xfrm>
          <a:off x="0" y="0"/>
          <a:ext cx="0" cy="0"/>
          <a:chOff x="0" y="0"/>
          <a:chExt cx="0" cy="0"/>
        </a:xfrm>
      </p:grpSpPr>
      <p:sp>
        <p:nvSpPr>
          <p:cNvPr id="2" name="Metin kutusu 1">
            <a:extLst>
              <a:ext uri="{FF2B5EF4-FFF2-40B4-BE49-F238E27FC236}">
                <a16:creationId xmlns:a16="http://schemas.microsoft.com/office/drawing/2014/main" xmlns="" id="{2EE5A9D7-2B7C-A2A3-1484-EE7AD9B5577A}"/>
              </a:ext>
            </a:extLst>
          </p:cNvPr>
          <p:cNvSpPr txBox="1"/>
          <p:nvPr/>
        </p:nvSpPr>
        <p:spPr>
          <a:xfrm>
            <a:off x="1698469" y="588620"/>
            <a:ext cx="6764482" cy="830997"/>
          </a:xfrm>
          <a:prstGeom prst="rect">
            <a:avLst/>
          </a:prstGeom>
          <a:noFill/>
        </p:spPr>
        <p:txBody>
          <a:bodyPr wrap="square" rtlCol="0">
            <a:spAutoFit/>
          </a:bodyPr>
          <a:lstStyle/>
          <a:p>
            <a:r>
              <a:rPr lang="tr-TR" sz="2400" b="1" dirty="0"/>
              <a:t>TEMEL İSLAM BİLİMLERİ ANA BİLİM DALI</a:t>
            </a:r>
          </a:p>
          <a:p>
            <a:endParaRPr lang="tr-TR" sz="2400" b="1" dirty="0"/>
          </a:p>
        </p:txBody>
      </p:sp>
      <p:graphicFrame>
        <p:nvGraphicFramePr>
          <p:cNvPr id="3" name="Tablo 2">
            <a:extLst>
              <a:ext uri="{FF2B5EF4-FFF2-40B4-BE49-F238E27FC236}">
                <a16:creationId xmlns:a16="http://schemas.microsoft.com/office/drawing/2014/main" xmlns="" id="{9411E332-07B5-CF40-4E80-5E2734F68DED}"/>
              </a:ext>
            </a:extLst>
          </p:cNvPr>
          <p:cNvGraphicFramePr>
            <a:graphicFrameLocks noGrp="1"/>
          </p:cNvGraphicFramePr>
          <p:nvPr>
            <p:extLst>
              <p:ext uri="{D42A27DB-BD31-4B8C-83A1-F6EECF244321}">
                <p14:modId xmlns:p14="http://schemas.microsoft.com/office/powerpoint/2010/main" xmlns="" val="3419943235"/>
              </p:ext>
            </p:extLst>
          </p:nvPr>
        </p:nvGraphicFramePr>
        <p:xfrm>
          <a:off x="564176" y="1419617"/>
          <a:ext cx="5747847" cy="2481621"/>
        </p:xfrm>
        <a:graphic>
          <a:graphicData uri="http://schemas.openxmlformats.org/drawingml/2006/table">
            <a:tbl>
              <a:tblPr firstRow="1" bandRow="1">
                <a:tableStyleId>{5A111915-BE36-4E01-A7E5-04B1672EAD32}</a:tableStyleId>
              </a:tblPr>
              <a:tblGrid>
                <a:gridCol w="2977256">
                  <a:extLst>
                    <a:ext uri="{9D8B030D-6E8A-4147-A177-3AD203B41FA5}">
                      <a16:colId xmlns:a16="http://schemas.microsoft.com/office/drawing/2014/main" xmlns="" val="489091505"/>
                    </a:ext>
                  </a:extLst>
                </a:gridCol>
                <a:gridCol w="904835">
                  <a:extLst>
                    <a:ext uri="{9D8B030D-6E8A-4147-A177-3AD203B41FA5}">
                      <a16:colId xmlns:a16="http://schemas.microsoft.com/office/drawing/2014/main" xmlns="" val="902890926"/>
                    </a:ext>
                  </a:extLst>
                </a:gridCol>
                <a:gridCol w="921265">
                  <a:extLst>
                    <a:ext uri="{9D8B030D-6E8A-4147-A177-3AD203B41FA5}">
                      <a16:colId xmlns:a16="http://schemas.microsoft.com/office/drawing/2014/main" xmlns="" val="3356144943"/>
                    </a:ext>
                  </a:extLst>
                </a:gridCol>
                <a:gridCol w="944491">
                  <a:extLst>
                    <a:ext uri="{9D8B030D-6E8A-4147-A177-3AD203B41FA5}">
                      <a16:colId xmlns:a16="http://schemas.microsoft.com/office/drawing/2014/main" xmlns="" val="2904694269"/>
                    </a:ext>
                  </a:extLst>
                </a:gridCol>
              </a:tblGrid>
              <a:tr h="516490">
                <a:tc>
                  <a:txBody>
                    <a:bodyPr/>
                    <a:lstStyle/>
                    <a:p>
                      <a:pPr algn="ctr"/>
                      <a:r>
                        <a:rPr lang="tr-TR" sz="1200" b="1" noProof="0" dirty="0"/>
                        <a:t>BİLİM</a:t>
                      </a:r>
                      <a:r>
                        <a:rPr lang="tr-TR" sz="1200" b="1" baseline="0" noProof="0" dirty="0"/>
                        <a:t> DALI / PROGRAM</a:t>
                      </a:r>
                      <a:endParaRPr lang="tr-TR" sz="1200" b="1" noProof="0" dirty="0">
                        <a:latin typeface="Book Antiqua" panose="02040602050305030304" pitchFamily="18" charset="0"/>
                      </a:endParaRPr>
                    </a:p>
                  </a:txBody>
                  <a:tcPr marL="138061" marR="138061" marT="45713" marB="45713" anchor="ctr">
                    <a:solidFill>
                      <a:srgbClr val="00B050"/>
                    </a:solidFill>
                  </a:tcPr>
                </a:tc>
                <a:tc>
                  <a:txBody>
                    <a:bodyPr/>
                    <a:lstStyle/>
                    <a:p>
                      <a:pPr marL="0" algn="ctr" defTabSz="914400" rtl="1">
                        <a:buNone/>
                      </a:pPr>
                      <a:r>
                        <a:rPr lang="tr-TR" sz="1200" b="1" noProof="0" dirty="0">
                          <a:solidFill>
                            <a:schemeClr val="lt1"/>
                          </a:solidFill>
                        </a:rPr>
                        <a:t>KIZ ÖĞRENCİ</a:t>
                      </a:r>
                      <a:endParaRPr lang="tr-TR" sz="1200" b="1" i="0" noProof="0" dirty="0">
                        <a:solidFill>
                          <a:schemeClr val="lt1"/>
                        </a:solidFill>
                        <a:latin typeface="Book Antiqua" panose="02040602050305030304" pitchFamily="18" charset="0"/>
                        <a:ea typeface="+mn-ea"/>
                        <a:cs typeface="+mn-cs"/>
                      </a:endParaRPr>
                    </a:p>
                  </a:txBody>
                  <a:tcPr marL="138061" marR="138061" marT="45713" marB="45713" anchor="ctr">
                    <a:solidFill>
                      <a:srgbClr val="00B050"/>
                    </a:solidFill>
                  </a:tcPr>
                </a:tc>
                <a:tc>
                  <a:txBody>
                    <a:bodyPr/>
                    <a:lstStyle/>
                    <a:p>
                      <a:pPr marL="0" algn="ctr" defTabSz="914400" rtl="1">
                        <a:buNone/>
                      </a:pPr>
                      <a:r>
                        <a:rPr lang="tr-TR" sz="1200" b="1" noProof="0" dirty="0">
                          <a:solidFill>
                            <a:schemeClr val="lt1"/>
                          </a:solidFill>
                        </a:rPr>
                        <a:t>ERKEK</a:t>
                      </a:r>
                      <a:r>
                        <a:rPr lang="tr-TR" sz="1200" b="1" baseline="0" noProof="0" dirty="0">
                          <a:solidFill>
                            <a:schemeClr val="lt1"/>
                          </a:solidFill>
                        </a:rPr>
                        <a:t> ÖĞRENCİ</a:t>
                      </a:r>
                      <a:endParaRPr lang="tr-TR" sz="1200" b="1" i="0" noProof="0" dirty="0">
                        <a:solidFill>
                          <a:schemeClr val="lt1"/>
                        </a:solidFill>
                        <a:latin typeface="Book Antiqua" panose="02040602050305030304" pitchFamily="18" charset="0"/>
                        <a:ea typeface="+mn-ea"/>
                        <a:cs typeface="+mn-cs"/>
                      </a:endParaRPr>
                    </a:p>
                  </a:txBody>
                  <a:tcPr marL="138061" marR="138061" marT="45713" marB="45713" anchor="ctr">
                    <a:solidFill>
                      <a:srgbClr val="00B050"/>
                    </a:solidFill>
                  </a:tcPr>
                </a:tc>
                <a:tc>
                  <a:txBody>
                    <a:bodyPr/>
                    <a:lstStyle/>
                    <a:p>
                      <a:pPr marL="0" algn="ctr" defTabSz="914400" rtl="1">
                        <a:buNone/>
                      </a:pPr>
                      <a:r>
                        <a:rPr lang="tr-TR" sz="1200" b="1" noProof="0" dirty="0">
                          <a:solidFill>
                            <a:schemeClr val="lt1"/>
                          </a:solidFill>
                        </a:rPr>
                        <a:t>TOPLAM</a:t>
                      </a:r>
                      <a:endParaRPr lang="tr-TR" sz="1200" b="1" i="0" noProof="0" dirty="0">
                        <a:solidFill>
                          <a:schemeClr val="lt1"/>
                        </a:solidFill>
                        <a:latin typeface="Book Antiqua" panose="02040602050305030304" pitchFamily="18" charset="0"/>
                        <a:ea typeface="+mn-ea"/>
                        <a:cs typeface="+mn-cs"/>
                      </a:endParaRPr>
                    </a:p>
                  </a:txBody>
                  <a:tcPr marL="138061" marR="138061" marT="45713" marB="45713" anchor="ctr">
                    <a:solidFill>
                      <a:srgbClr val="00B050"/>
                    </a:solidFill>
                  </a:tcPr>
                </a:tc>
                <a:extLst>
                  <a:ext uri="{0D108BD9-81ED-4DB2-BD59-A6C34878D82A}">
                    <a16:rowId xmlns:a16="http://schemas.microsoft.com/office/drawing/2014/main" xmlns="" val="2120297778"/>
                  </a:ext>
                </a:extLst>
              </a:tr>
              <a:tr h="516490">
                <a:tc>
                  <a:txBody>
                    <a:bodyPr/>
                    <a:lstStyle/>
                    <a:p>
                      <a:pPr marL="0" algn="ctr" defTabSz="914400" rtl="1">
                        <a:buNone/>
                      </a:pPr>
                      <a:r>
                        <a:rPr lang="tr-TR" sz="1200" b="0" noProof="0" dirty="0">
                          <a:solidFill>
                            <a:schemeClr val="dk1"/>
                          </a:solidFill>
                          <a:latin typeface="+mn-lt"/>
                        </a:rPr>
                        <a:t>Temel İslam Bilimleri Bilim Dalı</a:t>
                      </a:r>
                    </a:p>
                    <a:p>
                      <a:pPr marL="0" algn="ctr" defTabSz="914400" rtl="1">
                        <a:buNone/>
                      </a:pPr>
                      <a:r>
                        <a:rPr lang="tr-TR" sz="1200" b="0" noProof="0" dirty="0">
                          <a:solidFill>
                            <a:schemeClr val="dk1"/>
                          </a:solidFill>
                          <a:latin typeface="+mn-lt"/>
                        </a:rPr>
                        <a:t>(Tezli</a:t>
                      </a:r>
                      <a:r>
                        <a:rPr lang="tr-TR" sz="1200" b="0" baseline="0" noProof="0" dirty="0">
                          <a:solidFill>
                            <a:schemeClr val="dk1"/>
                          </a:solidFill>
                          <a:latin typeface="+mn-lt"/>
                        </a:rPr>
                        <a:t> </a:t>
                      </a:r>
                      <a:r>
                        <a:rPr lang="tr-TR" sz="1200" b="0" noProof="0" dirty="0">
                          <a:solidFill>
                            <a:schemeClr val="dk1"/>
                          </a:solidFill>
                          <a:latin typeface="+mn-lt"/>
                        </a:rPr>
                        <a:t>Yüksek Lisans)</a:t>
                      </a:r>
                      <a:endParaRPr lang="tr-TR" sz="1200" b="0" i="0" noProof="0" dirty="0">
                        <a:solidFill>
                          <a:schemeClr val="dk1"/>
                        </a:solidFill>
                        <a:latin typeface="+mn-lt"/>
                        <a:ea typeface="+mn-ea"/>
                        <a:cs typeface="+mn-cs"/>
                      </a:endParaRPr>
                    </a:p>
                  </a:txBody>
                  <a:tcPr marL="138061" marR="138061" marT="45713" marB="45713" anchor="ctr"/>
                </a:tc>
                <a:tc>
                  <a:txBody>
                    <a:bodyPr/>
                    <a:lstStyle/>
                    <a:p>
                      <a:pPr marL="0" algn="ctr" defTabSz="914400" rtl="1">
                        <a:buNone/>
                      </a:pPr>
                      <a:r>
                        <a:rPr lang="tr-TR" sz="1200" b="0" i="0" noProof="0" dirty="0">
                          <a:solidFill>
                            <a:schemeClr val="dk1"/>
                          </a:solidFill>
                          <a:latin typeface="Book Antiqua" panose="02040602050305030304" pitchFamily="18" charset="0"/>
                          <a:ea typeface="+mn-ea"/>
                          <a:cs typeface="+mn-cs"/>
                        </a:rPr>
                        <a:t>69</a:t>
                      </a:r>
                    </a:p>
                  </a:txBody>
                  <a:tcPr marL="138061" marR="138061" marT="45713" marB="45713" anchor="ctr"/>
                </a:tc>
                <a:tc>
                  <a:txBody>
                    <a:bodyPr/>
                    <a:lstStyle/>
                    <a:p>
                      <a:pPr marL="0" algn="ctr" defTabSz="914400" rtl="1">
                        <a:buNone/>
                      </a:pPr>
                      <a:r>
                        <a:rPr lang="tr-TR" sz="1200" b="0" i="0" noProof="0" dirty="0">
                          <a:solidFill>
                            <a:schemeClr val="dk1"/>
                          </a:solidFill>
                          <a:latin typeface="Book Antiqua" panose="02040602050305030304" pitchFamily="18" charset="0"/>
                          <a:ea typeface="+mn-ea"/>
                          <a:cs typeface="+mn-cs"/>
                        </a:rPr>
                        <a:t>68</a:t>
                      </a:r>
                    </a:p>
                  </a:txBody>
                  <a:tcPr marL="138061" marR="138061" marT="45713" marB="45713" anchor="ctr"/>
                </a:tc>
                <a:tc>
                  <a:txBody>
                    <a:bodyPr/>
                    <a:lstStyle/>
                    <a:p>
                      <a:pPr marL="0" algn="ctr" defTabSz="914400" rtl="1">
                        <a:buNone/>
                      </a:pPr>
                      <a:r>
                        <a:rPr lang="tr-TR" sz="1200" b="0" i="0" noProof="0" dirty="0">
                          <a:solidFill>
                            <a:schemeClr val="dk1"/>
                          </a:solidFill>
                          <a:latin typeface="Book Antiqua" panose="02040602050305030304" pitchFamily="18" charset="0"/>
                          <a:ea typeface="+mn-ea"/>
                          <a:cs typeface="+mn-cs"/>
                        </a:rPr>
                        <a:t>137</a:t>
                      </a:r>
                    </a:p>
                  </a:txBody>
                  <a:tcPr marL="138061" marR="138061" marT="45713" marB="45713" anchor="ctr"/>
                </a:tc>
                <a:extLst>
                  <a:ext uri="{0D108BD9-81ED-4DB2-BD59-A6C34878D82A}">
                    <a16:rowId xmlns:a16="http://schemas.microsoft.com/office/drawing/2014/main" xmlns="" val="2221647988"/>
                  </a:ext>
                </a:extLst>
              </a:tr>
              <a:tr h="516490">
                <a:tc>
                  <a:txBody>
                    <a:bodyPr/>
                    <a:lstStyle/>
                    <a:p>
                      <a:pPr marL="0" algn="ctr" defTabSz="914400" rtl="1">
                        <a:buNone/>
                      </a:pPr>
                      <a:r>
                        <a:rPr lang="tr-TR" sz="1200" b="0" noProof="0" dirty="0">
                          <a:solidFill>
                            <a:schemeClr val="dk1"/>
                          </a:solidFill>
                          <a:latin typeface="+mn-lt"/>
                        </a:rPr>
                        <a:t>Temel İslam Bilimleri Bilim Dalı</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tr-TR" sz="1200" b="0" u="none" strike="noStrike" kern="1200" cap="none" spc="0" normalizeH="0" baseline="0" noProof="0" dirty="0">
                          <a:ln>
                            <a:noFill/>
                          </a:ln>
                          <a:solidFill>
                            <a:prstClr val="black"/>
                          </a:solidFill>
                          <a:effectLst/>
                          <a:uLnTx/>
                          <a:uFillTx/>
                          <a:latin typeface="+mn-lt"/>
                        </a:rPr>
                        <a:t>(Tezsiz Yüksek Lisans)</a:t>
                      </a:r>
                      <a:endParaRPr kumimoji="0" lang="tr-TR" sz="1200" b="0" i="0" u="none" strike="noStrike" kern="1200" cap="none" spc="0" normalizeH="0" baseline="0" noProof="0" dirty="0">
                        <a:ln>
                          <a:noFill/>
                        </a:ln>
                        <a:solidFill>
                          <a:prstClr val="black"/>
                        </a:solidFill>
                        <a:effectLst/>
                        <a:uLnTx/>
                        <a:uFillTx/>
                        <a:latin typeface="+mn-lt"/>
                        <a:ea typeface="+mn-ea"/>
                        <a:cs typeface="+mn-cs"/>
                      </a:endParaRPr>
                    </a:p>
                  </a:txBody>
                  <a:tcPr marL="138061" marR="138061" marT="45713" marB="45713" anchor="ctr"/>
                </a:tc>
                <a:tc>
                  <a:txBody>
                    <a:bodyPr/>
                    <a:lstStyle/>
                    <a:p>
                      <a:pPr marL="0" algn="ctr" defTabSz="914400" rtl="1">
                        <a:buNone/>
                      </a:pPr>
                      <a:r>
                        <a:rPr lang="tr-TR" sz="1200" b="0" i="0" noProof="0" dirty="0">
                          <a:solidFill>
                            <a:schemeClr val="dk1"/>
                          </a:solidFill>
                          <a:latin typeface="Book Antiqua" panose="02040602050305030304" pitchFamily="18" charset="0"/>
                          <a:ea typeface="+mn-ea"/>
                          <a:cs typeface="+mn-cs"/>
                        </a:rPr>
                        <a:t>2</a:t>
                      </a:r>
                    </a:p>
                  </a:txBody>
                  <a:tcPr marL="138061" marR="138061" marT="45713" marB="45713" anchor="ctr"/>
                </a:tc>
                <a:tc>
                  <a:txBody>
                    <a:bodyPr/>
                    <a:lstStyle/>
                    <a:p>
                      <a:pPr marL="0" algn="ctr" defTabSz="914400" rtl="1">
                        <a:buNone/>
                      </a:pPr>
                      <a:r>
                        <a:rPr lang="tr-TR" sz="1200" b="0" i="0" noProof="0" dirty="0">
                          <a:solidFill>
                            <a:schemeClr val="dk1"/>
                          </a:solidFill>
                          <a:latin typeface="Book Antiqua" panose="02040602050305030304" pitchFamily="18" charset="0"/>
                          <a:ea typeface="+mn-ea"/>
                          <a:cs typeface="+mn-cs"/>
                        </a:rPr>
                        <a:t>4</a:t>
                      </a:r>
                    </a:p>
                  </a:txBody>
                  <a:tcPr marL="138061" marR="138061" marT="45713" marB="45713" anchor="ctr"/>
                </a:tc>
                <a:tc>
                  <a:txBody>
                    <a:bodyPr/>
                    <a:lstStyle/>
                    <a:p>
                      <a:pPr marL="0" algn="ctr" defTabSz="914400" rtl="1">
                        <a:buNone/>
                      </a:pPr>
                      <a:r>
                        <a:rPr lang="tr-TR" sz="1200" b="0" i="0" noProof="0" dirty="0">
                          <a:solidFill>
                            <a:schemeClr val="dk1"/>
                          </a:solidFill>
                          <a:latin typeface="Book Antiqua" panose="02040602050305030304" pitchFamily="18" charset="0"/>
                          <a:ea typeface="+mn-ea"/>
                          <a:cs typeface="+mn-cs"/>
                        </a:rPr>
                        <a:t>6</a:t>
                      </a:r>
                    </a:p>
                  </a:txBody>
                  <a:tcPr marL="138061" marR="138061" marT="45713" marB="45713" anchor="ctr"/>
                </a:tc>
                <a:extLst>
                  <a:ext uri="{0D108BD9-81ED-4DB2-BD59-A6C34878D82A}">
                    <a16:rowId xmlns:a16="http://schemas.microsoft.com/office/drawing/2014/main" xmlns="" val="3391202249"/>
                  </a:ext>
                </a:extLst>
              </a:tr>
              <a:tr h="516490">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solidFill>
                          <a:effectLst/>
                          <a:uLnTx/>
                          <a:uFillTx/>
                          <a:latin typeface="+mn-lt"/>
                          <a:ea typeface="+mn-ea"/>
                          <a:cs typeface="+mn-cs"/>
                        </a:rPr>
                        <a:t>Temel İslam Bilimleri Bilim Dalı</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solidFill>
                          <a:effectLst/>
                          <a:uLnTx/>
                          <a:uFillTx/>
                          <a:latin typeface="+mn-lt"/>
                          <a:ea typeface="+mn-ea"/>
                          <a:cs typeface="+mn-cs"/>
                        </a:rPr>
                        <a:t>(Doktora)</a:t>
                      </a:r>
                    </a:p>
                  </a:txBody>
                  <a:tcPr marL="138061" marR="138061" marT="45713" marB="45713" anchor="ctr"/>
                </a:tc>
                <a:tc>
                  <a:txBody>
                    <a:bodyPr/>
                    <a:lstStyle/>
                    <a:p>
                      <a:pPr marL="0" algn="ctr" defTabSz="914400" rtl="1">
                        <a:buNone/>
                      </a:pPr>
                      <a:r>
                        <a:rPr lang="tr-TR" sz="1200" b="0" i="0" noProof="0" dirty="0">
                          <a:solidFill>
                            <a:schemeClr val="dk1"/>
                          </a:solidFill>
                          <a:latin typeface="Book Antiqua" panose="02040602050305030304" pitchFamily="18" charset="0"/>
                          <a:ea typeface="+mn-ea"/>
                          <a:cs typeface="+mn-cs"/>
                        </a:rPr>
                        <a:t>6</a:t>
                      </a:r>
                    </a:p>
                  </a:txBody>
                  <a:tcPr marL="138061" marR="138061" marT="45713" marB="45713" anchor="ctr"/>
                </a:tc>
                <a:tc>
                  <a:txBody>
                    <a:bodyPr/>
                    <a:lstStyle/>
                    <a:p>
                      <a:pPr marL="0" algn="ctr" defTabSz="914400" rtl="1">
                        <a:buNone/>
                      </a:pPr>
                      <a:r>
                        <a:rPr lang="tr-TR" sz="1200" b="0" i="0" noProof="0" dirty="0">
                          <a:solidFill>
                            <a:schemeClr val="dk1"/>
                          </a:solidFill>
                          <a:latin typeface="Book Antiqua" panose="02040602050305030304" pitchFamily="18" charset="0"/>
                          <a:ea typeface="+mn-ea"/>
                          <a:cs typeface="+mn-cs"/>
                        </a:rPr>
                        <a:t>45</a:t>
                      </a:r>
                    </a:p>
                  </a:txBody>
                  <a:tcPr marL="138061" marR="138061" marT="45713" marB="45713" anchor="ctr"/>
                </a:tc>
                <a:tc>
                  <a:txBody>
                    <a:bodyPr/>
                    <a:lstStyle/>
                    <a:p>
                      <a:pPr marL="0" algn="ctr" defTabSz="914400" rtl="1">
                        <a:buNone/>
                      </a:pPr>
                      <a:r>
                        <a:rPr lang="tr-TR" sz="1200" b="0" i="0" noProof="0" dirty="0">
                          <a:solidFill>
                            <a:schemeClr val="dk1"/>
                          </a:solidFill>
                          <a:latin typeface="Book Antiqua" panose="02040602050305030304" pitchFamily="18" charset="0"/>
                          <a:ea typeface="+mn-ea"/>
                          <a:cs typeface="+mn-cs"/>
                        </a:rPr>
                        <a:t>51</a:t>
                      </a:r>
                    </a:p>
                  </a:txBody>
                  <a:tcPr marL="138061" marR="138061" marT="45713" marB="45713" anchor="ctr"/>
                </a:tc>
                <a:extLst>
                  <a:ext uri="{0D108BD9-81ED-4DB2-BD59-A6C34878D82A}">
                    <a16:rowId xmlns:a16="http://schemas.microsoft.com/office/drawing/2014/main" xmlns="" val="2170155171"/>
                  </a:ext>
                </a:extLst>
              </a:tr>
              <a:tr h="415661">
                <a:tc>
                  <a:txBody>
                    <a:bodyPr/>
                    <a:lstStyle/>
                    <a:p>
                      <a:pPr marL="0" algn="ctr" defTabSz="914400" rtl="1">
                        <a:buNone/>
                      </a:pPr>
                      <a:r>
                        <a:rPr lang="tr-TR" sz="1200" b="1" noProof="0" dirty="0">
                          <a:solidFill>
                            <a:schemeClr val="dk1"/>
                          </a:solidFill>
                        </a:rPr>
                        <a:t>TOPLAM</a:t>
                      </a: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solidFill>
                      <a:schemeClr val="accent6">
                        <a:lumMod val="40000"/>
                        <a:lumOff val="60000"/>
                      </a:schemeClr>
                    </a:solidFill>
                  </a:tcPr>
                </a:tc>
                <a:tc>
                  <a:txBody>
                    <a:bodyPr/>
                    <a:lstStyle/>
                    <a:p>
                      <a:pPr marL="0" algn="ctr" defTabSz="914400" rtl="1">
                        <a:buNone/>
                      </a:pPr>
                      <a:r>
                        <a:rPr lang="tr-TR" sz="1200" b="1" i="0" noProof="0" dirty="0">
                          <a:solidFill>
                            <a:schemeClr val="dk1"/>
                          </a:solidFill>
                          <a:latin typeface="Book Antiqua" panose="02040602050305030304" pitchFamily="18" charset="0"/>
                          <a:ea typeface="+mn-ea"/>
                          <a:cs typeface="+mn-cs"/>
                        </a:rPr>
                        <a:t>77</a:t>
                      </a:r>
                    </a:p>
                  </a:txBody>
                  <a:tcPr marL="138061" marR="138061" marT="45713" marB="45713" anchor="ctr">
                    <a:solidFill>
                      <a:schemeClr val="accent6">
                        <a:lumMod val="40000"/>
                        <a:lumOff val="60000"/>
                      </a:schemeClr>
                    </a:solidFill>
                  </a:tcPr>
                </a:tc>
                <a:tc>
                  <a:txBody>
                    <a:bodyPr/>
                    <a:lstStyle/>
                    <a:p>
                      <a:pPr marL="0" algn="ctr" defTabSz="914400" rtl="1">
                        <a:buNone/>
                      </a:pPr>
                      <a:r>
                        <a:rPr lang="tr-TR" sz="1200" b="1" i="0" noProof="0" dirty="0">
                          <a:solidFill>
                            <a:schemeClr val="dk1"/>
                          </a:solidFill>
                          <a:latin typeface="Book Antiqua" panose="02040602050305030304" pitchFamily="18" charset="0"/>
                          <a:ea typeface="+mn-ea"/>
                          <a:cs typeface="+mn-cs"/>
                        </a:rPr>
                        <a:t>117</a:t>
                      </a:r>
                    </a:p>
                  </a:txBody>
                  <a:tcPr marL="138061" marR="138061" marT="45713" marB="45713" anchor="ctr">
                    <a:solidFill>
                      <a:schemeClr val="accent6">
                        <a:lumMod val="40000"/>
                        <a:lumOff val="60000"/>
                      </a:schemeClr>
                    </a:solidFill>
                  </a:tcPr>
                </a:tc>
                <a:tc>
                  <a:txBody>
                    <a:bodyPr/>
                    <a:lstStyle/>
                    <a:p>
                      <a:pPr marL="0" algn="ctr" defTabSz="914400" rtl="1">
                        <a:buNone/>
                      </a:pPr>
                      <a:r>
                        <a:rPr lang="tr-TR" sz="1200" b="1" i="0" noProof="0" dirty="0">
                          <a:solidFill>
                            <a:schemeClr val="dk1"/>
                          </a:solidFill>
                          <a:latin typeface="Book Antiqua" panose="02040602050305030304" pitchFamily="18" charset="0"/>
                          <a:ea typeface="+mn-ea"/>
                          <a:cs typeface="+mn-cs"/>
                        </a:rPr>
                        <a:t>194</a:t>
                      </a:r>
                    </a:p>
                  </a:txBody>
                  <a:tcPr marL="138061" marR="138061" marT="45713" marB="45713" anchor="ctr">
                    <a:solidFill>
                      <a:schemeClr val="accent6">
                        <a:lumMod val="40000"/>
                        <a:lumOff val="60000"/>
                      </a:schemeClr>
                    </a:solidFill>
                  </a:tcPr>
                </a:tc>
                <a:extLst>
                  <a:ext uri="{0D108BD9-81ED-4DB2-BD59-A6C34878D82A}">
                    <a16:rowId xmlns:a16="http://schemas.microsoft.com/office/drawing/2014/main" xmlns="" val="1670832913"/>
                  </a:ext>
                </a:extLst>
              </a:tr>
            </a:tbl>
          </a:graphicData>
        </a:graphic>
      </p:graphicFrame>
      <p:graphicFrame>
        <p:nvGraphicFramePr>
          <p:cNvPr id="6" name="Grafik 5">
            <a:extLst>
              <a:ext uri="{FF2B5EF4-FFF2-40B4-BE49-F238E27FC236}">
                <a16:creationId xmlns:a16="http://schemas.microsoft.com/office/drawing/2014/main" xmlns="" id="{50412D48-B28F-CB16-D72E-4308F2AEAEEE}"/>
              </a:ext>
            </a:extLst>
          </p:cNvPr>
          <p:cNvGraphicFramePr/>
          <p:nvPr>
            <p:extLst>
              <p:ext uri="{D42A27DB-BD31-4B8C-83A1-F6EECF244321}">
                <p14:modId xmlns:p14="http://schemas.microsoft.com/office/powerpoint/2010/main" xmlns="" val="148144804"/>
              </p:ext>
            </p:extLst>
          </p:nvPr>
        </p:nvGraphicFramePr>
        <p:xfrm>
          <a:off x="6427428" y="1419616"/>
          <a:ext cx="5548543" cy="46052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938311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fade">
                                      <p:cBhvr>
                                        <p:cTn id="7" dur="500"/>
                                        <p:tgtEl>
                                          <p:spTgt spid="6">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fade">
                                      <p:cBhvr>
                                        <p:cTn id="12" dur="500"/>
                                        <p:tgtEl>
                                          <p:spTgt spid="6">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graphicEl>
                                              <a:chart seriesIdx="1" categoryIdx="-4" bldStep="series"/>
                                            </p:graphicEl>
                                          </p:spTgt>
                                        </p:tgtEl>
                                        <p:attrNameLst>
                                          <p:attrName>style.visibility</p:attrName>
                                        </p:attrNameLst>
                                      </p:cBhvr>
                                      <p:to>
                                        <p:strVal val="visible"/>
                                      </p:to>
                                    </p:set>
                                    <p:animEffect transition="in" filter="fade">
                                      <p:cBhvr>
                                        <p:cTn id="17" dur="500"/>
                                        <p:tgtEl>
                                          <p:spTgt spid="6">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graphicEl>
                                              <a:chart seriesIdx="2" categoryIdx="-4" bldStep="series"/>
                                            </p:graphicEl>
                                          </p:spTgt>
                                        </p:tgtEl>
                                        <p:attrNameLst>
                                          <p:attrName>style.visibility</p:attrName>
                                        </p:attrNameLst>
                                      </p:cBhvr>
                                      <p:to>
                                        <p:strVal val="visible"/>
                                      </p:to>
                                    </p:set>
                                    <p:animEffect transition="in" filter="fade">
                                      <p:cBhvr>
                                        <p:cTn id="22" dur="500"/>
                                        <p:tgtEl>
                                          <p:spTgt spid="6">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DF082DC-A2B9-34A5-DC60-3D2C6040F11A}"/>
            </a:ext>
          </a:extLst>
        </p:cNvPr>
        <p:cNvGrpSpPr/>
        <p:nvPr/>
      </p:nvGrpSpPr>
      <p:grpSpPr>
        <a:xfrm>
          <a:off x="0" y="0"/>
          <a:ext cx="0" cy="0"/>
          <a:chOff x="0" y="0"/>
          <a:chExt cx="0" cy="0"/>
        </a:xfrm>
      </p:grpSpPr>
      <p:sp>
        <p:nvSpPr>
          <p:cNvPr id="2" name="Metin kutusu 1">
            <a:extLst>
              <a:ext uri="{FF2B5EF4-FFF2-40B4-BE49-F238E27FC236}">
                <a16:creationId xmlns:a16="http://schemas.microsoft.com/office/drawing/2014/main" xmlns="" id="{10381265-AE0E-6F11-FE02-411FD2855C11}"/>
              </a:ext>
            </a:extLst>
          </p:cNvPr>
          <p:cNvSpPr txBox="1"/>
          <p:nvPr/>
        </p:nvSpPr>
        <p:spPr>
          <a:xfrm>
            <a:off x="1698468" y="588620"/>
            <a:ext cx="7285733" cy="830997"/>
          </a:xfrm>
          <a:prstGeom prst="rect">
            <a:avLst/>
          </a:prstGeom>
          <a:noFill/>
        </p:spPr>
        <p:txBody>
          <a:bodyPr wrap="square" rtlCol="0">
            <a:spAutoFit/>
          </a:bodyPr>
          <a:lstStyle/>
          <a:p>
            <a:r>
              <a:rPr lang="tr-TR" sz="2400" b="1" dirty="0"/>
              <a:t>TÜRKÇE VE SOSYAL BİLİMLER EĞİTİMİ ANA BİLİM DALI</a:t>
            </a:r>
          </a:p>
          <a:p>
            <a:endParaRPr lang="tr-TR" sz="2400" b="1" dirty="0"/>
          </a:p>
        </p:txBody>
      </p:sp>
      <p:graphicFrame>
        <p:nvGraphicFramePr>
          <p:cNvPr id="3" name="Tablo 2">
            <a:extLst>
              <a:ext uri="{FF2B5EF4-FFF2-40B4-BE49-F238E27FC236}">
                <a16:creationId xmlns:a16="http://schemas.microsoft.com/office/drawing/2014/main" xmlns="" id="{5171EDB6-86D8-4810-BA39-1A76758EB67D}"/>
              </a:ext>
            </a:extLst>
          </p:cNvPr>
          <p:cNvGraphicFramePr>
            <a:graphicFrameLocks noGrp="1"/>
          </p:cNvGraphicFramePr>
          <p:nvPr>
            <p:extLst>
              <p:ext uri="{D42A27DB-BD31-4B8C-83A1-F6EECF244321}">
                <p14:modId xmlns:p14="http://schemas.microsoft.com/office/powerpoint/2010/main" xmlns="" val="3465140428"/>
              </p:ext>
            </p:extLst>
          </p:nvPr>
        </p:nvGraphicFramePr>
        <p:xfrm>
          <a:off x="564176" y="1419617"/>
          <a:ext cx="5747847" cy="1965131"/>
        </p:xfrm>
        <a:graphic>
          <a:graphicData uri="http://schemas.openxmlformats.org/drawingml/2006/table">
            <a:tbl>
              <a:tblPr firstRow="1" bandRow="1">
                <a:tableStyleId>{5A111915-BE36-4E01-A7E5-04B1672EAD32}</a:tableStyleId>
              </a:tblPr>
              <a:tblGrid>
                <a:gridCol w="2977256">
                  <a:extLst>
                    <a:ext uri="{9D8B030D-6E8A-4147-A177-3AD203B41FA5}">
                      <a16:colId xmlns:a16="http://schemas.microsoft.com/office/drawing/2014/main" xmlns="" val="489091505"/>
                    </a:ext>
                  </a:extLst>
                </a:gridCol>
                <a:gridCol w="904835">
                  <a:extLst>
                    <a:ext uri="{9D8B030D-6E8A-4147-A177-3AD203B41FA5}">
                      <a16:colId xmlns:a16="http://schemas.microsoft.com/office/drawing/2014/main" xmlns="" val="902890926"/>
                    </a:ext>
                  </a:extLst>
                </a:gridCol>
                <a:gridCol w="921265">
                  <a:extLst>
                    <a:ext uri="{9D8B030D-6E8A-4147-A177-3AD203B41FA5}">
                      <a16:colId xmlns:a16="http://schemas.microsoft.com/office/drawing/2014/main" xmlns="" val="3356144943"/>
                    </a:ext>
                  </a:extLst>
                </a:gridCol>
                <a:gridCol w="944491">
                  <a:extLst>
                    <a:ext uri="{9D8B030D-6E8A-4147-A177-3AD203B41FA5}">
                      <a16:colId xmlns:a16="http://schemas.microsoft.com/office/drawing/2014/main" xmlns="" val="2904694269"/>
                    </a:ext>
                  </a:extLst>
                </a:gridCol>
              </a:tblGrid>
              <a:tr h="516490">
                <a:tc>
                  <a:txBody>
                    <a:bodyPr/>
                    <a:lstStyle/>
                    <a:p>
                      <a:pPr algn="ctr"/>
                      <a:r>
                        <a:rPr lang="tr-TR" sz="1200" b="1" noProof="0" dirty="0"/>
                        <a:t>BİLİM</a:t>
                      </a:r>
                      <a:r>
                        <a:rPr lang="tr-TR" sz="1200" b="1" baseline="0" noProof="0" dirty="0"/>
                        <a:t> DALI / PROGRAM</a:t>
                      </a:r>
                      <a:endParaRPr lang="tr-TR" sz="1200" b="1" noProof="0" dirty="0">
                        <a:latin typeface="Book Antiqua" panose="02040602050305030304" pitchFamily="18" charset="0"/>
                      </a:endParaRPr>
                    </a:p>
                  </a:txBody>
                  <a:tcPr marL="138061" marR="138061" marT="45713" marB="45713" anchor="ctr">
                    <a:solidFill>
                      <a:schemeClr val="accent5">
                        <a:lumMod val="50000"/>
                      </a:schemeClr>
                    </a:solidFill>
                  </a:tcPr>
                </a:tc>
                <a:tc>
                  <a:txBody>
                    <a:bodyPr/>
                    <a:lstStyle/>
                    <a:p>
                      <a:pPr marL="0" algn="ctr" defTabSz="914400" rtl="1">
                        <a:buNone/>
                      </a:pPr>
                      <a:r>
                        <a:rPr lang="tr-TR" sz="1200" b="1" noProof="0" dirty="0">
                          <a:solidFill>
                            <a:schemeClr val="lt1"/>
                          </a:solidFill>
                        </a:rPr>
                        <a:t>KIZ ÖĞRENCİ</a:t>
                      </a:r>
                      <a:endParaRPr lang="tr-TR" sz="1200" b="1" i="0" noProof="0" dirty="0">
                        <a:solidFill>
                          <a:schemeClr val="lt1"/>
                        </a:solidFill>
                        <a:latin typeface="Book Antiqua" panose="02040602050305030304" pitchFamily="18" charset="0"/>
                        <a:ea typeface="+mn-ea"/>
                        <a:cs typeface="+mn-cs"/>
                      </a:endParaRPr>
                    </a:p>
                  </a:txBody>
                  <a:tcPr marL="138061" marR="138061" marT="45713" marB="45713" anchor="ctr">
                    <a:solidFill>
                      <a:schemeClr val="accent5">
                        <a:lumMod val="50000"/>
                      </a:schemeClr>
                    </a:solidFill>
                  </a:tcPr>
                </a:tc>
                <a:tc>
                  <a:txBody>
                    <a:bodyPr/>
                    <a:lstStyle/>
                    <a:p>
                      <a:pPr marL="0" algn="ctr" defTabSz="914400" rtl="1">
                        <a:buNone/>
                      </a:pPr>
                      <a:r>
                        <a:rPr lang="tr-TR" sz="1200" b="1" noProof="0" dirty="0">
                          <a:solidFill>
                            <a:schemeClr val="lt1"/>
                          </a:solidFill>
                        </a:rPr>
                        <a:t>ERKEK</a:t>
                      </a:r>
                      <a:r>
                        <a:rPr lang="tr-TR" sz="1200" b="1" baseline="0" noProof="0" dirty="0">
                          <a:solidFill>
                            <a:schemeClr val="lt1"/>
                          </a:solidFill>
                        </a:rPr>
                        <a:t> ÖĞRENCİ</a:t>
                      </a:r>
                      <a:endParaRPr lang="tr-TR" sz="1200" b="1" i="0" noProof="0" dirty="0">
                        <a:solidFill>
                          <a:schemeClr val="lt1"/>
                        </a:solidFill>
                        <a:latin typeface="Book Antiqua" panose="02040602050305030304" pitchFamily="18" charset="0"/>
                        <a:ea typeface="+mn-ea"/>
                        <a:cs typeface="+mn-cs"/>
                      </a:endParaRPr>
                    </a:p>
                  </a:txBody>
                  <a:tcPr marL="138061" marR="138061" marT="45713" marB="45713" anchor="ctr">
                    <a:solidFill>
                      <a:schemeClr val="accent5">
                        <a:lumMod val="50000"/>
                      </a:schemeClr>
                    </a:solidFill>
                  </a:tcPr>
                </a:tc>
                <a:tc>
                  <a:txBody>
                    <a:bodyPr/>
                    <a:lstStyle/>
                    <a:p>
                      <a:pPr marL="0" algn="ctr" defTabSz="914400" rtl="1">
                        <a:buNone/>
                      </a:pPr>
                      <a:r>
                        <a:rPr lang="tr-TR" sz="1200" b="1" noProof="0" dirty="0">
                          <a:solidFill>
                            <a:schemeClr val="lt1"/>
                          </a:solidFill>
                        </a:rPr>
                        <a:t>TOPLAM</a:t>
                      </a:r>
                      <a:endParaRPr lang="tr-TR" sz="1200" b="1" i="0" noProof="0" dirty="0">
                        <a:solidFill>
                          <a:schemeClr val="lt1"/>
                        </a:solidFill>
                        <a:latin typeface="Book Antiqua" panose="02040602050305030304" pitchFamily="18" charset="0"/>
                        <a:ea typeface="+mn-ea"/>
                        <a:cs typeface="+mn-cs"/>
                      </a:endParaRPr>
                    </a:p>
                  </a:txBody>
                  <a:tcPr marL="138061" marR="138061" marT="45713" marB="45713" anchor="ctr">
                    <a:solidFill>
                      <a:schemeClr val="accent5">
                        <a:lumMod val="50000"/>
                      </a:schemeClr>
                    </a:solidFill>
                  </a:tcPr>
                </a:tc>
                <a:extLst>
                  <a:ext uri="{0D108BD9-81ED-4DB2-BD59-A6C34878D82A}">
                    <a16:rowId xmlns:a16="http://schemas.microsoft.com/office/drawing/2014/main" xmlns="" val="2120297778"/>
                  </a:ext>
                </a:extLst>
              </a:tr>
              <a:tr h="516490">
                <a:tc>
                  <a:txBody>
                    <a:bodyPr/>
                    <a:lstStyle/>
                    <a:p>
                      <a:pPr marL="0" algn="ctr" defTabSz="914400" rtl="1">
                        <a:buNone/>
                      </a:pPr>
                      <a:r>
                        <a:rPr lang="tr-TR" sz="1200" b="0" noProof="0" dirty="0">
                          <a:solidFill>
                            <a:schemeClr val="dk1"/>
                          </a:solidFill>
                          <a:latin typeface="+mn-lt"/>
                        </a:rPr>
                        <a:t>Türkçe Eğitimi Bilim Dalı</a:t>
                      </a:r>
                    </a:p>
                    <a:p>
                      <a:pPr marL="0" algn="ctr" defTabSz="914400" rtl="1">
                        <a:buNone/>
                      </a:pPr>
                      <a:r>
                        <a:rPr lang="tr-TR" sz="1200" b="0" noProof="0" dirty="0">
                          <a:solidFill>
                            <a:schemeClr val="dk1"/>
                          </a:solidFill>
                          <a:latin typeface="+mn-lt"/>
                        </a:rPr>
                        <a:t>(Tezli</a:t>
                      </a:r>
                      <a:r>
                        <a:rPr lang="tr-TR" sz="1200" b="0" baseline="0" noProof="0" dirty="0">
                          <a:solidFill>
                            <a:schemeClr val="dk1"/>
                          </a:solidFill>
                          <a:latin typeface="+mn-lt"/>
                        </a:rPr>
                        <a:t> </a:t>
                      </a:r>
                      <a:r>
                        <a:rPr lang="tr-TR" sz="1200" b="0" noProof="0" dirty="0">
                          <a:solidFill>
                            <a:schemeClr val="dk1"/>
                          </a:solidFill>
                          <a:latin typeface="+mn-lt"/>
                        </a:rPr>
                        <a:t>Yüksek Lisans)</a:t>
                      </a:r>
                      <a:endParaRPr lang="tr-TR" sz="1200" b="0" i="0" noProof="0" dirty="0">
                        <a:solidFill>
                          <a:schemeClr val="dk1"/>
                        </a:solidFill>
                        <a:latin typeface="+mn-lt"/>
                        <a:ea typeface="+mn-ea"/>
                        <a:cs typeface="+mn-cs"/>
                      </a:endParaRPr>
                    </a:p>
                  </a:txBody>
                  <a:tcPr marL="138061" marR="138061" marT="45713" marB="45713" anchor="ctr"/>
                </a:tc>
                <a:tc>
                  <a:txBody>
                    <a:bodyPr/>
                    <a:lstStyle/>
                    <a:p>
                      <a:pPr marL="0" algn="ctr" defTabSz="914400" rtl="1">
                        <a:buNone/>
                      </a:pPr>
                      <a:r>
                        <a:rPr lang="tr-TR" sz="1200" b="0" i="0" noProof="0" dirty="0">
                          <a:solidFill>
                            <a:schemeClr val="dk1"/>
                          </a:solidFill>
                          <a:latin typeface="Book Antiqua" panose="02040602050305030304" pitchFamily="18" charset="0"/>
                          <a:ea typeface="+mn-ea"/>
                          <a:cs typeface="+mn-cs"/>
                        </a:rPr>
                        <a:t>34</a:t>
                      </a:r>
                    </a:p>
                  </a:txBody>
                  <a:tcPr marL="138061" marR="138061" marT="45713" marB="45713" anchor="ctr"/>
                </a:tc>
                <a:tc>
                  <a:txBody>
                    <a:bodyPr/>
                    <a:lstStyle/>
                    <a:p>
                      <a:pPr marL="0" algn="ctr" defTabSz="914400" rtl="1">
                        <a:buNone/>
                      </a:pPr>
                      <a:r>
                        <a:rPr lang="tr-TR" sz="1200" b="0" i="0" noProof="0" dirty="0">
                          <a:solidFill>
                            <a:schemeClr val="dk1"/>
                          </a:solidFill>
                          <a:latin typeface="Book Antiqua" panose="02040602050305030304" pitchFamily="18" charset="0"/>
                          <a:ea typeface="+mn-ea"/>
                          <a:cs typeface="+mn-cs"/>
                        </a:rPr>
                        <a:t>24</a:t>
                      </a:r>
                    </a:p>
                  </a:txBody>
                  <a:tcPr marL="138061" marR="138061" marT="45713" marB="45713" anchor="ctr"/>
                </a:tc>
                <a:tc>
                  <a:txBody>
                    <a:bodyPr/>
                    <a:lstStyle/>
                    <a:p>
                      <a:pPr marL="0" algn="ctr" defTabSz="914400" rtl="1">
                        <a:buNone/>
                      </a:pPr>
                      <a:r>
                        <a:rPr lang="tr-TR" sz="1200" b="0" i="0" noProof="0" dirty="0">
                          <a:solidFill>
                            <a:schemeClr val="dk1"/>
                          </a:solidFill>
                          <a:latin typeface="Book Antiqua" panose="02040602050305030304" pitchFamily="18" charset="0"/>
                          <a:ea typeface="+mn-ea"/>
                          <a:cs typeface="+mn-cs"/>
                        </a:rPr>
                        <a:t>58</a:t>
                      </a:r>
                    </a:p>
                  </a:txBody>
                  <a:tcPr marL="138061" marR="138061" marT="45713" marB="45713" anchor="ctr"/>
                </a:tc>
                <a:extLst>
                  <a:ext uri="{0D108BD9-81ED-4DB2-BD59-A6C34878D82A}">
                    <a16:rowId xmlns:a16="http://schemas.microsoft.com/office/drawing/2014/main" xmlns="" val="2221647988"/>
                  </a:ext>
                </a:extLst>
              </a:tr>
              <a:tr h="516490">
                <a:tc>
                  <a:txBody>
                    <a:bodyPr/>
                    <a:lstStyle/>
                    <a:p>
                      <a:pPr marL="0" algn="ctr" defTabSz="914400" rtl="1">
                        <a:buNone/>
                      </a:pPr>
                      <a:r>
                        <a:rPr lang="tr-TR" sz="1200" b="0" noProof="0" dirty="0">
                          <a:solidFill>
                            <a:schemeClr val="dk1"/>
                          </a:solidFill>
                          <a:latin typeface="+mn-lt"/>
                        </a:rPr>
                        <a:t>Türkçe Eğitimi Bilim Dalı</a:t>
                      </a:r>
                    </a:p>
                    <a:p>
                      <a:pPr marL="0" algn="ctr" defTabSz="914400" rtl="1">
                        <a:buNone/>
                      </a:pPr>
                      <a:r>
                        <a:rPr kumimoji="0" lang="tr-TR" sz="1200" b="0" i="0" u="none" strike="noStrike" kern="1200" cap="none" spc="0" normalizeH="0" baseline="0" noProof="0" dirty="0">
                          <a:ln>
                            <a:noFill/>
                          </a:ln>
                          <a:solidFill>
                            <a:prstClr val="black"/>
                          </a:solidFill>
                          <a:effectLst/>
                          <a:uLnTx/>
                          <a:uFillTx/>
                          <a:latin typeface="+mn-lt"/>
                          <a:ea typeface="+mn-ea"/>
                          <a:cs typeface="+mn-cs"/>
                        </a:rPr>
                        <a:t>(Doktora)</a:t>
                      </a:r>
                    </a:p>
                  </a:txBody>
                  <a:tcPr marL="138061" marR="138061" marT="45713" marB="45713" anchor="ctr"/>
                </a:tc>
                <a:tc>
                  <a:txBody>
                    <a:bodyPr/>
                    <a:lstStyle/>
                    <a:p>
                      <a:pPr marL="0" algn="ctr" defTabSz="914400" rtl="1">
                        <a:buNone/>
                      </a:pPr>
                      <a:r>
                        <a:rPr lang="tr-TR" sz="1200" b="0" i="0" noProof="0" dirty="0">
                          <a:solidFill>
                            <a:schemeClr val="dk1"/>
                          </a:solidFill>
                          <a:latin typeface="Book Antiqua" panose="02040602050305030304" pitchFamily="18" charset="0"/>
                          <a:ea typeface="+mn-ea"/>
                          <a:cs typeface="+mn-cs"/>
                        </a:rPr>
                        <a:t>2</a:t>
                      </a:r>
                    </a:p>
                  </a:txBody>
                  <a:tcPr marL="138061" marR="138061" marT="45713" marB="45713" anchor="ctr"/>
                </a:tc>
                <a:tc>
                  <a:txBody>
                    <a:bodyPr/>
                    <a:lstStyle/>
                    <a:p>
                      <a:pPr marL="0" algn="ctr" defTabSz="914400" rtl="1">
                        <a:buNone/>
                      </a:pPr>
                      <a:r>
                        <a:rPr lang="tr-TR" sz="1200" b="0" i="0" noProof="0" dirty="0">
                          <a:solidFill>
                            <a:schemeClr val="dk1"/>
                          </a:solidFill>
                          <a:latin typeface="Book Antiqua" panose="02040602050305030304" pitchFamily="18" charset="0"/>
                          <a:ea typeface="+mn-ea"/>
                          <a:cs typeface="+mn-cs"/>
                        </a:rPr>
                        <a:t>6</a:t>
                      </a:r>
                    </a:p>
                  </a:txBody>
                  <a:tcPr marL="138061" marR="138061" marT="45713" marB="45713" anchor="ctr"/>
                </a:tc>
                <a:tc>
                  <a:txBody>
                    <a:bodyPr/>
                    <a:lstStyle/>
                    <a:p>
                      <a:pPr marL="0" algn="ctr" defTabSz="914400" rtl="1">
                        <a:buNone/>
                      </a:pPr>
                      <a:r>
                        <a:rPr lang="tr-TR" sz="1200" b="0" i="0" noProof="0" dirty="0">
                          <a:solidFill>
                            <a:schemeClr val="dk1"/>
                          </a:solidFill>
                          <a:latin typeface="Book Antiqua" panose="02040602050305030304" pitchFamily="18" charset="0"/>
                          <a:ea typeface="+mn-ea"/>
                          <a:cs typeface="+mn-cs"/>
                        </a:rPr>
                        <a:t>8</a:t>
                      </a:r>
                    </a:p>
                  </a:txBody>
                  <a:tcPr marL="138061" marR="138061" marT="45713" marB="45713" anchor="ctr"/>
                </a:tc>
                <a:extLst>
                  <a:ext uri="{0D108BD9-81ED-4DB2-BD59-A6C34878D82A}">
                    <a16:rowId xmlns:a16="http://schemas.microsoft.com/office/drawing/2014/main" xmlns="" val="2170155171"/>
                  </a:ext>
                </a:extLst>
              </a:tr>
              <a:tr h="415661">
                <a:tc>
                  <a:txBody>
                    <a:bodyPr/>
                    <a:lstStyle/>
                    <a:p>
                      <a:pPr marL="0" algn="ctr" defTabSz="914400" rtl="1">
                        <a:buNone/>
                      </a:pPr>
                      <a:r>
                        <a:rPr lang="tr-TR" sz="1200" b="1" noProof="0" dirty="0">
                          <a:solidFill>
                            <a:schemeClr val="dk1"/>
                          </a:solidFill>
                        </a:rPr>
                        <a:t>TOPLAM</a:t>
                      </a: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solidFill>
                      <a:schemeClr val="accent5">
                        <a:lumMod val="40000"/>
                        <a:lumOff val="60000"/>
                      </a:schemeClr>
                    </a:solidFill>
                  </a:tcPr>
                </a:tc>
                <a:tc>
                  <a:txBody>
                    <a:bodyPr/>
                    <a:lstStyle/>
                    <a:p>
                      <a:pPr marL="0" algn="ctr" defTabSz="914400" rtl="1">
                        <a:buNone/>
                      </a:pPr>
                      <a:r>
                        <a:rPr lang="tr-TR" sz="1200" b="1" i="0" noProof="0" dirty="0">
                          <a:solidFill>
                            <a:schemeClr val="dk1"/>
                          </a:solidFill>
                          <a:latin typeface="Book Antiqua" panose="02040602050305030304" pitchFamily="18" charset="0"/>
                          <a:ea typeface="+mn-ea"/>
                          <a:cs typeface="+mn-cs"/>
                        </a:rPr>
                        <a:t>36</a:t>
                      </a:r>
                    </a:p>
                  </a:txBody>
                  <a:tcPr marL="138061" marR="138061" marT="45713" marB="45713" anchor="ctr">
                    <a:solidFill>
                      <a:schemeClr val="accent5">
                        <a:lumMod val="40000"/>
                        <a:lumOff val="60000"/>
                      </a:schemeClr>
                    </a:solidFill>
                  </a:tcPr>
                </a:tc>
                <a:tc>
                  <a:txBody>
                    <a:bodyPr/>
                    <a:lstStyle/>
                    <a:p>
                      <a:pPr marL="0" algn="ctr" defTabSz="914400" rtl="1">
                        <a:buNone/>
                      </a:pPr>
                      <a:r>
                        <a:rPr lang="tr-TR" sz="1200" b="1" i="0" noProof="0" dirty="0">
                          <a:solidFill>
                            <a:schemeClr val="dk1"/>
                          </a:solidFill>
                          <a:latin typeface="Book Antiqua" panose="02040602050305030304" pitchFamily="18" charset="0"/>
                          <a:ea typeface="+mn-ea"/>
                          <a:cs typeface="+mn-cs"/>
                        </a:rPr>
                        <a:t>40</a:t>
                      </a:r>
                    </a:p>
                  </a:txBody>
                  <a:tcPr marL="138061" marR="138061" marT="45713" marB="45713" anchor="ctr">
                    <a:solidFill>
                      <a:schemeClr val="accent5">
                        <a:lumMod val="40000"/>
                        <a:lumOff val="60000"/>
                      </a:schemeClr>
                    </a:solidFill>
                  </a:tcPr>
                </a:tc>
                <a:tc>
                  <a:txBody>
                    <a:bodyPr/>
                    <a:lstStyle/>
                    <a:p>
                      <a:pPr marL="0" algn="ctr" defTabSz="914400" rtl="1">
                        <a:buNone/>
                      </a:pPr>
                      <a:r>
                        <a:rPr lang="tr-TR" sz="1200" b="1" i="0" noProof="0" dirty="0">
                          <a:solidFill>
                            <a:schemeClr val="dk1"/>
                          </a:solidFill>
                          <a:latin typeface="Book Antiqua" panose="02040602050305030304" pitchFamily="18" charset="0"/>
                          <a:ea typeface="+mn-ea"/>
                          <a:cs typeface="+mn-cs"/>
                        </a:rPr>
                        <a:t>66</a:t>
                      </a:r>
                    </a:p>
                  </a:txBody>
                  <a:tcPr marL="138061" marR="138061" marT="45713" marB="45713" anchor="ctr">
                    <a:solidFill>
                      <a:schemeClr val="accent5">
                        <a:lumMod val="40000"/>
                        <a:lumOff val="60000"/>
                      </a:schemeClr>
                    </a:solidFill>
                  </a:tcPr>
                </a:tc>
                <a:extLst>
                  <a:ext uri="{0D108BD9-81ED-4DB2-BD59-A6C34878D82A}">
                    <a16:rowId xmlns:a16="http://schemas.microsoft.com/office/drawing/2014/main" xmlns="" val="1670832913"/>
                  </a:ext>
                </a:extLst>
              </a:tr>
            </a:tbl>
          </a:graphicData>
        </a:graphic>
      </p:graphicFrame>
      <p:graphicFrame>
        <p:nvGraphicFramePr>
          <p:cNvPr id="6" name="Grafik 5">
            <a:extLst>
              <a:ext uri="{FF2B5EF4-FFF2-40B4-BE49-F238E27FC236}">
                <a16:creationId xmlns:a16="http://schemas.microsoft.com/office/drawing/2014/main" xmlns="" id="{8C274BCF-F137-9DCC-F08C-F6EAEE3D2D32}"/>
              </a:ext>
            </a:extLst>
          </p:cNvPr>
          <p:cNvGraphicFramePr/>
          <p:nvPr>
            <p:extLst>
              <p:ext uri="{D42A27DB-BD31-4B8C-83A1-F6EECF244321}">
                <p14:modId xmlns:p14="http://schemas.microsoft.com/office/powerpoint/2010/main" xmlns="" val="2967989826"/>
              </p:ext>
            </p:extLst>
          </p:nvPr>
        </p:nvGraphicFramePr>
        <p:xfrm>
          <a:off x="6427428" y="1419616"/>
          <a:ext cx="5548543" cy="46052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308461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fade">
                                      <p:cBhvr>
                                        <p:cTn id="7" dur="500"/>
                                        <p:tgtEl>
                                          <p:spTgt spid="6">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fade">
                                      <p:cBhvr>
                                        <p:cTn id="12" dur="500"/>
                                        <p:tgtEl>
                                          <p:spTgt spid="6">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graphicEl>
                                              <a:chart seriesIdx="1" categoryIdx="-4" bldStep="series"/>
                                            </p:graphicEl>
                                          </p:spTgt>
                                        </p:tgtEl>
                                        <p:attrNameLst>
                                          <p:attrName>style.visibility</p:attrName>
                                        </p:attrNameLst>
                                      </p:cBhvr>
                                      <p:to>
                                        <p:strVal val="visible"/>
                                      </p:to>
                                    </p:set>
                                    <p:animEffect transition="in" filter="fade">
                                      <p:cBhvr>
                                        <p:cTn id="17" dur="500"/>
                                        <p:tgtEl>
                                          <p:spTgt spid="6">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graphicEl>
                                              <a:chart seriesIdx="2" categoryIdx="-4" bldStep="series"/>
                                            </p:graphicEl>
                                          </p:spTgt>
                                        </p:tgtEl>
                                        <p:attrNameLst>
                                          <p:attrName>style.visibility</p:attrName>
                                        </p:attrNameLst>
                                      </p:cBhvr>
                                      <p:to>
                                        <p:strVal val="visible"/>
                                      </p:to>
                                    </p:set>
                                    <p:animEffect transition="in" filter="fade">
                                      <p:cBhvr>
                                        <p:cTn id="22" dur="500"/>
                                        <p:tgtEl>
                                          <p:spTgt spid="6">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367B394-C4BF-E872-A1D7-604AD8074C11}"/>
            </a:ext>
          </a:extLst>
        </p:cNvPr>
        <p:cNvGrpSpPr/>
        <p:nvPr/>
      </p:nvGrpSpPr>
      <p:grpSpPr>
        <a:xfrm>
          <a:off x="0" y="0"/>
          <a:ext cx="0" cy="0"/>
          <a:chOff x="0" y="0"/>
          <a:chExt cx="0" cy="0"/>
        </a:xfrm>
      </p:grpSpPr>
      <p:sp>
        <p:nvSpPr>
          <p:cNvPr id="2" name="Metin kutusu 1">
            <a:extLst>
              <a:ext uri="{FF2B5EF4-FFF2-40B4-BE49-F238E27FC236}">
                <a16:creationId xmlns:a16="http://schemas.microsoft.com/office/drawing/2014/main" xmlns="" id="{6D3BD677-DE05-3672-40C6-016FE7C88A2A}"/>
              </a:ext>
            </a:extLst>
          </p:cNvPr>
          <p:cNvSpPr txBox="1"/>
          <p:nvPr/>
        </p:nvSpPr>
        <p:spPr>
          <a:xfrm>
            <a:off x="1698468" y="588620"/>
            <a:ext cx="7285733" cy="830997"/>
          </a:xfrm>
          <a:prstGeom prst="rect">
            <a:avLst/>
          </a:prstGeom>
          <a:noFill/>
        </p:spPr>
        <p:txBody>
          <a:bodyPr wrap="square" rtlCol="0">
            <a:spAutoFit/>
          </a:bodyPr>
          <a:lstStyle/>
          <a:p>
            <a:r>
              <a:rPr lang="tr-TR" sz="2400" b="1" dirty="0"/>
              <a:t>FELSEFE VE DİN BİLİMLERİ ANA BİLİM DALI</a:t>
            </a:r>
          </a:p>
          <a:p>
            <a:endParaRPr lang="tr-TR" sz="2400" b="1" dirty="0"/>
          </a:p>
        </p:txBody>
      </p:sp>
      <p:graphicFrame>
        <p:nvGraphicFramePr>
          <p:cNvPr id="3" name="Tablo 2">
            <a:extLst>
              <a:ext uri="{FF2B5EF4-FFF2-40B4-BE49-F238E27FC236}">
                <a16:creationId xmlns:a16="http://schemas.microsoft.com/office/drawing/2014/main" xmlns="" id="{524DAAB8-31B0-3FDC-D478-4128410DDBDC}"/>
              </a:ext>
            </a:extLst>
          </p:cNvPr>
          <p:cNvGraphicFramePr>
            <a:graphicFrameLocks noGrp="1"/>
          </p:cNvGraphicFramePr>
          <p:nvPr>
            <p:extLst>
              <p:ext uri="{D42A27DB-BD31-4B8C-83A1-F6EECF244321}">
                <p14:modId xmlns:p14="http://schemas.microsoft.com/office/powerpoint/2010/main" xmlns="" val="2540380789"/>
              </p:ext>
            </p:extLst>
          </p:nvPr>
        </p:nvGraphicFramePr>
        <p:xfrm>
          <a:off x="564176" y="1419617"/>
          <a:ext cx="5747847" cy="2212283"/>
        </p:xfrm>
        <a:graphic>
          <a:graphicData uri="http://schemas.openxmlformats.org/drawingml/2006/table">
            <a:tbl>
              <a:tblPr firstRow="1" bandRow="1">
                <a:tableStyleId>{5A111915-BE36-4E01-A7E5-04B1672EAD32}</a:tableStyleId>
              </a:tblPr>
              <a:tblGrid>
                <a:gridCol w="2977256">
                  <a:extLst>
                    <a:ext uri="{9D8B030D-6E8A-4147-A177-3AD203B41FA5}">
                      <a16:colId xmlns:a16="http://schemas.microsoft.com/office/drawing/2014/main" xmlns="" val="489091505"/>
                    </a:ext>
                  </a:extLst>
                </a:gridCol>
                <a:gridCol w="904835">
                  <a:extLst>
                    <a:ext uri="{9D8B030D-6E8A-4147-A177-3AD203B41FA5}">
                      <a16:colId xmlns:a16="http://schemas.microsoft.com/office/drawing/2014/main" xmlns="" val="902890926"/>
                    </a:ext>
                  </a:extLst>
                </a:gridCol>
                <a:gridCol w="921265">
                  <a:extLst>
                    <a:ext uri="{9D8B030D-6E8A-4147-A177-3AD203B41FA5}">
                      <a16:colId xmlns:a16="http://schemas.microsoft.com/office/drawing/2014/main" xmlns="" val="3356144943"/>
                    </a:ext>
                  </a:extLst>
                </a:gridCol>
                <a:gridCol w="944491">
                  <a:extLst>
                    <a:ext uri="{9D8B030D-6E8A-4147-A177-3AD203B41FA5}">
                      <a16:colId xmlns:a16="http://schemas.microsoft.com/office/drawing/2014/main" xmlns="" val="2904694269"/>
                    </a:ext>
                  </a:extLst>
                </a:gridCol>
              </a:tblGrid>
              <a:tr h="516490">
                <a:tc>
                  <a:txBody>
                    <a:bodyPr/>
                    <a:lstStyle/>
                    <a:p>
                      <a:pPr algn="ctr"/>
                      <a:r>
                        <a:rPr lang="tr-TR" sz="1200" b="1" noProof="0" dirty="0"/>
                        <a:t>BİLİM</a:t>
                      </a:r>
                      <a:r>
                        <a:rPr lang="tr-TR" sz="1200" b="1" baseline="0" noProof="0" dirty="0"/>
                        <a:t> DALI / PROGRAM</a:t>
                      </a:r>
                      <a:endParaRPr lang="tr-TR" sz="1200" b="1" noProof="0" dirty="0">
                        <a:latin typeface="Book Antiqua" panose="02040602050305030304" pitchFamily="18" charset="0"/>
                      </a:endParaRPr>
                    </a:p>
                  </a:txBody>
                  <a:tcPr marL="138061" marR="138061" marT="45713" marB="45713" anchor="ctr">
                    <a:solidFill>
                      <a:schemeClr val="accent4">
                        <a:lumMod val="50000"/>
                      </a:schemeClr>
                    </a:solidFill>
                  </a:tcPr>
                </a:tc>
                <a:tc>
                  <a:txBody>
                    <a:bodyPr/>
                    <a:lstStyle/>
                    <a:p>
                      <a:pPr marL="0" algn="ctr" defTabSz="914400" rtl="1">
                        <a:buNone/>
                      </a:pPr>
                      <a:r>
                        <a:rPr lang="tr-TR" sz="1200" b="1" noProof="0" dirty="0">
                          <a:solidFill>
                            <a:schemeClr val="lt1"/>
                          </a:solidFill>
                        </a:rPr>
                        <a:t>KIZ ÖĞRENCİ</a:t>
                      </a:r>
                      <a:endParaRPr lang="tr-TR" sz="1200" b="1" i="0" noProof="0" dirty="0">
                        <a:solidFill>
                          <a:schemeClr val="lt1"/>
                        </a:solidFill>
                        <a:latin typeface="Book Antiqua" panose="02040602050305030304" pitchFamily="18" charset="0"/>
                        <a:ea typeface="+mn-ea"/>
                        <a:cs typeface="+mn-cs"/>
                      </a:endParaRPr>
                    </a:p>
                  </a:txBody>
                  <a:tcPr marL="138061" marR="138061" marT="45713" marB="45713" anchor="ctr">
                    <a:solidFill>
                      <a:schemeClr val="accent4">
                        <a:lumMod val="50000"/>
                      </a:schemeClr>
                    </a:solidFill>
                  </a:tcPr>
                </a:tc>
                <a:tc>
                  <a:txBody>
                    <a:bodyPr/>
                    <a:lstStyle/>
                    <a:p>
                      <a:pPr marL="0" algn="ctr" defTabSz="914400" rtl="1">
                        <a:buNone/>
                      </a:pPr>
                      <a:r>
                        <a:rPr lang="tr-TR" sz="1200" b="1" noProof="0" dirty="0">
                          <a:solidFill>
                            <a:schemeClr val="lt1"/>
                          </a:solidFill>
                        </a:rPr>
                        <a:t>ERKEK</a:t>
                      </a:r>
                      <a:r>
                        <a:rPr lang="tr-TR" sz="1200" b="1" baseline="0" noProof="0" dirty="0">
                          <a:solidFill>
                            <a:schemeClr val="lt1"/>
                          </a:solidFill>
                        </a:rPr>
                        <a:t> ÖĞRENCİ</a:t>
                      </a:r>
                      <a:endParaRPr lang="tr-TR" sz="1200" b="1" i="0" noProof="0" dirty="0">
                        <a:solidFill>
                          <a:schemeClr val="lt1"/>
                        </a:solidFill>
                        <a:latin typeface="Book Antiqua" panose="02040602050305030304" pitchFamily="18" charset="0"/>
                        <a:ea typeface="+mn-ea"/>
                        <a:cs typeface="+mn-cs"/>
                      </a:endParaRPr>
                    </a:p>
                  </a:txBody>
                  <a:tcPr marL="138061" marR="138061" marT="45713" marB="45713" anchor="ctr">
                    <a:solidFill>
                      <a:schemeClr val="accent4">
                        <a:lumMod val="50000"/>
                      </a:schemeClr>
                    </a:solidFill>
                  </a:tcPr>
                </a:tc>
                <a:tc>
                  <a:txBody>
                    <a:bodyPr/>
                    <a:lstStyle/>
                    <a:p>
                      <a:pPr marL="0" algn="ctr" defTabSz="914400" rtl="1">
                        <a:buNone/>
                      </a:pPr>
                      <a:r>
                        <a:rPr lang="tr-TR" sz="1200" b="1" noProof="0" dirty="0">
                          <a:solidFill>
                            <a:schemeClr val="lt1"/>
                          </a:solidFill>
                        </a:rPr>
                        <a:t>TOPLAM</a:t>
                      </a:r>
                      <a:endParaRPr lang="tr-TR" sz="1200" b="1" i="0" noProof="0" dirty="0">
                        <a:solidFill>
                          <a:schemeClr val="lt1"/>
                        </a:solidFill>
                        <a:latin typeface="Book Antiqua" panose="02040602050305030304" pitchFamily="18" charset="0"/>
                        <a:ea typeface="+mn-ea"/>
                        <a:cs typeface="+mn-cs"/>
                      </a:endParaRPr>
                    </a:p>
                  </a:txBody>
                  <a:tcPr marL="138061" marR="138061" marT="45713" marB="45713" anchor="ctr">
                    <a:solidFill>
                      <a:schemeClr val="accent4">
                        <a:lumMod val="50000"/>
                      </a:schemeClr>
                    </a:solidFill>
                  </a:tcPr>
                </a:tc>
                <a:extLst>
                  <a:ext uri="{0D108BD9-81ED-4DB2-BD59-A6C34878D82A}">
                    <a16:rowId xmlns:a16="http://schemas.microsoft.com/office/drawing/2014/main" xmlns="" val="2120297778"/>
                  </a:ext>
                </a:extLst>
              </a:tr>
              <a:tr h="516490">
                <a:tc>
                  <a:txBody>
                    <a:bodyPr/>
                    <a:lstStyle/>
                    <a:p>
                      <a:pPr marL="0" algn="ctr" defTabSz="914400" rtl="1">
                        <a:buNone/>
                      </a:pPr>
                      <a:r>
                        <a:rPr lang="nb-NO" sz="1200" b="0" noProof="0" dirty="0">
                          <a:solidFill>
                            <a:schemeClr val="dk1"/>
                          </a:solidFill>
                          <a:latin typeface="+mn-lt"/>
                        </a:rPr>
                        <a:t>Felsefe ve Din Bilimleri </a:t>
                      </a:r>
                    </a:p>
                    <a:p>
                      <a:pPr marL="0" algn="ctr" defTabSz="914400" rtl="1">
                        <a:buNone/>
                      </a:pPr>
                      <a:r>
                        <a:rPr lang="nb-NO" sz="1200" b="0" noProof="0" dirty="0">
                          <a:solidFill>
                            <a:schemeClr val="dk1"/>
                          </a:solidFill>
                          <a:latin typeface="+mn-lt"/>
                        </a:rPr>
                        <a:t>Bilim Dalı</a:t>
                      </a:r>
                    </a:p>
                    <a:p>
                      <a:pPr marL="0" algn="ctr" defTabSz="914400" rtl="1">
                        <a:buNone/>
                      </a:pPr>
                      <a:r>
                        <a:rPr lang="tr-TR" sz="1200" b="0" noProof="0" dirty="0">
                          <a:solidFill>
                            <a:schemeClr val="dk1"/>
                          </a:solidFill>
                          <a:latin typeface="+mn-lt"/>
                        </a:rPr>
                        <a:t>(Tezli</a:t>
                      </a:r>
                      <a:r>
                        <a:rPr lang="tr-TR" sz="1200" b="0" baseline="0" noProof="0" dirty="0">
                          <a:solidFill>
                            <a:schemeClr val="dk1"/>
                          </a:solidFill>
                          <a:latin typeface="+mn-lt"/>
                        </a:rPr>
                        <a:t> </a:t>
                      </a:r>
                      <a:r>
                        <a:rPr lang="tr-TR" sz="1200" b="0" noProof="0" dirty="0">
                          <a:solidFill>
                            <a:schemeClr val="dk1"/>
                          </a:solidFill>
                          <a:latin typeface="+mn-lt"/>
                        </a:rPr>
                        <a:t>Yüksek Lisans)</a:t>
                      </a:r>
                      <a:endParaRPr lang="tr-TR" sz="1200" b="0" i="0" noProof="0" dirty="0">
                        <a:solidFill>
                          <a:schemeClr val="dk1"/>
                        </a:solidFill>
                        <a:latin typeface="+mn-lt"/>
                        <a:ea typeface="+mn-ea"/>
                        <a:cs typeface="+mn-cs"/>
                      </a:endParaRPr>
                    </a:p>
                  </a:txBody>
                  <a:tcPr marL="138061" marR="138061" marT="45713" marB="45713" anchor="ctr"/>
                </a:tc>
                <a:tc>
                  <a:txBody>
                    <a:bodyPr/>
                    <a:lstStyle/>
                    <a:p>
                      <a:pPr marL="0" algn="ctr" defTabSz="914400" rtl="1">
                        <a:buNone/>
                      </a:pPr>
                      <a:r>
                        <a:rPr lang="tr-TR" sz="1200" b="0" i="0" noProof="0" dirty="0">
                          <a:solidFill>
                            <a:schemeClr val="dk1"/>
                          </a:solidFill>
                          <a:latin typeface="Book Antiqua" panose="02040602050305030304" pitchFamily="18" charset="0"/>
                          <a:ea typeface="+mn-ea"/>
                          <a:cs typeface="+mn-cs"/>
                        </a:rPr>
                        <a:t>28</a:t>
                      </a:r>
                    </a:p>
                  </a:txBody>
                  <a:tcPr marL="138061" marR="138061" marT="45713" marB="45713" anchor="ctr"/>
                </a:tc>
                <a:tc>
                  <a:txBody>
                    <a:bodyPr/>
                    <a:lstStyle/>
                    <a:p>
                      <a:pPr marL="0" algn="ctr" defTabSz="914400" rtl="1">
                        <a:buNone/>
                      </a:pPr>
                      <a:r>
                        <a:rPr lang="tr-TR" sz="1200" b="0" i="0" noProof="0" dirty="0">
                          <a:solidFill>
                            <a:schemeClr val="dk1"/>
                          </a:solidFill>
                          <a:latin typeface="Book Antiqua" panose="02040602050305030304" pitchFamily="18" charset="0"/>
                          <a:ea typeface="+mn-ea"/>
                          <a:cs typeface="+mn-cs"/>
                        </a:rPr>
                        <a:t>30</a:t>
                      </a:r>
                    </a:p>
                  </a:txBody>
                  <a:tcPr marL="138061" marR="138061" marT="45713" marB="45713" anchor="ctr"/>
                </a:tc>
                <a:tc>
                  <a:txBody>
                    <a:bodyPr/>
                    <a:lstStyle/>
                    <a:p>
                      <a:pPr marL="0" algn="ctr" defTabSz="914400" rtl="1">
                        <a:buNone/>
                      </a:pPr>
                      <a:r>
                        <a:rPr lang="tr-TR" sz="1200" b="0" i="0" noProof="0" dirty="0">
                          <a:solidFill>
                            <a:schemeClr val="dk1"/>
                          </a:solidFill>
                          <a:latin typeface="Book Antiqua" panose="02040602050305030304" pitchFamily="18" charset="0"/>
                          <a:ea typeface="+mn-ea"/>
                          <a:cs typeface="+mn-cs"/>
                        </a:rPr>
                        <a:t>58</a:t>
                      </a:r>
                    </a:p>
                  </a:txBody>
                  <a:tcPr marL="138061" marR="138061" marT="45713" marB="45713" anchor="ctr"/>
                </a:tc>
                <a:extLst>
                  <a:ext uri="{0D108BD9-81ED-4DB2-BD59-A6C34878D82A}">
                    <a16:rowId xmlns:a16="http://schemas.microsoft.com/office/drawing/2014/main" xmlns="" val="2221647988"/>
                  </a:ext>
                </a:extLst>
              </a:tr>
              <a:tr h="516490">
                <a:tc>
                  <a:txBody>
                    <a:bodyPr/>
                    <a:lstStyle/>
                    <a:p>
                      <a:pPr marL="0" algn="ctr" defTabSz="914400" rtl="1">
                        <a:buNone/>
                      </a:pPr>
                      <a:r>
                        <a:rPr lang="nb-NO" sz="1200" b="0" noProof="0" dirty="0">
                          <a:solidFill>
                            <a:schemeClr val="dk1"/>
                          </a:solidFill>
                          <a:latin typeface="+mn-lt"/>
                        </a:rPr>
                        <a:t>Felsefe ve Din Bilimleri </a:t>
                      </a:r>
                    </a:p>
                    <a:p>
                      <a:pPr marL="0" algn="ctr" defTabSz="914400" rtl="1">
                        <a:buNone/>
                      </a:pPr>
                      <a:r>
                        <a:rPr lang="nb-NO" sz="1200" b="0" noProof="0" dirty="0">
                          <a:solidFill>
                            <a:schemeClr val="dk1"/>
                          </a:solidFill>
                          <a:latin typeface="+mn-lt"/>
                        </a:rPr>
                        <a:t>Bilim Dal</a:t>
                      </a:r>
                      <a:r>
                        <a:rPr lang="tr-TR" sz="1200" b="0" noProof="0" dirty="0">
                          <a:solidFill>
                            <a:schemeClr val="dk1"/>
                          </a:solidFill>
                          <a:latin typeface="+mn-lt"/>
                        </a:rPr>
                        <a:t>ı</a:t>
                      </a:r>
                      <a:endParaRPr lang="nb-NO" sz="1200" b="0" noProof="0" dirty="0">
                        <a:solidFill>
                          <a:schemeClr val="dk1"/>
                        </a:solidFill>
                        <a:latin typeface="+mn-lt"/>
                      </a:endParaRPr>
                    </a:p>
                    <a:p>
                      <a:pPr marL="0" algn="ctr" defTabSz="914400" rtl="1">
                        <a:buNone/>
                      </a:pPr>
                      <a:r>
                        <a:rPr kumimoji="0" lang="tr-TR" sz="1200" b="0" i="0" u="none" strike="noStrike" kern="1200" cap="none" spc="0" normalizeH="0" baseline="0" noProof="0" dirty="0">
                          <a:ln>
                            <a:noFill/>
                          </a:ln>
                          <a:solidFill>
                            <a:prstClr val="black"/>
                          </a:solidFill>
                          <a:effectLst/>
                          <a:uLnTx/>
                          <a:uFillTx/>
                          <a:latin typeface="+mn-lt"/>
                          <a:ea typeface="+mn-ea"/>
                          <a:cs typeface="+mn-cs"/>
                        </a:rPr>
                        <a:t>(Tezsiz Yüksek Lisans)</a:t>
                      </a:r>
                    </a:p>
                  </a:txBody>
                  <a:tcPr marL="138061" marR="138061" marT="45713" marB="45713" anchor="ctr"/>
                </a:tc>
                <a:tc>
                  <a:txBody>
                    <a:bodyPr/>
                    <a:lstStyle/>
                    <a:p>
                      <a:pPr marL="0" algn="ctr" defTabSz="914400" rtl="1">
                        <a:buNone/>
                      </a:pPr>
                      <a:r>
                        <a:rPr lang="tr-TR" sz="1200" b="0" i="0" noProof="0" dirty="0">
                          <a:solidFill>
                            <a:schemeClr val="dk1"/>
                          </a:solidFill>
                          <a:latin typeface="Book Antiqua" panose="02040602050305030304" pitchFamily="18" charset="0"/>
                          <a:ea typeface="+mn-ea"/>
                          <a:cs typeface="+mn-cs"/>
                        </a:rPr>
                        <a:t>10</a:t>
                      </a:r>
                    </a:p>
                  </a:txBody>
                  <a:tcPr marL="138061" marR="138061" marT="45713" marB="45713" anchor="ctr"/>
                </a:tc>
                <a:tc>
                  <a:txBody>
                    <a:bodyPr/>
                    <a:lstStyle/>
                    <a:p>
                      <a:pPr marL="0" algn="ctr" defTabSz="914400" rtl="1">
                        <a:buNone/>
                      </a:pPr>
                      <a:r>
                        <a:rPr lang="tr-TR" sz="1200" b="0" i="0" noProof="0" dirty="0">
                          <a:solidFill>
                            <a:schemeClr val="dk1"/>
                          </a:solidFill>
                          <a:latin typeface="Book Antiqua" panose="02040602050305030304" pitchFamily="18" charset="0"/>
                          <a:ea typeface="+mn-ea"/>
                          <a:cs typeface="+mn-cs"/>
                        </a:rPr>
                        <a:t>11</a:t>
                      </a:r>
                    </a:p>
                  </a:txBody>
                  <a:tcPr marL="138061" marR="138061" marT="45713" marB="45713" anchor="ctr"/>
                </a:tc>
                <a:tc>
                  <a:txBody>
                    <a:bodyPr/>
                    <a:lstStyle/>
                    <a:p>
                      <a:pPr marL="0" algn="ctr" defTabSz="914400" rtl="1">
                        <a:buNone/>
                      </a:pPr>
                      <a:r>
                        <a:rPr lang="tr-TR" sz="1200" b="0" i="0" noProof="0" dirty="0">
                          <a:solidFill>
                            <a:schemeClr val="dk1"/>
                          </a:solidFill>
                          <a:latin typeface="Book Antiqua" panose="02040602050305030304" pitchFamily="18" charset="0"/>
                          <a:ea typeface="+mn-ea"/>
                          <a:cs typeface="+mn-cs"/>
                        </a:rPr>
                        <a:t>21</a:t>
                      </a:r>
                    </a:p>
                  </a:txBody>
                  <a:tcPr marL="138061" marR="138061" marT="45713" marB="45713" anchor="ctr"/>
                </a:tc>
                <a:extLst>
                  <a:ext uri="{0D108BD9-81ED-4DB2-BD59-A6C34878D82A}">
                    <a16:rowId xmlns:a16="http://schemas.microsoft.com/office/drawing/2014/main" xmlns="" val="2170155171"/>
                  </a:ext>
                </a:extLst>
              </a:tr>
              <a:tr h="415661">
                <a:tc>
                  <a:txBody>
                    <a:bodyPr/>
                    <a:lstStyle/>
                    <a:p>
                      <a:pPr marL="0" algn="ctr" defTabSz="914400" rtl="1">
                        <a:buNone/>
                      </a:pPr>
                      <a:r>
                        <a:rPr lang="tr-TR" sz="1200" b="1" noProof="0" dirty="0">
                          <a:solidFill>
                            <a:schemeClr val="dk1"/>
                          </a:solidFill>
                        </a:rPr>
                        <a:t>TOPLAM</a:t>
                      </a: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solidFill>
                      <a:schemeClr val="accent4">
                        <a:lumMod val="40000"/>
                        <a:lumOff val="60000"/>
                      </a:schemeClr>
                    </a:solidFill>
                  </a:tcPr>
                </a:tc>
                <a:tc>
                  <a:txBody>
                    <a:bodyPr/>
                    <a:lstStyle/>
                    <a:p>
                      <a:pPr marL="0" algn="ctr" defTabSz="914400" rtl="1">
                        <a:buNone/>
                      </a:pPr>
                      <a:r>
                        <a:rPr lang="tr-TR" sz="1200" b="1" i="0" noProof="0" dirty="0">
                          <a:solidFill>
                            <a:schemeClr val="dk1"/>
                          </a:solidFill>
                          <a:latin typeface="Book Antiqua" panose="02040602050305030304" pitchFamily="18" charset="0"/>
                          <a:ea typeface="+mn-ea"/>
                          <a:cs typeface="+mn-cs"/>
                        </a:rPr>
                        <a:t>38</a:t>
                      </a:r>
                    </a:p>
                  </a:txBody>
                  <a:tcPr marL="138061" marR="138061" marT="45713" marB="45713" anchor="ctr">
                    <a:solidFill>
                      <a:schemeClr val="accent4">
                        <a:lumMod val="40000"/>
                        <a:lumOff val="60000"/>
                      </a:schemeClr>
                    </a:solidFill>
                  </a:tcPr>
                </a:tc>
                <a:tc>
                  <a:txBody>
                    <a:bodyPr/>
                    <a:lstStyle/>
                    <a:p>
                      <a:pPr marL="0" algn="ctr" defTabSz="914400" rtl="1">
                        <a:buNone/>
                      </a:pPr>
                      <a:r>
                        <a:rPr lang="tr-TR" sz="1200" b="1" i="0" noProof="0" dirty="0">
                          <a:solidFill>
                            <a:schemeClr val="dk1"/>
                          </a:solidFill>
                          <a:latin typeface="Book Antiqua" panose="02040602050305030304" pitchFamily="18" charset="0"/>
                          <a:ea typeface="+mn-ea"/>
                          <a:cs typeface="+mn-cs"/>
                        </a:rPr>
                        <a:t>41</a:t>
                      </a:r>
                    </a:p>
                  </a:txBody>
                  <a:tcPr marL="138061" marR="138061" marT="45713" marB="45713" anchor="ctr">
                    <a:solidFill>
                      <a:schemeClr val="accent4">
                        <a:lumMod val="40000"/>
                        <a:lumOff val="60000"/>
                      </a:schemeClr>
                    </a:solidFill>
                  </a:tcPr>
                </a:tc>
                <a:tc>
                  <a:txBody>
                    <a:bodyPr/>
                    <a:lstStyle/>
                    <a:p>
                      <a:pPr marL="0" algn="ctr" defTabSz="914400" rtl="1">
                        <a:buNone/>
                      </a:pPr>
                      <a:r>
                        <a:rPr lang="tr-TR" sz="1200" b="1" i="0" noProof="0" dirty="0">
                          <a:solidFill>
                            <a:schemeClr val="dk1"/>
                          </a:solidFill>
                          <a:latin typeface="Book Antiqua" panose="02040602050305030304" pitchFamily="18" charset="0"/>
                          <a:ea typeface="+mn-ea"/>
                          <a:cs typeface="+mn-cs"/>
                        </a:rPr>
                        <a:t>79</a:t>
                      </a:r>
                    </a:p>
                  </a:txBody>
                  <a:tcPr marL="138061" marR="138061" marT="45713" marB="45713" anchor="ctr">
                    <a:solidFill>
                      <a:schemeClr val="accent4">
                        <a:lumMod val="40000"/>
                        <a:lumOff val="60000"/>
                      </a:schemeClr>
                    </a:solidFill>
                  </a:tcPr>
                </a:tc>
                <a:extLst>
                  <a:ext uri="{0D108BD9-81ED-4DB2-BD59-A6C34878D82A}">
                    <a16:rowId xmlns:a16="http://schemas.microsoft.com/office/drawing/2014/main" xmlns="" val="1670832913"/>
                  </a:ext>
                </a:extLst>
              </a:tr>
            </a:tbl>
          </a:graphicData>
        </a:graphic>
      </p:graphicFrame>
      <p:graphicFrame>
        <p:nvGraphicFramePr>
          <p:cNvPr id="6" name="Grafik 5">
            <a:extLst>
              <a:ext uri="{FF2B5EF4-FFF2-40B4-BE49-F238E27FC236}">
                <a16:creationId xmlns:a16="http://schemas.microsoft.com/office/drawing/2014/main" xmlns="" id="{412017CB-D29B-540B-3CE1-1E9E6D5C3ABC}"/>
              </a:ext>
            </a:extLst>
          </p:cNvPr>
          <p:cNvGraphicFramePr/>
          <p:nvPr>
            <p:extLst>
              <p:ext uri="{D42A27DB-BD31-4B8C-83A1-F6EECF244321}">
                <p14:modId xmlns:p14="http://schemas.microsoft.com/office/powerpoint/2010/main" xmlns="" val="2844816180"/>
              </p:ext>
            </p:extLst>
          </p:nvPr>
        </p:nvGraphicFramePr>
        <p:xfrm>
          <a:off x="6427428" y="1419616"/>
          <a:ext cx="5548543" cy="46052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918677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fade">
                                      <p:cBhvr>
                                        <p:cTn id="7" dur="500"/>
                                        <p:tgtEl>
                                          <p:spTgt spid="6">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fade">
                                      <p:cBhvr>
                                        <p:cTn id="12" dur="500"/>
                                        <p:tgtEl>
                                          <p:spTgt spid="6">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graphicEl>
                                              <a:chart seriesIdx="1" categoryIdx="-4" bldStep="series"/>
                                            </p:graphicEl>
                                          </p:spTgt>
                                        </p:tgtEl>
                                        <p:attrNameLst>
                                          <p:attrName>style.visibility</p:attrName>
                                        </p:attrNameLst>
                                      </p:cBhvr>
                                      <p:to>
                                        <p:strVal val="visible"/>
                                      </p:to>
                                    </p:set>
                                    <p:animEffect transition="in" filter="fade">
                                      <p:cBhvr>
                                        <p:cTn id="17" dur="500"/>
                                        <p:tgtEl>
                                          <p:spTgt spid="6">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graphicEl>
                                              <a:chart seriesIdx="2" categoryIdx="-4" bldStep="series"/>
                                            </p:graphicEl>
                                          </p:spTgt>
                                        </p:tgtEl>
                                        <p:attrNameLst>
                                          <p:attrName>style.visibility</p:attrName>
                                        </p:attrNameLst>
                                      </p:cBhvr>
                                      <p:to>
                                        <p:strVal val="visible"/>
                                      </p:to>
                                    </p:set>
                                    <p:animEffect transition="in" filter="fade">
                                      <p:cBhvr>
                                        <p:cTn id="22" dur="500"/>
                                        <p:tgtEl>
                                          <p:spTgt spid="6">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1834C25-A469-42EB-5C29-7EE3652C1CDF}"/>
            </a:ext>
          </a:extLst>
        </p:cNvPr>
        <p:cNvGrpSpPr/>
        <p:nvPr/>
      </p:nvGrpSpPr>
      <p:grpSpPr>
        <a:xfrm>
          <a:off x="0" y="0"/>
          <a:ext cx="0" cy="0"/>
          <a:chOff x="0" y="0"/>
          <a:chExt cx="0" cy="0"/>
        </a:xfrm>
      </p:grpSpPr>
      <p:sp>
        <p:nvSpPr>
          <p:cNvPr id="2" name="Metin kutusu 1">
            <a:extLst>
              <a:ext uri="{FF2B5EF4-FFF2-40B4-BE49-F238E27FC236}">
                <a16:creationId xmlns:a16="http://schemas.microsoft.com/office/drawing/2014/main" xmlns="" id="{A9A216D1-2AAE-F027-2F7B-B5282EDAEA29}"/>
              </a:ext>
            </a:extLst>
          </p:cNvPr>
          <p:cNvSpPr txBox="1"/>
          <p:nvPr/>
        </p:nvSpPr>
        <p:spPr>
          <a:xfrm>
            <a:off x="1698468" y="588620"/>
            <a:ext cx="7285733" cy="830997"/>
          </a:xfrm>
          <a:prstGeom prst="rect">
            <a:avLst/>
          </a:prstGeom>
          <a:noFill/>
        </p:spPr>
        <p:txBody>
          <a:bodyPr wrap="square" rtlCol="0">
            <a:spAutoFit/>
          </a:bodyPr>
          <a:lstStyle/>
          <a:p>
            <a:r>
              <a:rPr lang="tr-TR" sz="2400" b="1" dirty="0"/>
              <a:t>İNGİLİZ DİLİ EĞİTİMİ ANA BİLİM DALI</a:t>
            </a:r>
          </a:p>
          <a:p>
            <a:endParaRPr lang="tr-TR" sz="2400" b="1" dirty="0"/>
          </a:p>
        </p:txBody>
      </p:sp>
      <p:graphicFrame>
        <p:nvGraphicFramePr>
          <p:cNvPr id="3" name="Tablo 2">
            <a:extLst>
              <a:ext uri="{FF2B5EF4-FFF2-40B4-BE49-F238E27FC236}">
                <a16:creationId xmlns:a16="http://schemas.microsoft.com/office/drawing/2014/main" xmlns="" id="{51C3ADB3-2750-4789-1356-F6F77BAD41BA}"/>
              </a:ext>
            </a:extLst>
          </p:cNvPr>
          <p:cNvGraphicFramePr>
            <a:graphicFrameLocks noGrp="1"/>
          </p:cNvGraphicFramePr>
          <p:nvPr>
            <p:extLst>
              <p:ext uri="{D42A27DB-BD31-4B8C-83A1-F6EECF244321}">
                <p14:modId xmlns:p14="http://schemas.microsoft.com/office/powerpoint/2010/main" xmlns="" val="458947386"/>
              </p:ext>
            </p:extLst>
          </p:nvPr>
        </p:nvGraphicFramePr>
        <p:xfrm>
          <a:off x="564176" y="1419617"/>
          <a:ext cx="5747847" cy="1448641"/>
        </p:xfrm>
        <a:graphic>
          <a:graphicData uri="http://schemas.openxmlformats.org/drawingml/2006/table">
            <a:tbl>
              <a:tblPr firstRow="1" bandRow="1">
                <a:tableStyleId>{5A111915-BE36-4E01-A7E5-04B1672EAD32}</a:tableStyleId>
              </a:tblPr>
              <a:tblGrid>
                <a:gridCol w="2977256">
                  <a:extLst>
                    <a:ext uri="{9D8B030D-6E8A-4147-A177-3AD203B41FA5}">
                      <a16:colId xmlns:a16="http://schemas.microsoft.com/office/drawing/2014/main" xmlns="" val="489091505"/>
                    </a:ext>
                  </a:extLst>
                </a:gridCol>
                <a:gridCol w="904835">
                  <a:extLst>
                    <a:ext uri="{9D8B030D-6E8A-4147-A177-3AD203B41FA5}">
                      <a16:colId xmlns:a16="http://schemas.microsoft.com/office/drawing/2014/main" xmlns="" val="902890926"/>
                    </a:ext>
                  </a:extLst>
                </a:gridCol>
                <a:gridCol w="921265">
                  <a:extLst>
                    <a:ext uri="{9D8B030D-6E8A-4147-A177-3AD203B41FA5}">
                      <a16:colId xmlns:a16="http://schemas.microsoft.com/office/drawing/2014/main" xmlns="" val="3356144943"/>
                    </a:ext>
                  </a:extLst>
                </a:gridCol>
                <a:gridCol w="944491">
                  <a:extLst>
                    <a:ext uri="{9D8B030D-6E8A-4147-A177-3AD203B41FA5}">
                      <a16:colId xmlns:a16="http://schemas.microsoft.com/office/drawing/2014/main" xmlns="" val="2904694269"/>
                    </a:ext>
                  </a:extLst>
                </a:gridCol>
              </a:tblGrid>
              <a:tr h="516490">
                <a:tc>
                  <a:txBody>
                    <a:bodyPr/>
                    <a:lstStyle/>
                    <a:p>
                      <a:pPr algn="ctr"/>
                      <a:r>
                        <a:rPr lang="tr-TR" sz="1200" b="1" noProof="0" dirty="0"/>
                        <a:t>BİLİM</a:t>
                      </a:r>
                      <a:r>
                        <a:rPr lang="tr-TR" sz="1200" b="1" baseline="0" noProof="0" dirty="0"/>
                        <a:t> DALI / PROGRAM</a:t>
                      </a:r>
                      <a:endParaRPr lang="tr-TR" sz="1200" b="1" noProof="0" dirty="0">
                        <a:latin typeface="Book Antiqua" panose="02040602050305030304" pitchFamily="18" charset="0"/>
                      </a:endParaRPr>
                    </a:p>
                  </a:txBody>
                  <a:tcPr marL="138061" marR="138061" marT="45713" marB="45713" anchor="ctr">
                    <a:solidFill>
                      <a:schemeClr val="accent3">
                        <a:lumMod val="50000"/>
                      </a:schemeClr>
                    </a:solidFill>
                  </a:tcPr>
                </a:tc>
                <a:tc>
                  <a:txBody>
                    <a:bodyPr/>
                    <a:lstStyle/>
                    <a:p>
                      <a:pPr marL="0" algn="ctr" defTabSz="914400" rtl="1">
                        <a:buNone/>
                      </a:pPr>
                      <a:r>
                        <a:rPr lang="tr-TR" sz="1200" b="1" noProof="0" dirty="0">
                          <a:solidFill>
                            <a:schemeClr val="lt1"/>
                          </a:solidFill>
                        </a:rPr>
                        <a:t>KIZ ÖĞRENCİ</a:t>
                      </a:r>
                      <a:endParaRPr lang="tr-TR" sz="1200" b="1" i="0" noProof="0" dirty="0">
                        <a:solidFill>
                          <a:schemeClr val="lt1"/>
                        </a:solidFill>
                        <a:latin typeface="Book Antiqua" panose="02040602050305030304" pitchFamily="18" charset="0"/>
                        <a:ea typeface="+mn-ea"/>
                        <a:cs typeface="+mn-cs"/>
                      </a:endParaRPr>
                    </a:p>
                  </a:txBody>
                  <a:tcPr marL="138061" marR="138061" marT="45713" marB="45713" anchor="ctr">
                    <a:solidFill>
                      <a:schemeClr val="accent3">
                        <a:lumMod val="50000"/>
                      </a:schemeClr>
                    </a:solidFill>
                  </a:tcPr>
                </a:tc>
                <a:tc>
                  <a:txBody>
                    <a:bodyPr/>
                    <a:lstStyle/>
                    <a:p>
                      <a:pPr marL="0" algn="ctr" defTabSz="914400" rtl="1">
                        <a:buNone/>
                      </a:pPr>
                      <a:r>
                        <a:rPr lang="tr-TR" sz="1200" b="1" noProof="0" dirty="0">
                          <a:solidFill>
                            <a:schemeClr val="lt1"/>
                          </a:solidFill>
                        </a:rPr>
                        <a:t>ERKEK</a:t>
                      </a:r>
                      <a:r>
                        <a:rPr lang="tr-TR" sz="1200" b="1" baseline="0" noProof="0" dirty="0">
                          <a:solidFill>
                            <a:schemeClr val="lt1"/>
                          </a:solidFill>
                        </a:rPr>
                        <a:t> ÖĞRENCİ</a:t>
                      </a:r>
                      <a:endParaRPr lang="tr-TR" sz="1200" b="1" i="0" noProof="0" dirty="0">
                        <a:solidFill>
                          <a:schemeClr val="lt1"/>
                        </a:solidFill>
                        <a:latin typeface="Book Antiqua" panose="02040602050305030304" pitchFamily="18" charset="0"/>
                        <a:ea typeface="+mn-ea"/>
                        <a:cs typeface="+mn-cs"/>
                      </a:endParaRPr>
                    </a:p>
                  </a:txBody>
                  <a:tcPr marL="138061" marR="138061" marT="45713" marB="45713" anchor="ctr">
                    <a:solidFill>
                      <a:schemeClr val="accent3">
                        <a:lumMod val="50000"/>
                      </a:schemeClr>
                    </a:solidFill>
                  </a:tcPr>
                </a:tc>
                <a:tc>
                  <a:txBody>
                    <a:bodyPr/>
                    <a:lstStyle/>
                    <a:p>
                      <a:pPr marL="0" algn="ctr" defTabSz="914400" rtl="1">
                        <a:buNone/>
                      </a:pPr>
                      <a:r>
                        <a:rPr lang="tr-TR" sz="1200" b="1" noProof="0" dirty="0">
                          <a:solidFill>
                            <a:schemeClr val="lt1"/>
                          </a:solidFill>
                        </a:rPr>
                        <a:t>TOPLAM</a:t>
                      </a:r>
                      <a:endParaRPr lang="tr-TR" sz="1200" b="1" i="0" noProof="0" dirty="0">
                        <a:solidFill>
                          <a:schemeClr val="lt1"/>
                        </a:solidFill>
                        <a:latin typeface="Book Antiqua" panose="02040602050305030304" pitchFamily="18" charset="0"/>
                        <a:ea typeface="+mn-ea"/>
                        <a:cs typeface="+mn-cs"/>
                      </a:endParaRPr>
                    </a:p>
                  </a:txBody>
                  <a:tcPr marL="138061" marR="138061" marT="45713" marB="45713" anchor="ctr">
                    <a:solidFill>
                      <a:schemeClr val="accent3">
                        <a:lumMod val="50000"/>
                      </a:schemeClr>
                    </a:solidFill>
                  </a:tcPr>
                </a:tc>
                <a:extLst>
                  <a:ext uri="{0D108BD9-81ED-4DB2-BD59-A6C34878D82A}">
                    <a16:rowId xmlns:a16="http://schemas.microsoft.com/office/drawing/2014/main" xmlns="" val="2120297778"/>
                  </a:ext>
                </a:extLst>
              </a:tr>
              <a:tr h="516490">
                <a:tc>
                  <a:txBody>
                    <a:bodyPr/>
                    <a:lstStyle/>
                    <a:p>
                      <a:pPr marL="0" algn="ctr" defTabSz="914400" rtl="1">
                        <a:buNone/>
                      </a:pPr>
                      <a:r>
                        <a:rPr lang="it-IT" sz="1200" b="0" noProof="0" dirty="0">
                          <a:solidFill>
                            <a:schemeClr val="dk1"/>
                          </a:solidFill>
                          <a:latin typeface="+mn-lt"/>
                        </a:rPr>
                        <a:t>İngiliz Dili Eğitimi Bilim Dalı</a:t>
                      </a:r>
                    </a:p>
                    <a:p>
                      <a:pPr marL="0" algn="ctr" defTabSz="914400" rtl="1">
                        <a:buNone/>
                      </a:pPr>
                      <a:r>
                        <a:rPr lang="tr-TR" sz="1200" b="0" noProof="0" dirty="0">
                          <a:solidFill>
                            <a:schemeClr val="dk1"/>
                          </a:solidFill>
                          <a:latin typeface="+mn-lt"/>
                        </a:rPr>
                        <a:t>(Tezli</a:t>
                      </a:r>
                      <a:r>
                        <a:rPr lang="tr-TR" sz="1200" b="0" baseline="0" noProof="0" dirty="0">
                          <a:solidFill>
                            <a:schemeClr val="dk1"/>
                          </a:solidFill>
                          <a:latin typeface="+mn-lt"/>
                        </a:rPr>
                        <a:t> </a:t>
                      </a:r>
                      <a:r>
                        <a:rPr lang="tr-TR" sz="1200" b="0" noProof="0" dirty="0">
                          <a:solidFill>
                            <a:schemeClr val="dk1"/>
                          </a:solidFill>
                          <a:latin typeface="+mn-lt"/>
                        </a:rPr>
                        <a:t>Yüksek Lisans)</a:t>
                      </a:r>
                      <a:endParaRPr lang="tr-TR" sz="1200" b="0" i="0" noProof="0" dirty="0">
                        <a:solidFill>
                          <a:schemeClr val="dk1"/>
                        </a:solidFill>
                        <a:latin typeface="+mn-lt"/>
                        <a:ea typeface="+mn-ea"/>
                        <a:cs typeface="+mn-cs"/>
                      </a:endParaRPr>
                    </a:p>
                  </a:txBody>
                  <a:tcPr marL="138061" marR="138061" marT="45713" marB="45713" anchor="ctr"/>
                </a:tc>
                <a:tc>
                  <a:txBody>
                    <a:bodyPr/>
                    <a:lstStyle/>
                    <a:p>
                      <a:pPr marL="0" algn="ctr" defTabSz="914400" rtl="1">
                        <a:buNone/>
                      </a:pPr>
                      <a:r>
                        <a:rPr lang="tr-TR" sz="1200" b="0" i="0" noProof="0" dirty="0" smtClean="0">
                          <a:solidFill>
                            <a:schemeClr val="dk1"/>
                          </a:solidFill>
                          <a:latin typeface="Book Antiqua" panose="02040602050305030304" pitchFamily="18" charset="0"/>
                          <a:ea typeface="+mn-ea"/>
                          <a:cs typeface="+mn-cs"/>
                        </a:rPr>
                        <a:t>2</a:t>
                      </a:r>
                      <a:endParaRPr lang="tr-TR" sz="1200" b="0" i="0" noProof="0" dirty="0">
                        <a:solidFill>
                          <a:schemeClr val="dk1"/>
                        </a:solidFill>
                        <a:latin typeface="Book Antiqua" panose="02040602050305030304" pitchFamily="18" charset="0"/>
                        <a:ea typeface="+mn-ea"/>
                        <a:cs typeface="+mn-cs"/>
                      </a:endParaRPr>
                    </a:p>
                  </a:txBody>
                  <a:tcPr marL="138061" marR="138061" marT="45713" marB="45713" anchor="ctr"/>
                </a:tc>
                <a:tc>
                  <a:txBody>
                    <a:bodyPr/>
                    <a:lstStyle/>
                    <a:p>
                      <a:pPr marL="0" algn="ctr" defTabSz="914400" rtl="1">
                        <a:buNone/>
                      </a:pPr>
                      <a:r>
                        <a:rPr lang="tr-TR" sz="1200" b="0" i="0" noProof="0" dirty="0" smtClean="0">
                          <a:solidFill>
                            <a:schemeClr val="dk1"/>
                          </a:solidFill>
                          <a:latin typeface="Book Antiqua" panose="02040602050305030304" pitchFamily="18" charset="0"/>
                          <a:ea typeface="+mn-ea"/>
                          <a:cs typeface="+mn-cs"/>
                        </a:rPr>
                        <a:t>4</a:t>
                      </a:r>
                      <a:endParaRPr lang="tr-TR" sz="1200" b="0" i="0" noProof="0" dirty="0">
                        <a:solidFill>
                          <a:schemeClr val="dk1"/>
                        </a:solidFill>
                        <a:latin typeface="Book Antiqua" panose="02040602050305030304" pitchFamily="18" charset="0"/>
                        <a:ea typeface="+mn-ea"/>
                        <a:cs typeface="+mn-cs"/>
                      </a:endParaRPr>
                    </a:p>
                  </a:txBody>
                  <a:tcPr marL="138061" marR="138061" marT="45713" marB="45713" anchor="ctr"/>
                </a:tc>
                <a:tc>
                  <a:txBody>
                    <a:bodyPr/>
                    <a:lstStyle/>
                    <a:p>
                      <a:pPr marL="0" algn="ctr" defTabSz="914400" rtl="1">
                        <a:buNone/>
                      </a:pPr>
                      <a:r>
                        <a:rPr lang="tr-TR" sz="1200" b="0" i="0" noProof="0" dirty="0" smtClean="0">
                          <a:solidFill>
                            <a:schemeClr val="dk1"/>
                          </a:solidFill>
                          <a:latin typeface="Book Antiqua" panose="02040602050305030304" pitchFamily="18" charset="0"/>
                          <a:ea typeface="+mn-ea"/>
                          <a:cs typeface="+mn-cs"/>
                        </a:rPr>
                        <a:t>6</a:t>
                      </a:r>
                      <a:endParaRPr lang="tr-TR" sz="1200" b="0" i="0" noProof="0" dirty="0">
                        <a:solidFill>
                          <a:schemeClr val="dk1"/>
                        </a:solidFill>
                        <a:latin typeface="Book Antiqua" panose="02040602050305030304" pitchFamily="18" charset="0"/>
                        <a:ea typeface="+mn-ea"/>
                        <a:cs typeface="+mn-cs"/>
                      </a:endParaRPr>
                    </a:p>
                  </a:txBody>
                  <a:tcPr marL="138061" marR="138061" marT="45713" marB="45713" anchor="ctr"/>
                </a:tc>
                <a:extLst>
                  <a:ext uri="{0D108BD9-81ED-4DB2-BD59-A6C34878D82A}">
                    <a16:rowId xmlns:a16="http://schemas.microsoft.com/office/drawing/2014/main" xmlns="" val="2221647988"/>
                  </a:ext>
                </a:extLst>
              </a:tr>
              <a:tr h="415661">
                <a:tc>
                  <a:txBody>
                    <a:bodyPr/>
                    <a:lstStyle/>
                    <a:p>
                      <a:pPr marL="0" algn="ctr" defTabSz="914400" rtl="1">
                        <a:buNone/>
                      </a:pPr>
                      <a:r>
                        <a:rPr lang="tr-TR" sz="1200" b="1" noProof="0" dirty="0">
                          <a:solidFill>
                            <a:schemeClr val="dk1"/>
                          </a:solidFill>
                        </a:rPr>
                        <a:t>TOPLAM</a:t>
                      </a: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solidFill>
                      <a:schemeClr val="accent3">
                        <a:lumMod val="40000"/>
                        <a:lumOff val="60000"/>
                      </a:schemeClr>
                    </a:solidFill>
                  </a:tcP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2</a:t>
                      </a: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solidFill>
                      <a:schemeClr val="accent3">
                        <a:lumMod val="40000"/>
                        <a:lumOff val="60000"/>
                      </a:schemeClr>
                    </a:solidFill>
                  </a:tcP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4</a:t>
                      </a: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solidFill>
                      <a:schemeClr val="accent3">
                        <a:lumMod val="40000"/>
                        <a:lumOff val="60000"/>
                      </a:schemeClr>
                    </a:solidFill>
                  </a:tcP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6</a:t>
                      </a: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solidFill>
                      <a:schemeClr val="accent3">
                        <a:lumMod val="40000"/>
                        <a:lumOff val="60000"/>
                      </a:schemeClr>
                    </a:solidFill>
                  </a:tcPr>
                </a:tc>
                <a:extLst>
                  <a:ext uri="{0D108BD9-81ED-4DB2-BD59-A6C34878D82A}">
                    <a16:rowId xmlns:a16="http://schemas.microsoft.com/office/drawing/2014/main" xmlns="" val="1670832913"/>
                  </a:ext>
                </a:extLst>
              </a:tr>
            </a:tbl>
          </a:graphicData>
        </a:graphic>
      </p:graphicFrame>
      <p:graphicFrame>
        <p:nvGraphicFramePr>
          <p:cNvPr id="6" name="Grafik 5">
            <a:extLst>
              <a:ext uri="{FF2B5EF4-FFF2-40B4-BE49-F238E27FC236}">
                <a16:creationId xmlns:a16="http://schemas.microsoft.com/office/drawing/2014/main" xmlns="" id="{E4435E97-7E63-6AB6-F306-21A094AA3DEC}"/>
              </a:ext>
            </a:extLst>
          </p:cNvPr>
          <p:cNvGraphicFramePr/>
          <p:nvPr>
            <p:extLst>
              <p:ext uri="{D42A27DB-BD31-4B8C-83A1-F6EECF244321}">
                <p14:modId xmlns:p14="http://schemas.microsoft.com/office/powerpoint/2010/main" xmlns="" val="2813245721"/>
              </p:ext>
            </p:extLst>
          </p:nvPr>
        </p:nvGraphicFramePr>
        <p:xfrm>
          <a:off x="6427428" y="1419616"/>
          <a:ext cx="5548543" cy="46052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591702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fade">
                                      <p:cBhvr>
                                        <p:cTn id="7" dur="500"/>
                                        <p:tgtEl>
                                          <p:spTgt spid="6">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fade">
                                      <p:cBhvr>
                                        <p:cTn id="12" dur="500"/>
                                        <p:tgtEl>
                                          <p:spTgt spid="6">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graphicEl>
                                              <a:chart seriesIdx="1" categoryIdx="-4" bldStep="series"/>
                                            </p:graphicEl>
                                          </p:spTgt>
                                        </p:tgtEl>
                                        <p:attrNameLst>
                                          <p:attrName>style.visibility</p:attrName>
                                        </p:attrNameLst>
                                      </p:cBhvr>
                                      <p:to>
                                        <p:strVal val="visible"/>
                                      </p:to>
                                    </p:set>
                                    <p:animEffect transition="in" filter="fade">
                                      <p:cBhvr>
                                        <p:cTn id="17" dur="500"/>
                                        <p:tgtEl>
                                          <p:spTgt spid="6">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graphicEl>
                                              <a:chart seriesIdx="2" categoryIdx="-4" bldStep="series"/>
                                            </p:graphicEl>
                                          </p:spTgt>
                                        </p:tgtEl>
                                        <p:attrNameLst>
                                          <p:attrName>style.visibility</p:attrName>
                                        </p:attrNameLst>
                                      </p:cBhvr>
                                      <p:to>
                                        <p:strVal val="visible"/>
                                      </p:to>
                                    </p:set>
                                    <p:animEffect transition="in" filter="fade">
                                      <p:cBhvr>
                                        <p:cTn id="22" dur="500"/>
                                        <p:tgtEl>
                                          <p:spTgt spid="6">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2235540-E6D3-BB08-B84B-86DDBF046D7D}"/>
            </a:ext>
          </a:extLst>
        </p:cNvPr>
        <p:cNvGrpSpPr/>
        <p:nvPr/>
      </p:nvGrpSpPr>
      <p:grpSpPr>
        <a:xfrm>
          <a:off x="0" y="0"/>
          <a:ext cx="0" cy="0"/>
          <a:chOff x="0" y="0"/>
          <a:chExt cx="0" cy="0"/>
        </a:xfrm>
      </p:grpSpPr>
      <p:sp>
        <p:nvSpPr>
          <p:cNvPr id="2" name="Metin kutusu 1">
            <a:extLst>
              <a:ext uri="{FF2B5EF4-FFF2-40B4-BE49-F238E27FC236}">
                <a16:creationId xmlns:a16="http://schemas.microsoft.com/office/drawing/2014/main" xmlns="" id="{9DF016A2-2ABA-3726-4E1D-66E1E50A05B8}"/>
              </a:ext>
            </a:extLst>
          </p:cNvPr>
          <p:cNvSpPr txBox="1"/>
          <p:nvPr/>
        </p:nvSpPr>
        <p:spPr>
          <a:xfrm>
            <a:off x="1698468" y="588620"/>
            <a:ext cx="7285733" cy="830997"/>
          </a:xfrm>
          <a:prstGeom prst="rect">
            <a:avLst/>
          </a:prstGeom>
          <a:noFill/>
        </p:spPr>
        <p:txBody>
          <a:bodyPr wrap="square" rtlCol="0">
            <a:spAutoFit/>
          </a:bodyPr>
          <a:lstStyle/>
          <a:p>
            <a:r>
              <a:rPr lang="tr-TR" sz="2400" b="1" dirty="0"/>
              <a:t>COĞRAFYA ANA BİLİM DALI</a:t>
            </a:r>
          </a:p>
          <a:p>
            <a:endParaRPr lang="tr-TR" sz="2400" b="1" dirty="0"/>
          </a:p>
        </p:txBody>
      </p:sp>
      <p:graphicFrame>
        <p:nvGraphicFramePr>
          <p:cNvPr id="3" name="Tablo 2">
            <a:extLst>
              <a:ext uri="{FF2B5EF4-FFF2-40B4-BE49-F238E27FC236}">
                <a16:creationId xmlns:a16="http://schemas.microsoft.com/office/drawing/2014/main" xmlns="" id="{09DC941D-C794-D4D1-0B1A-83648660FC03}"/>
              </a:ext>
            </a:extLst>
          </p:cNvPr>
          <p:cNvGraphicFramePr>
            <a:graphicFrameLocks noGrp="1"/>
          </p:cNvGraphicFramePr>
          <p:nvPr>
            <p:extLst>
              <p:ext uri="{D42A27DB-BD31-4B8C-83A1-F6EECF244321}">
                <p14:modId xmlns:p14="http://schemas.microsoft.com/office/powerpoint/2010/main" xmlns="" val="2578374086"/>
              </p:ext>
            </p:extLst>
          </p:nvPr>
        </p:nvGraphicFramePr>
        <p:xfrm>
          <a:off x="564176" y="1419617"/>
          <a:ext cx="5747847" cy="1448641"/>
        </p:xfrm>
        <a:graphic>
          <a:graphicData uri="http://schemas.openxmlformats.org/drawingml/2006/table">
            <a:tbl>
              <a:tblPr firstRow="1" bandRow="1">
                <a:tableStyleId>{5A111915-BE36-4E01-A7E5-04B1672EAD32}</a:tableStyleId>
              </a:tblPr>
              <a:tblGrid>
                <a:gridCol w="2977256">
                  <a:extLst>
                    <a:ext uri="{9D8B030D-6E8A-4147-A177-3AD203B41FA5}">
                      <a16:colId xmlns:a16="http://schemas.microsoft.com/office/drawing/2014/main" xmlns="" val="489091505"/>
                    </a:ext>
                  </a:extLst>
                </a:gridCol>
                <a:gridCol w="904835">
                  <a:extLst>
                    <a:ext uri="{9D8B030D-6E8A-4147-A177-3AD203B41FA5}">
                      <a16:colId xmlns:a16="http://schemas.microsoft.com/office/drawing/2014/main" xmlns="" val="902890926"/>
                    </a:ext>
                  </a:extLst>
                </a:gridCol>
                <a:gridCol w="921265">
                  <a:extLst>
                    <a:ext uri="{9D8B030D-6E8A-4147-A177-3AD203B41FA5}">
                      <a16:colId xmlns:a16="http://schemas.microsoft.com/office/drawing/2014/main" xmlns="" val="3356144943"/>
                    </a:ext>
                  </a:extLst>
                </a:gridCol>
                <a:gridCol w="944491">
                  <a:extLst>
                    <a:ext uri="{9D8B030D-6E8A-4147-A177-3AD203B41FA5}">
                      <a16:colId xmlns:a16="http://schemas.microsoft.com/office/drawing/2014/main" xmlns="" val="2904694269"/>
                    </a:ext>
                  </a:extLst>
                </a:gridCol>
              </a:tblGrid>
              <a:tr h="516490">
                <a:tc>
                  <a:txBody>
                    <a:bodyPr/>
                    <a:lstStyle/>
                    <a:p>
                      <a:pPr algn="ctr"/>
                      <a:r>
                        <a:rPr lang="tr-TR" sz="1200" b="1" noProof="0" dirty="0"/>
                        <a:t>BİLİM</a:t>
                      </a:r>
                      <a:r>
                        <a:rPr lang="tr-TR" sz="1200" b="1" baseline="0" noProof="0" dirty="0"/>
                        <a:t> DALI / PROGRAM</a:t>
                      </a:r>
                      <a:endParaRPr lang="tr-TR" sz="1200" b="1" noProof="0" dirty="0">
                        <a:latin typeface="Book Antiqua" panose="02040602050305030304" pitchFamily="18" charset="0"/>
                      </a:endParaRPr>
                    </a:p>
                  </a:txBody>
                  <a:tcPr marL="138061" marR="138061" marT="45713" marB="45713" anchor="ctr">
                    <a:solidFill>
                      <a:schemeClr val="accent3">
                        <a:lumMod val="50000"/>
                      </a:schemeClr>
                    </a:solidFill>
                  </a:tcPr>
                </a:tc>
                <a:tc>
                  <a:txBody>
                    <a:bodyPr/>
                    <a:lstStyle/>
                    <a:p>
                      <a:pPr marL="0" algn="ctr" defTabSz="914400" rtl="1">
                        <a:buNone/>
                      </a:pPr>
                      <a:r>
                        <a:rPr lang="tr-TR" sz="1200" b="1" noProof="0" dirty="0">
                          <a:solidFill>
                            <a:schemeClr val="lt1"/>
                          </a:solidFill>
                        </a:rPr>
                        <a:t>KIZ ÖĞRENCİ</a:t>
                      </a:r>
                      <a:endParaRPr lang="tr-TR" sz="1200" b="1" i="0" noProof="0" dirty="0">
                        <a:solidFill>
                          <a:schemeClr val="lt1"/>
                        </a:solidFill>
                        <a:latin typeface="Book Antiqua" panose="02040602050305030304" pitchFamily="18" charset="0"/>
                        <a:ea typeface="+mn-ea"/>
                        <a:cs typeface="+mn-cs"/>
                      </a:endParaRPr>
                    </a:p>
                  </a:txBody>
                  <a:tcPr marL="138061" marR="138061" marT="45713" marB="45713" anchor="ctr">
                    <a:solidFill>
                      <a:schemeClr val="accent3">
                        <a:lumMod val="50000"/>
                      </a:schemeClr>
                    </a:solidFill>
                  </a:tcPr>
                </a:tc>
                <a:tc>
                  <a:txBody>
                    <a:bodyPr/>
                    <a:lstStyle/>
                    <a:p>
                      <a:pPr marL="0" algn="ctr" defTabSz="914400" rtl="1">
                        <a:buNone/>
                      </a:pPr>
                      <a:r>
                        <a:rPr lang="tr-TR" sz="1200" b="1" noProof="0" dirty="0">
                          <a:solidFill>
                            <a:schemeClr val="lt1"/>
                          </a:solidFill>
                        </a:rPr>
                        <a:t>ERKEK</a:t>
                      </a:r>
                      <a:r>
                        <a:rPr lang="tr-TR" sz="1200" b="1" baseline="0" noProof="0" dirty="0">
                          <a:solidFill>
                            <a:schemeClr val="lt1"/>
                          </a:solidFill>
                        </a:rPr>
                        <a:t> ÖĞRENCİ</a:t>
                      </a:r>
                      <a:endParaRPr lang="tr-TR" sz="1200" b="1" i="0" noProof="0" dirty="0">
                        <a:solidFill>
                          <a:schemeClr val="lt1"/>
                        </a:solidFill>
                        <a:latin typeface="Book Antiqua" panose="02040602050305030304" pitchFamily="18" charset="0"/>
                        <a:ea typeface="+mn-ea"/>
                        <a:cs typeface="+mn-cs"/>
                      </a:endParaRPr>
                    </a:p>
                  </a:txBody>
                  <a:tcPr marL="138061" marR="138061" marT="45713" marB="45713" anchor="ctr">
                    <a:solidFill>
                      <a:schemeClr val="accent3">
                        <a:lumMod val="50000"/>
                      </a:schemeClr>
                    </a:solidFill>
                  </a:tcPr>
                </a:tc>
                <a:tc>
                  <a:txBody>
                    <a:bodyPr/>
                    <a:lstStyle/>
                    <a:p>
                      <a:pPr marL="0" algn="ctr" defTabSz="914400" rtl="1">
                        <a:buNone/>
                      </a:pPr>
                      <a:r>
                        <a:rPr lang="tr-TR" sz="1200" b="1" noProof="0" dirty="0">
                          <a:solidFill>
                            <a:schemeClr val="lt1"/>
                          </a:solidFill>
                        </a:rPr>
                        <a:t>TOPLAM</a:t>
                      </a:r>
                      <a:endParaRPr lang="tr-TR" sz="1200" b="1" i="0" noProof="0" dirty="0">
                        <a:solidFill>
                          <a:schemeClr val="lt1"/>
                        </a:solidFill>
                        <a:latin typeface="Book Antiqua" panose="02040602050305030304" pitchFamily="18" charset="0"/>
                        <a:ea typeface="+mn-ea"/>
                        <a:cs typeface="+mn-cs"/>
                      </a:endParaRPr>
                    </a:p>
                  </a:txBody>
                  <a:tcPr marL="138061" marR="138061" marT="45713" marB="45713" anchor="ctr">
                    <a:solidFill>
                      <a:schemeClr val="accent3">
                        <a:lumMod val="50000"/>
                      </a:schemeClr>
                    </a:solidFill>
                  </a:tcPr>
                </a:tc>
                <a:extLst>
                  <a:ext uri="{0D108BD9-81ED-4DB2-BD59-A6C34878D82A}">
                    <a16:rowId xmlns:a16="http://schemas.microsoft.com/office/drawing/2014/main" xmlns="" val="2120297778"/>
                  </a:ext>
                </a:extLst>
              </a:tr>
              <a:tr h="516490">
                <a:tc>
                  <a:txBody>
                    <a:bodyPr/>
                    <a:lstStyle/>
                    <a:p>
                      <a:pPr marL="0" algn="ctr" defTabSz="914400" rtl="1">
                        <a:buNone/>
                      </a:pPr>
                      <a:r>
                        <a:rPr lang="it-IT" sz="1200" b="0" noProof="0" dirty="0">
                          <a:solidFill>
                            <a:schemeClr val="dk1"/>
                          </a:solidFill>
                          <a:latin typeface="+mn-lt"/>
                        </a:rPr>
                        <a:t>Coğrafya Bilim Dalı</a:t>
                      </a:r>
                    </a:p>
                    <a:p>
                      <a:pPr marL="0" algn="ctr" defTabSz="914400" rtl="1">
                        <a:buNone/>
                      </a:pPr>
                      <a:r>
                        <a:rPr lang="tr-TR" sz="1200" b="0" noProof="0" dirty="0">
                          <a:solidFill>
                            <a:schemeClr val="dk1"/>
                          </a:solidFill>
                          <a:latin typeface="+mn-lt"/>
                        </a:rPr>
                        <a:t>(Tezli</a:t>
                      </a:r>
                      <a:r>
                        <a:rPr lang="tr-TR" sz="1200" b="0" baseline="0" noProof="0" dirty="0">
                          <a:solidFill>
                            <a:schemeClr val="dk1"/>
                          </a:solidFill>
                          <a:latin typeface="+mn-lt"/>
                        </a:rPr>
                        <a:t> </a:t>
                      </a:r>
                      <a:r>
                        <a:rPr lang="tr-TR" sz="1200" b="0" noProof="0" dirty="0">
                          <a:solidFill>
                            <a:schemeClr val="dk1"/>
                          </a:solidFill>
                          <a:latin typeface="+mn-lt"/>
                        </a:rPr>
                        <a:t>Yüksek Lisans)</a:t>
                      </a:r>
                      <a:endParaRPr lang="tr-TR" sz="1200" b="0" i="0" noProof="0" dirty="0">
                        <a:solidFill>
                          <a:schemeClr val="dk1"/>
                        </a:solidFill>
                        <a:latin typeface="+mn-lt"/>
                        <a:ea typeface="+mn-ea"/>
                        <a:cs typeface="+mn-cs"/>
                      </a:endParaRPr>
                    </a:p>
                  </a:txBody>
                  <a:tcPr marL="138061" marR="138061" marT="45713" marB="45713" anchor="ctr"/>
                </a:tc>
                <a:tc>
                  <a:txBody>
                    <a:bodyPr/>
                    <a:lstStyle/>
                    <a:p>
                      <a:pPr marL="0" algn="ctr" defTabSz="914400" rtl="1">
                        <a:buNone/>
                      </a:pPr>
                      <a:r>
                        <a:rPr lang="tr-TR" sz="1200" b="0" i="0" noProof="0" dirty="0">
                          <a:solidFill>
                            <a:schemeClr val="dk1"/>
                          </a:solidFill>
                          <a:latin typeface="Book Antiqua" panose="02040602050305030304" pitchFamily="18" charset="0"/>
                          <a:ea typeface="+mn-ea"/>
                          <a:cs typeface="+mn-cs"/>
                        </a:rPr>
                        <a:t>4</a:t>
                      </a:r>
                    </a:p>
                  </a:txBody>
                  <a:tcPr marL="138061" marR="138061" marT="45713" marB="45713" anchor="ctr"/>
                </a:tc>
                <a:tc>
                  <a:txBody>
                    <a:bodyPr/>
                    <a:lstStyle/>
                    <a:p>
                      <a:pPr marL="0" algn="ctr" defTabSz="914400" rtl="1">
                        <a:buNone/>
                      </a:pPr>
                      <a:r>
                        <a:rPr lang="tr-TR" sz="1200" b="0" i="0" noProof="0" dirty="0">
                          <a:solidFill>
                            <a:schemeClr val="dk1"/>
                          </a:solidFill>
                          <a:latin typeface="Book Antiqua" panose="02040602050305030304" pitchFamily="18" charset="0"/>
                          <a:ea typeface="+mn-ea"/>
                          <a:cs typeface="+mn-cs"/>
                        </a:rPr>
                        <a:t>18</a:t>
                      </a:r>
                    </a:p>
                  </a:txBody>
                  <a:tcPr marL="138061" marR="138061" marT="45713" marB="45713" anchor="ctr"/>
                </a:tc>
                <a:tc>
                  <a:txBody>
                    <a:bodyPr/>
                    <a:lstStyle/>
                    <a:p>
                      <a:pPr marL="0" algn="ctr" defTabSz="914400" rtl="1">
                        <a:buNone/>
                      </a:pPr>
                      <a:r>
                        <a:rPr lang="tr-TR" sz="1200" b="0" i="0" noProof="0" dirty="0">
                          <a:solidFill>
                            <a:schemeClr val="dk1"/>
                          </a:solidFill>
                          <a:latin typeface="Book Antiqua" panose="02040602050305030304" pitchFamily="18" charset="0"/>
                          <a:ea typeface="+mn-ea"/>
                          <a:cs typeface="+mn-cs"/>
                        </a:rPr>
                        <a:t>22</a:t>
                      </a:r>
                    </a:p>
                  </a:txBody>
                  <a:tcPr marL="138061" marR="138061" marT="45713" marB="45713" anchor="ctr"/>
                </a:tc>
                <a:extLst>
                  <a:ext uri="{0D108BD9-81ED-4DB2-BD59-A6C34878D82A}">
                    <a16:rowId xmlns:a16="http://schemas.microsoft.com/office/drawing/2014/main" xmlns="" val="2221647988"/>
                  </a:ext>
                </a:extLst>
              </a:tr>
              <a:tr h="415661">
                <a:tc>
                  <a:txBody>
                    <a:bodyPr/>
                    <a:lstStyle/>
                    <a:p>
                      <a:pPr marL="0" algn="ctr" defTabSz="914400" rtl="1">
                        <a:buNone/>
                      </a:pPr>
                      <a:r>
                        <a:rPr lang="tr-TR" sz="1200" b="1" noProof="0" dirty="0">
                          <a:solidFill>
                            <a:schemeClr val="dk1"/>
                          </a:solidFill>
                        </a:rPr>
                        <a:t>TOPLAM</a:t>
                      </a: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solidFill>
                      <a:schemeClr val="accent3">
                        <a:lumMod val="40000"/>
                        <a:lumOff val="60000"/>
                      </a:schemeClr>
                    </a:solidFill>
                  </a:tcPr>
                </a:tc>
                <a:tc>
                  <a:txBody>
                    <a:bodyPr/>
                    <a:lstStyle/>
                    <a:p>
                      <a:pPr marL="0" algn="ctr" defTabSz="914400" rtl="1">
                        <a:buNone/>
                      </a:pPr>
                      <a:r>
                        <a:rPr lang="tr-TR" sz="1200" b="1" i="0" noProof="0" dirty="0">
                          <a:solidFill>
                            <a:schemeClr val="dk1"/>
                          </a:solidFill>
                          <a:latin typeface="Book Antiqua" panose="02040602050305030304" pitchFamily="18" charset="0"/>
                          <a:ea typeface="+mn-ea"/>
                          <a:cs typeface="+mn-cs"/>
                        </a:rPr>
                        <a:t>4</a:t>
                      </a:r>
                    </a:p>
                  </a:txBody>
                  <a:tcPr marL="138061" marR="138061" marT="45713" marB="45713" anchor="ctr">
                    <a:solidFill>
                      <a:schemeClr val="accent3">
                        <a:lumMod val="40000"/>
                        <a:lumOff val="60000"/>
                      </a:schemeClr>
                    </a:solidFill>
                  </a:tcPr>
                </a:tc>
                <a:tc>
                  <a:txBody>
                    <a:bodyPr/>
                    <a:lstStyle/>
                    <a:p>
                      <a:pPr marL="0" algn="ctr" defTabSz="914400" rtl="1">
                        <a:buNone/>
                      </a:pPr>
                      <a:r>
                        <a:rPr lang="tr-TR" sz="1200" b="1" i="0" noProof="0" dirty="0">
                          <a:solidFill>
                            <a:schemeClr val="dk1"/>
                          </a:solidFill>
                          <a:latin typeface="Book Antiqua" panose="02040602050305030304" pitchFamily="18" charset="0"/>
                          <a:ea typeface="+mn-ea"/>
                          <a:cs typeface="+mn-cs"/>
                        </a:rPr>
                        <a:t>18</a:t>
                      </a:r>
                    </a:p>
                  </a:txBody>
                  <a:tcPr marL="138061" marR="138061" marT="45713" marB="45713" anchor="ctr">
                    <a:solidFill>
                      <a:schemeClr val="accent3">
                        <a:lumMod val="40000"/>
                        <a:lumOff val="60000"/>
                      </a:schemeClr>
                    </a:solidFill>
                  </a:tcPr>
                </a:tc>
                <a:tc>
                  <a:txBody>
                    <a:bodyPr/>
                    <a:lstStyle/>
                    <a:p>
                      <a:pPr marL="0" algn="ctr" defTabSz="914400" rtl="1">
                        <a:buNone/>
                      </a:pPr>
                      <a:r>
                        <a:rPr lang="tr-TR" sz="1200" b="1" i="0" noProof="0" dirty="0">
                          <a:solidFill>
                            <a:schemeClr val="dk1"/>
                          </a:solidFill>
                          <a:latin typeface="Book Antiqua" panose="02040602050305030304" pitchFamily="18" charset="0"/>
                          <a:ea typeface="+mn-ea"/>
                          <a:cs typeface="+mn-cs"/>
                        </a:rPr>
                        <a:t>22</a:t>
                      </a:r>
                    </a:p>
                  </a:txBody>
                  <a:tcPr marL="138061" marR="138061" marT="45713" marB="45713" anchor="ctr">
                    <a:solidFill>
                      <a:schemeClr val="accent3">
                        <a:lumMod val="40000"/>
                        <a:lumOff val="60000"/>
                      </a:schemeClr>
                    </a:solidFill>
                  </a:tcPr>
                </a:tc>
                <a:extLst>
                  <a:ext uri="{0D108BD9-81ED-4DB2-BD59-A6C34878D82A}">
                    <a16:rowId xmlns:a16="http://schemas.microsoft.com/office/drawing/2014/main" xmlns="" val="1670832913"/>
                  </a:ext>
                </a:extLst>
              </a:tr>
            </a:tbl>
          </a:graphicData>
        </a:graphic>
      </p:graphicFrame>
      <p:graphicFrame>
        <p:nvGraphicFramePr>
          <p:cNvPr id="6" name="Grafik 5">
            <a:extLst>
              <a:ext uri="{FF2B5EF4-FFF2-40B4-BE49-F238E27FC236}">
                <a16:creationId xmlns:a16="http://schemas.microsoft.com/office/drawing/2014/main" xmlns="" id="{23D1AC82-3E5D-3B5B-7297-7F34C155A549}"/>
              </a:ext>
            </a:extLst>
          </p:cNvPr>
          <p:cNvGraphicFramePr/>
          <p:nvPr>
            <p:extLst>
              <p:ext uri="{D42A27DB-BD31-4B8C-83A1-F6EECF244321}">
                <p14:modId xmlns:p14="http://schemas.microsoft.com/office/powerpoint/2010/main" xmlns="" val="372768857"/>
              </p:ext>
            </p:extLst>
          </p:nvPr>
        </p:nvGraphicFramePr>
        <p:xfrm>
          <a:off x="6427428" y="1419616"/>
          <a:ext cx="5548543" cy="46052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11071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fade">
                                      <p:cBhvr>
                                        <p:cTn id="7" dur="500"/>
                                        <p:tgtEl>
                                          <p:spTgt spid="6">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fade">
                                      <p:cBhvr>
                                        <p:cTn id="12" dur="500"/>
                                        <p:tgtEl>
                                          <p:spTgt spid="6">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graphicEl>
                                              <a:chart seriesIdx="1" categoryIdx="-4" bldStep="series"/>
                                            </p:graphicEl>
                                          </p:spTgt>
                                        </p:tgtEl>
                                        <p:attrNameLst>
                                          <p:attrName>style.visibility</p:attrName>
                                        </p:attrNameLst>
                                      </p:cBhvr>
                                      <p:to>
                                        <p:strVal val="visible"/>
                                      </p:to>
                                    </p:set>
                                    <p:animEffect transition="in" filter="fade">
                                      <p:cBhvr>
                                        <p:cTn id="17" dur="500"/>
                                        <p:tgtEl>
                                          <p:spTgt spid="6">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graphicEl>
                                              <a:chart seriesIdx="2" categoryIdx="-4" bldStep="series"/>
                                            </p:graphicEl>
                                          </p:spTgt>
                                        </p:tgtEl>
                                        <p:attrNameLst>
                                          <p:attrName>style.visibility</p:attrName>
                                        </p:attrNameLst>
                                      </p:cBhvr>
                                      <p:to>
                                        <p:strVal val="visible"/>
                                      </p:to>
                                    </p:set>
                                    <p:animEffect transition="in" filter="fade">
                                      <p:cBhvr>
                                        <p:cTn id="22" dur="500"/>
                                        <p:tgtEl>
                                          <p:spTgt spid="6">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623DA2F-71F9-1304-8746-712D41BB629D}"/>
            </a:ext>
          </a:extLst>
        </p:cNvPr>
        <p:cNvGrpSpPr/>
        <p:nvPr/>
      </p:nvGrpSpPr>
      <p:grpSpPr>
        <a:xfrm>
          <a:off x="0" y="0"/>
          <a:ext cx="0" cy="0"/>
          <a:chOff x="0" y="0"/>
          <a:chExt cx="0" cy="0"/>
        </a:xfrm>
      </p:grpSpPr>
      <p:sp>
        <p:nvSpPr>
          <p:cNvPr id="2" name="Metin kutusu 1">
            <a:extLst>
              <a:ext uri="{FF2B5EF4-FFF2-40B4-BE49-F238E27FC236}">
                <a16:creationId xmlns:a16="http://schemas.microsoft.com/office/drawing/2014/main" xmlns="" id="{E1B35A8F-F310-BC16-2E22-E73F108128C0}"/>
              </a:ext>
            </a:extLst>
          </p:cNvPr>
          <p:cNvSpPr txBox="1"/>
          <p:nvPr/>
        </p:nvSpPr>
        <p:spPr>
          <a:xfrm>
            <a:off x="1698468" y="588620"/>
            <a:ext cx="7285733" cy="461665"/>
          </a:xfrm>
          <a:prstGeom prst="rect">
            <a:avLst/>
          </a:prstGeom>
          <a:noFill/>
        </p:spPr>
        <p:txBody>
          <a:bodyPr wrap="square" rtlCol="0">
            <a:spAutoFit/>
          </a:bodyPr>
          <a:lstStyle/>
          <a:p>
            <a:r>
              <a:rPr lang="tr-TR" sz="2400" b="1" dirty="0"/>
              <a:t>ENSTİTÜMÜZÜN TOPLAM ÖĞRENCİ SAYISI </a:t>
            </a:r>
          </a:p>
        </p:txBody>
      </p:sp>
      <p:graphicFrame>
        <p:nvGraphicFramePr>
          <p:cNvPr id="3" name="Tablo 2">
            <a:extLst>
              <a:ext uri="{FF2B5EF4-FFF2-40B4-BE49-F238E27FC236}">
                <a16:creationId xmlns:a16="http://schemas.microsoft.com/office/drawing/2014/main" xmlns="" id="{D969C5AE-7799-8D25-B586-8B01F60D4B0D}"/>
              </a:ext>
            </a:extLst>
          </p:cNvPr>
          <p:cNvGraphicFramePr>
            <a:graphicFrameLocks noGrp="1"/>
          </p:cNvGraphicFramePr>
          <p:nvPr>
            <p:extLst>
              <p:ext uri="{D42A27DB-BD31-4B8C-83A1-F6EECF244321}">
                <p14:modId xmlns:p14="http://schemas.microsoft.com/office/powerpoint/2010/main" xmlns="" val="3368783031"/>
              </p:ext>
            </p:extLst>
          </p:nvPr>
        </p:nvGraphicFramePr>
        <p:xfrm>
          <a:off x="564176" y="1419617"/>
          <a:ext cx="5747847" cy="932151"/>
        </p:xfrm>
        <a:graphic>
          <a:graphicData uri="http://schemas.openxmlformats.org/drawingml/2006/table">
            <a:tbl>
              <a:tblPr firstRow="1" bandRow="1">
                <a:tableStyleId>{5A111915-BE36-4E01-A7E5-04B1672EAD32}</a:tableStyleId>
              </a:tblPr>
              <a:tblGrid>
                <a:gridCol w="2977256">
                  <a:extLst>
                    <a:ext uri="{9D8B030D-6E8A-4147-A177-3AD203B41FA5}">
                      <a16:colId xmlns:a16="http://schemas.microsoft.com/office/drawing/2014/main" xmlns="" val="489091505"/>
                    </a:ext>
                  </a:extLst>
                </a:gridCol>
                <a:gridCol w="904835">
                  <a:extLst>
                    <a:ext uri="{9D8B030D-6E8A-4147-A177-3AD203B41FA5}">
                      <a16:colId xmlns:a16="http://schemas.microsoft.com/office/drawing/2014/main" xmlns="" val="902890926"/>
                    </a:ext>
                  </a:extLst>
                </a:gridCol>
                <a:gridCol w="921265">
                  <a:extLst>
                    <a:ext uri="{9D8B030D-6E8A-4147-A177-3AD203B41FA5}">
                      <a16:colId xmlns:a16="http://schemas.microsoft.com/office/drawing/2014/main" xmlns="" val="3356144943"/>
                    </a:ext>
                  </a:extLst>
                </a:gridCol>
                <a:gridCol w="944491">
                  <a:extLst>
                    <a:ext uri="{9D8B030D-6E8A-4147-A177-3AD203B41FA5}">
                      <a16:colId xmlns:a16="http://schemas.microsoft.com/office/drawing/2014/main" xmlns="" val="2904694269"/>
                    </a:ext>
                  </a:extLst>
                </a:gridCol>
              </a:tblGrid>
              <a:tr h="516490">
                <a:tc>
                  <a:txBody>
                    <a:bodyPr/>
                    <a:lstStyle/>
                    <a:p>
                      <a:pPr algn="ctr"/>
                      <a:endParaRPr lang="tr-TR" sz="1200" b="1" noProof="0" dirty="0">
                        <a:latin typeface="Book Antiqua" panose="02040602050305030304" pitchFamily="18" charset="0"/>
                      </a:endParaRPr>
                    </a:p>
                  </a:txBody>
                  <a:tcPr marL="138061" marR="138061" marT="45713" marB="45713" anchor="ctr">
                    <a:solidFill>
                      <a:schemeClr val="accent1">
                        <a:lumMod val="50000"/>
                      </a:schemeClr>
                    </a:solidFill>
                  </a:tcPr>
                </a:tc>
                <a:tc>
                  <a:txBody>
                    <a:bodyPr/>
                    <a:lstStyle/>
                    <a:p>
                      <a:pPr marL="0" algn="ctr" defTabSz="914400" rtl="1">
                        <a:buNone/>
                      </a:pPr>
                      <a:r>
                        <a:rPr lang="tr-TR" sz="1200" b="1" noProof="0" dirty="0">
                          <a:solidFill>
                            <a:schemeClr val="lt1"/>
                          </a:solidFill>
                        </a:rPr>
                        <a:t>KIZ ÖĞRENCİ</a:t>
                      </a:r>
                      <a:endParaRPr lang="tr-TR" sz="1200" b="1" i="0" noProof="0" dirty="0">
                        <a:solidFill>
                          <a:schemeClr val="lt1"/>
                        </a:solidFill>
                        <a:latin typeface="Book Antiqua" panose="02040602050305030304" pitchFamily="18" charset="0"/>
                        <a:ea typeface="+mn-ea"/>
                        <a:cs typeface="+mn-cs"/>
                      </a:endParaRPr>
                    </a:p>
                  </a:txBody>
                  <a:tcPr marL="138061" marR="138061" marT="45713" marB="45713" anchor="ctr">
                    <a:solidFill>
                      <a:schemeClr val="accent1">
                        <a:lumMod val="50000"/>
                      </a:schemeClr>
                    </a:solidFill>
                  </a:tcPr>
                </a:tc>
                <a:tc>
                  <a:txBody>
                    <a:bodyPr/>
                    <a:lstStyle/>
                    <a:p>
                      <a:pPr marL="0" algn="ctr" defTabSz="914400" rtl="1">
                        <a:buNone/>
                      </a:pPr>
                      <a:r>
                        <a:rPr lang="tr-TR" sz="1200" b="1" noProof="0" dirty="0">
                          <a:solidFill>
                            <a:schemeClr val="lt1"/>
                          </a:solidFill>
                        </a:rPr>
                        <a:t>ERKEK</a:t>
                      </a:r>
                      <a:r>
                        <a:rPr lang="tr-TR" sz="1200" b="1" baseline="0" noProof="0" dirty="0">
                          <a:solidFill>
                            <a:schemeClr val="lt1"/>
                          </a:solidFill>
                        </a:rPr>
                        <a:t> ÖĞRENCİ</a:t>
                      </a:r>
                      <a:endParaRPr lang="tr-TR" sz="1200" b="1" i="0" noProof="0" dirty="0">
                        <a:solidFill>
                          <a:schemeClr val="lt1"/>
                        </a:solidFill>
                        <a:latin typeface="Book Antiqua" panose="02040602050305030304" pitchFamily="18" charset="0"/>
                        <a:ea typeface="+mn-ea"/>
                        <a:cs typeface="+mn-cs"/>
                      </a:endParaRPr>
                    </a:p>
                  </a:txBody>
                  <a:tcPr marL="138061" marR="138061" marT="45713" marB="45713" anchor="ctr">
                    <a:solidFill>
                      <a:schemeClr val="accent1">
                        <a:lumMod val="50000"/>
                      </a:schemeClr>
                    </a:solidFill>
                  </a:tcPr>
                </a:tc>
                <a:tc>
                  <a:txBody>
                    <a:bodyPr/>
                    <a:lstStyle/>
                    <a:p>
                      <a:pPr marL="0" algn="ctr" defTabSz="914400" rtl="1">
                        <a:buNone/>
                      </a:pPr>
                      <a:r>
                        <a:rPr lang="tr-TR" sz="1200" b="1" noProof="0" dirty="0">
                          <a:solidFill>
                            <a:schemeClr val="lt1"/>
                          </a:solidFill>
                        </a:rPr>
                        <a:t>TOPLAM</a:t>
                      </a:r>
                      <a:endParaRPr lang="tr-TR" sz="1200" b="1" i="0" noProof="0" dirty="0">
                        <a:solidFill>
                          <a:schemeClr val="lt1"/>
                        </a:solidFill>
                        <a:latin typeface="Book Antiqua" panose="02040602050305030304" pitchFamily="18" charset="0"/>
                        <a:ea typeface="+mn-ea"/>
                        <a:cs typeface="+mn-cs"/>
                      </a:endParaRPr>
                    </a:p>
                  </a:txBody>
                  <a:tcPr marL="138061" marR="138061" marT="45713" marB="45713" anchor="ctr">
                    <a:solidFill>
                      <a:schemeClr val="accent1">
                        <a:lumMod val="50000"/>
                      </a:schemeClr>
                    </a:solidFill>
                  </a:tcPr>
                </a:tc>
                <a:extLst>
                  <a:ext uri="{0D108BD9-81ED-4DB2-BD59-A6C34878D82A}">
                    <a16:rowId xmlns:a16="http://schemas.microsoft.com/office/drawing/2014/main" xmlns="" val="2120297778"/>
                  </a:ext>
                </a:extLst>
              </a:tr>
              <a:tr h="415661">
                <a:tc>
                  <a:txBody>
                    <a:bodyPr/>
                    <a:lstStyle/>
                    <a:p>
                      <a:pPr marL="0" algn="ctr" defTabSz="914400" rtl="1">
                        <a:buNone/>
                      </a:pPr>
                      <a:r>
                        <a:rPr lang="tr-TR" sz="1200" b="1" i="0" noProof="0" dirty="0">
                          <a:solidFill>
                            <a:schemeClr val="dk1"/>
                          </a:solidFill>
                          <a:latin typeface="Book Antiqua" panose="02040602050305030304" pitchFamily="18" charset="0"/>
                          <a:ea typeface="+mn-ea"/>
                          <a:cs typeface="+mn-cs"/>
                        </a:rPr>
                        <a:t>Sosyal Bilimler Enstitüsü</a:t>
                      </a:r>
                    </a:p>
                  </a:txBody>
                  <a:tcPr marL="138061" marR="138061" marT="45713" marB="45713" anchor="ctr">
                    <a:solidFill>
                      <a:schemeClr val="bg2">
                        <a:lumMod val="90000"/>
                      </a:schemeClr>
                    </a:solidFill>
                  </a:tcPr>
                </a:tc>
                <a:tc>
                  <a:txBody>
                    <a:bodyPr/>
                    <a:lstStyle/>
                    <a:p>
                      <a:pPr marL="0" algn="ctr" defTabSz="914400" rtl="1">
                        <a:buNone/>
                      </a:pPr>
                      <a:r>
                        <a:rPr lang="tr-TR" sz="1200" b="1" i="0" noProof="0" dirty="0">
                          <a:solidFill>
                            <a:schemeClr val="dk1"/>
                          </a:solidFill>
                          <a:latin typeface="Book Antiqua" panose="02040602050305030304" pitchFamily="18" charset="0"/>
                          <a:ea typeface="+mn-ea"/>
                          <a:cs typeface="+mn-cs"/>
                        </a:rPr>
                        <a:t>375</a:t>
                      </a:r>
                    </a:p>
                  </a:txBody>
                  <a:tcPr marL="138061" marR="138061" marT="45713" marB="45713" anchor="ctr">
                    <a:solidFill>
                      <a:schemeClr val="bg2">
                        <a:lumMod val="90000"/>
                      </a:schemeClr>
                    </a:solidFill>
                  </a:tcPr>
                </a:tc>
                <a:tc>
                  <a:txBody>
                    <a:bodyPr/>
                    <a:lstStyle/>
                    <a:p>
                      <a:pPr marL="0" algn="ctr" defTabSz="914400" rtl="1">
                        <a:buNone/>
                      </a:pPr>
                      <a:r>
                        <a:rPr lang="tr-TR" sz="1200" b="1" i="0" noProof="0" dirty="0">
                          <a:solidFill>
                            <a:schemeClr val="dk1"/>
                          </a:solidFill>
                          <a:latin typeface="Book Antiqua" panose="02040602050305030304" pitchFamily="18" charset="0"/>
                          <a:ea typeface="+mn-ea"/>
                          <a:cs typeface="+mn-cs"/>
                        </a:rPr>
                        <a:t>595</a:t>
                      </a:r>
                    </a:p>
                  </a:txBody>
                  <a:tcPr marL="138061" marR="138061" marT="45713" marB="45713" anchor="ctr">
                    <a:solidFill>
                      <a:schemeClr val="bg2">
                        <a:lumMod val="90000"/>
                      </a:schemeClr>
                    </a:solidFill>
                  </a:tcPr>
                </a:tc>
                <a:tc>
                  <a:txBody>
                    <a:bodyPr/>
                    <a:lstStyle/>
                    <a:p>
                      <a:pPr marL="0" algn="ctr" defTabSz="914400" rtl="1">
                        <a:buNone/>
                      </a:pPr>
                      <a:r>
                        <a:rPr lang="tr-TR" sz="1200" b="1" i="0" noProof="0" dirty="0">
                          <a:solidFill>
                            <a:schemeClr val="dk1"/>
                          </a:solidFill>
                          <a:latin typeface="Book Antiqua" panose="02040602050305030304" pitchFamily="18" charset="0"/>
                          <a:ea typeface="+mn-ea"/>
                          <a:cs typeface="+mn-cs"/>
                        </a:rPr>
                        <a:t>970</a:t>
                      </a:r>
                    </a:p>
                  </a:txBody>
                  <a:tcPr marL="138061" marR="138061" marT="45713" marB="45713" anchor="ctr">
                    <a:solidFill>
                      <a:schemeClr val="bg2">
                        <a:lumMod val="90000"/>
                      </a:schemeClr>
                    </a:solidFill>
                  </a:tcPr>
                </a:tc>
                <a:extLst>
                  <a:ext uri="{0D108BD9-81ED-4DB2-BD59-A6C34878D82A}">
                    <a16:rowId xmlns:a16="http://schemas.microsoft.com/office/drawing/2014/main" xmlns="" val="1670832913"/>
                  </a:ext>
                </a:extLst>
              </a:tr>
            </a:tbl>
          </a:graphicData>
        </a:graphic>
      </p:graphicFrame>
      <p:graphicFrame>
        <p:nvGraphicFramePr>
          <p:cNvPr id="6" name="Grafik 5">
            <a:extLst>
              <a:ext uri="{FF2B5EF4-FFF2-40B4-BE49-F238E27FC236}">
                <a16:creationId xmlns:a16="http://schemas.microsoft.com/office/drawing/2014/main" xmlns="" id="{32BCB10C-8457-91AD-5261-7AB9B3F716E7}"/>
              </a:ext>
            </a:extLst>
          </p:cNvPr>
          <p:cNvGraphicFramePr/>
          <p:nvPr>
            <p:extLst>
              <p:ext uri="{D42A27DB-BD31-4B8C-83A1-F6EECF244321}">
                <p14:modId xmlns:p14="http://schemas.microsoft.com/office/powerpoint/2010/main" xmlns="" val="2262449926"/>
              </p:ext>
            </p:extLst>
          </p:nvPr>
        </p:nvGraphicFramePr>
        <p:xfrm>
          <a:off x="6427428" y="1419616"/>
          <a:ext cx="5548543" cy="46052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054883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fade">
                                      <p:cBhvr>
                                        <p:cTn id="7" dur="500"/>
                                        <p:tgtEl>
                                          <p:spTgt spid="6">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fade">
                                      <p:cBhvr>
                                        <p:cTn id="12" dur="500"/>
                                        <p:tgtEl>
                                          <p:spTgt spid="6">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graphicEl>
                                              <a:chart seriesIdx="1" categoryIdx="-4" bldStep="series"/>
                                            </p:graphicEl>
                                          </p:spTgt>
                                        </p:tgtEl>
                                        <p:attrNameLst>
                                          <p:attrName>style.visibility</p:attrName>
                                        </p:attrNameLst>
                                      </p:cBhvr>
                                      <p:to>
                                        <p:strVal val="visible"/>
                                      </p:to>
                                    </p:set>
                                    <p:animEffect transition="in" filter="fade">
                                      <p:cBhvr>
                                        <p:cTn id="17" dur="500"/>
                                        <p:tgtEl>
                                          <p:spTgt spid="6">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graphicEl>
                                              <a:chart seriesIdx="2" categoryIdx="-4" bldStep="series"/>
                                            </p:graphicEl>
                                          </p:spTgt>
                                        </p:tgtEl>
                                        <p:attrNameLst>
                                          <p:attrName>style.visibility</p:attrName>
                                        </p:attrNameLst>
                                      </p:cBhvr>
                                      <p:to>
                                        <p:strVal val="visible"/>
                                      </p:to>
                                    </p:set>
                                    <p:animEffect transition="in" filter="fade">
                                      <p:cBhvr>
                                        <p:cTn id="22" dur="500"/>
                                        <p:tgtEl>
                                          <p:spTgt spid="6">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C9D54AA-9092-1F36-C824-B58A6943004E}"/>
            </a:ext>
          </a:extLst>
        </p:cNvPr>
        <p:cNvGrpSpPr/>
        <p:nvPr/>
      </p:nvGrpSpPr>
      <p:grpSpPr>
        <a:xfrm>
          <a:off x="0" y="0"/>
          <a:ext cx="0" cy="0"/>
          <a:chOff x="0" y="0"/>
          <a:chExt cx="0" cy="0"/>
        </a:xfrm>
      </p:grpSpPr>
      <p:sp>
        <p:nvSpPr>
          <p:cNvPr id="2" name="Metin kutusu 1">
            <a:extLst>
              <a:ext uri="{FF2B5EF4-FFF2-40B4-BE49-F238E27FC236}">
                <a16:creationId xmlns:a16="http://schemas.microsoft.com/office/drawing/2014/main" xmlns="" id="{0AF85664-63B3-27C1-0705-9266DCEE5224}"/>
              </a:ext>
            </a:extLst>
          </p:cNvPr>
          <p:cNvSpPr txBox="1"/>
          <p:nvPr/>
        </p:nvSpPr>
        <p:spPr>
          <a:xfrm>
            <a:off x="1698468" y="588620"/>
            <a:ext cx="7285733" cy="461665"/>
          </a:xfrm>
          <a:prstGeom prst="rect">
            <a:avLst/>
          </a:prstGeom>
          <a:noFill/>
        </p:spPr>
        <p:txBody>
          <a:bodyPr wrap="square" rtlCol="0">
            <a:spAutoFit/>
          </a:bodyPr>
          <a:lstStyle/>
          <a:p>
            <a:r>
              <a:rPr lang="tr-TR" sz="2400" b="1" dirty="0"/>
              <a:t>YABANCI UYRUKLU ÖĞRENCİ SAYILARI </a:t>
            </a:r>
          </a:p>
        </p:txBody>
      </p:sp>
      <p:graphicFrame>
        <p:nvGraphicFramePr>
          <p:cNvPr id="3" name="Tablo 2">
            <a:extLst>
              <a:ext uri="{FF2B5EF4-FFF2-40B4-BE49-F238E27FC236}">
                <a16:creationId xmlns:a16="http://schemas.microsoft.com/office/drawing/2014/main" xmlns="" id="{552855EC-9FBE-6C01-A8E4-6AE0E71F0183}"/>
              </a:ext>
            </a:extLst>
          </p:cNvPr>
          <p:cNvGraphicFramePr>
            <a:graphicFrameLocks noGrp="1"/>
          </p:cNvGraphicFramePr>
          <p:nvPr>
            <p:extLst>
              <p:ext uri="{D42A27DB-BD31-4B8C-83A1-F6EECF244321}">
                <p14:modId xmlns:p14="http://schemas.microsoft.com/office/powerpoint/2010/main" xmlns="" val="2600461870"/>
              </p:ext>
            </p:extLst>
          </p:nvPr>
        </p:nvGraphicFramePr>
        <p:xfrm>
          <a:off x="564176" y="1419617"/>
          <a:ext cx="5747847" cy="4673100"/>
        </p:xfrm>
        <a:graphic>
          <a:graphicData uri="http://schemas.openxmlformats.org/drawingml/2006/table">
            <a:tbl>
              <a:tblPr firstRow="1" bandRow="1">
                <a:tableStyleId>{BC89EF96-8CEA-46FF-86C4-4CE0E7609802}</a:tableStyleId>
              </a:tblPr>
              <a:tblGrid>
                <a:gridCol w="2392088">
                  <a:extLst>
                    <a:ext uri="{9D8B030D-6E8A-4147-A177-3AD203B41FA5}">
                      <a16:colId xmlns:a16="http://schemas.microsoft.com/office/drawing/2014/main" xmlns="" val="489091505"/>
                    </a:ext>
                  </a:extLst>
                </a:gridCol>
                <a:gridCol w="1490003">
                  <a:extLst>
                    <a:ext uri="{9D8B030D-6E8A-4147-A177-3AD203B41FA5}">
                      <a16:colId xmlns:a16="http://schemas.microsoft.com/office/drawing/2014/main" xmlns="" val="902890926"/>
                    </a:ext>
                  </a:extLst>
                </a:gridCol>
                <a:gridCol w="921265">
                  <a:extLst>
                    <a:ext uri="{9D8B030D-6E8A-4147-A177-3AD203B41FA5}">
                      <a16:colId xmlns:a16="http://schemas.microsoft.com/office/drawing/2014/main" xmlns="" val="3356144943"/>
                    </a:ext>
                  </a:extLst>
                </a:gridCol>
                <a:gridCol w="944491">
                  <a:extLst>
                    <a:ext uri="{9D8B030D-6E8A-4147-A177-3AD203B41FA5}">
                      <a16:colId xmlns:a16="http://schemas.microsoft.com/office/drawing/2014/main" xmlns="" val="2904694269"/>
                    </a:ext>
                  </a:extLst>
                </a:gridCol>
              </a:tblGrid>
              <a:tr h="516490">
                <a:tc>
                  <a:txBody>
                    <a:bodyPr/>
                    <a:lstStyle/>
                    <a:p>
                      <a:pPr algn="ctr"/>
                      <a:r>
                        <a:rPr lang="tr-TR" sz="1200" b="1" noProof="0" dirty="0">
                          <a:solidFill>
                            <a:schemeClr val="bg1"/>
                          </a:solidFill>
                        </a:rPr>
                        <a:t>Anabilim Dalı</a:t>
                      </a:r>
                      <a:endParaRPr lang="tr-TR" sz="1200" b="1" noProof="0" dirty="0">
                        <a:solidFill>
                          <a:schemeClr val="bg1"/>
                        </a:solidFill>
                        <a:latin typeface="Book Antiqua" panose="02040602050305030304" pitchFamily="18" charset="0"/>
                      </a:endParaRPr>
                    </a:p>
                  </a:txBody>
                  <a:tcPr marL="138061" marR="138061" marT="45713" marB="45713" anchor="ctr">
                    <a:solidFill>
                      <a:schemeClr val="accent1">
                        <a:lumMod val="50000"/>
                      </a:schemeClr>
                    </a:solidFill>
                  </a:tcPr>
                </a:tc>
                <a:tc>
                  <a:txBody>
                    <a:bodyPr/>
                    <a:lstStyle/>
                    <a:p>
                      <a:pPr marL="0" algn="ctr" defTabSz="914400" rtl="1">
                        <a:buNone/>
                      </a:pPr>
                      <a:r>
                        <a:rPr lang="tr-TR" sz="1200" b="1" noProof="0" dirty="0">
                          <a:solidFill>
                            <a:schemeClr val="lt1"/>
                          </a:solidFill>
                        </a:rPr>
                        <a:t>Ülke</a:t>
                      </a:r>
                      <a:endParaRPr lang="tr-TR" sz="1200" b="1" i="0" noProof="0" dirty="0">
                        <a:solidFill>
                          <a:schemeClr val="lt1"/>
                        </a:solidFill>
                        <a:latin typeface="Book Antiqua" panose="02040602050305030304" pitchFamily="18" charset="0"/>
                        <a:ea typeface="+mn-ea"/>
                        <a:cs typeface="+mn-cs"/>
                      </a:endParaRPr>
                    </a:p>
                  </a:txBody>
                  <a:tcPr marL="138061" marR="138061" marT="45713" marB="45713" anchor="ctr">
                    <a:solidFill>
                      <a:schemeClr val="accent1">
                        <a:lumMod val="50000"/>
                      </a:schemeClr>
                    </a:solidFill>
                  </a:tcPr>
                </a:tc>
                <a:tc>
                  <a:txBody>
                    <a:bodyPr/>
                    <a:lstStyle/>
                    <a:p>
                      <a:pPr marL="0" algn="ctr" defTabSz="914400" rtl="1">
                        <a:buNone/>
                      </a:pPr>
                      <a:r>
                        <a:rPr lang="tr-TR" sz="1200" b="1" noProof="0" dirty="0">
                          <a:solidFill>
                            <a:schemeClr val="lt1"/>
                          </a:solidFill>
                        </a:rPr>
                        <a:t>Program</a:t>
                      </a:r>
                      <a:endParaRPr lang="tr-TR" sz="1200" b="1" i="0" noProof="0" dirty="0">
                        <a:solidFill>
                          <a:schemeClr val="lt1"/>
                        </a:solidFill>
                        <a:latin typeface="Book Antiqua" panose="02040602050305030304" pitchFamily="18" charset="0"/>
                        <a:ea typeface="+mn-ea"/>
                        <a:cs typeface="+mn-cs"/>
                      </a:endParaRPr>
                    </a:p>
                  </a:txBody>
                  <a:tcPr marL="138061" marR="138061" marT="45713" marB="45713" anchor="ctr">
                    <a:solidFill>
                      <a:schemeClr val="accent1">
                        <a:lumMod val="50000"/>
                      </a:schemeClr>
                    </a:solidFill>
                  </a:tcPr>
                </a:tc>
                <a:tc>
                  <a:txBody>
                    <a:bodyPr/>
                    <a:lstStyle/>
                    <a:p>
                      <a:pPr marL="0" algn="ctr" defTabSz="914400" rtl="1">
                        <a:buNone/>
                      </a:pPr>
                      <a:r>
                        <a:rPr lang="tr-TR" sz="1200" b="1" noProof="0" dirty="0">
                          <a:solidFill>
                            <a:schemeClr val="lt1"/>
                          </a:solidFill>
                        </a:rPr>
                        <a:t>Öğrenci Sayısı</a:t>
                      </a:r>
                      <a:endParaRPr lang="tr-TR" sz="1200" b="1" i="0" noProof="0" dirty="0">
                        <a:solidFill>
                          <a:schemeClr val="lt1"/>
                        </a:solidFill>
                        <a:latin typeface="Book Antiqua" panose="02040602050305030304" pitchFamily="18" charset="0"/>
                        <a:ea typeface="+mn-ea"/>
                        <a:cs typeface="+mn-cs"/>
                      </a:endParaRPr>
                    </a:p>
                  </a:txBody>
                  <a:tcPr marL="138061" marR="138061" marT="45713" marB="45713" anchor="ctr">
                    <a:solidFill>
                      <a:schemeClr val="accent1">
                        <a:lumMod val="50000"/>
                      </a:schemeClr>
                    </a:solidFill>
                  </a:tcPr>
                </a:tc>
                <a:extLst>
                  <a:ext uri="{0D108BD9-81ED-4DB2-BD59-A6C34878D82A}">
                    <a16:rowId xmlns:a16="http://schemas.microsoft.com/office/drawing/2014/main" xmlns="" val="2120297778"/>
                  </a:ext>
                </a:extLst>
              </a:tr>
              <a:tr h="415661">
                <a:tc rowSpan="3">
                  <a:txBody>
                    <a:bodyPr/>
                    <a:lstStyle/>
                    <a:p>
                      <a:pPr marL="0" algn="ctr" defTabSz="914400" rtl="1">
                        <a:buNone/>
                      </a:pPr>
                      <a:r>
                        <a:rPr lang="tr-TR" sz="1200" b="1" noProof="0" dirty="0">
                          <a:solidFill>
                            <a:schemeClr val="dk1"/>
                          </a:solidFill>
                        </a:rPr>
                        <a:t>Temel İslam</a:t>
                      </a: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tc>
                <a:tc>
                  <a:txBody>
                    <a:bodyPr/>
                    <a:lstStyle/>
                    <a:p>
                      <a:pPr marL="0" algn="ctr" defTabSz="914400" rtl="1">
                        <a:buNone/>
                      </a:pPr>
                      <a:r>
                        <a:rPr lang="tr-TR" sz="1200" b="1" noProof="0" dirty="0">
                          <a:solidFill>
                            <a:schemeClr val="dk1"/>
                          </a:solidFill>
                        </a:rPr>
                        <a:t>Suriye</a:t>
                      </a:r>
                    </a:p>
                  </a:txBody>
                  <a:tcPr marL="138061" marR="138061" marT="45713" marB="45713" anchor="ctr"/>
                </a:tc>
                <a:tc>
                  <a:txBody>
                    <a:bodyPr/>
                    <a:lstStyle/>
                    <a:p>
                      <a:pPr marL="0" algn="ctr" defTabSz="914400" rtl="1">
                        <a:buNone/>
                      </a:pPr>
                      <a:r>
                        <a:rPr lang="tr-TR" sz="1200" b="1" noProof="0" dirty="0">
                          <a:solidFill>
                            <a:schemeClr val="dk1"/>
                          </a:solidFill>
                        </a:rPr>
                        <a:t>YL</a:t>
                      </a: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tc>
                <a:tc>
                  <a:txBody>
                    <a:bodyPr/>
                    <a:lstStyle/>
                    <a:p>
                      <a:pPr marL="0" algn="ctr" defTabSz="914400" rtl="1">
                        <a:buNone/>
                      </a:pPr>
                      <a:r>
                        <a:rPr lang="tr-TR" sz="1200" b="1" noProof="0" dirty="0">
                          <a:solidFill>
                            <a:schemeClr val="dk1"/>
                          </a:solidFill>
                        </a:rPr>
                        <a:t>3</a:t>
                      </a: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tc>
                <a:extLst>
                  <a:ext uri="{0D108BD9-81ED-4DB2-BD59-A6C34878D82A}">
                    <a16:rowId xmlns:a16="http://schemas.microsoft.com/office/drawing/2014/main" xmlns="" val="1670832913"/>
                  </a:ext>
                </a:extLst>
              </a:tr>
              <a:tr h="415661">
                <a:tc vMerge="1">
                  <a:txBody>
                    <a:bodyPr/>
                    <a:lstStyle/>
                    <a:p>
                      <a:pPr marL="0" algn="ctr" defTabSz="914400" rtl="1">
                        <a:buNone/>
                      </a:pP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solidFill>
                      <a:schemeClr val="bg1"/>
                    </a:solidFill>
                  </a:tcPr>
                </a:tc>
                <a:tc>
                  <a:txBody>
                    <a:bodyPr/>
                    <a:lstStyle/>
                    <a:p>
                      <a:pPr marL="0" algn="ctr" defTabSz="914400" rtl="1">
                        <a:buNone/>
                      </a:pPr>
                      <a:r>
                        <a:rPr lang="tr-TR" sz="1200" b="1" noProof="0" dirty="0">
                          <a:solidFill>
                            <a:schemeClr val="dk1"/>
                          </a:solidFill>
                        </a:rPr>
                        <a:t>Suriye</a:t>
                      </a: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tc>
                <a:tc>
                  <a:txBody>
                    <a:bodyPr/>
                    <a:lstStyle/>
                    <a:p>
                      <a:pPr marL="0" algn="ctr" defTabSz="914400" rtl="1">
                        <a:buNone/>
                      </a:pPr>
                      <a:r>
                        <a:rPr lang="tr-TR" sz="1200" b="1" noProof="0" dirty="0">
                          <a:solidFill>
                            <a:schemeClr val="dk1"/>
                          </a:solidFill>
                        </a:rPr>
                        <a:t>Doktora</a:t>
                      </a: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tc>
                <a:tc>
                  <a:txBody>
                    <a:bodyPr/>
                    <a:lstStyle/>
                    <a:p>
                      <a:pPr marL="0" algn="ctr" defTabSz="914400" rtl="1">
                        <a:buNone/>
                      </a:pPr>
                      <a:r>
                        <a:rPr lang="tr-TR" sz="1200" b="1" noProof="0" dirty="0">
                          <a:solidFill>
                            <a:schemeClr val="dk1"/>
                          </a:solidFill>
                        </a:rPr>
                        <a:t>11</a:t>
                      </a: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tc>
                <a:extLst>
                  <a:ext uri="{0D108BD9-81ED-4DB2-BD59-A6C34878D82A}">
                    <a16:rowId xmlns:a16="http://schemas.microsoft.com/office/drawing/2014/main" xmlns="" val="2550264911"/>
                  </a:ext>
                </a:extLst>
              </a:tr>
              <a:tr h="415661">
                <a:tc vMerge="1">
                  <a:txBody>
                    <a:bodyPr/>
                    <a:lstStyle/>
                    <a:p>
                      <a:pPr marL="0" algn="ctr" defTabSz="914400" rtl="1">
                        <a:buNone/>
                      </a:pP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solidFill>
                      <a:schemeClr val="bg1"/>
                    </a:solidFill>
                  </a:tcPr>
                </a:tc>
                <a:tc>
                  <a:txBody>
                    <a:bodyPr/>
                    <a:lstStyle/>
                    <a:p>
                      <a:pPr marL="0" algn="ctr" defTabSz="914400" rtl="1">
                        <a:buNone/>
                      </a:pPr>
                      <a:r>
                        <a:rPr lang="tr-TR" sz="1200" b="1" noProof="0" dirty="0">
                          <a:solidFill>
                            <a:schemeClr val="dk1"/>
                          </a:solidFill>
                        </a:rPr>
                        <a:t>Pakistan</a:t>
                      </a: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tc>
                <a:tc>
                  <a:txBody>
                    <a:bodyPr/>
                    <a:lstStyle/>
                    <a:p>
                      <a:pPr marL="0" algn="ctr" defTabSz="914400" rtl="1">
                        <a:buNone/>
                      </a:pPr>
                      <a:r>
                        <a:rPr lang="tr-TR" sz="1200" b="1" noProof="0" dirty="0">
                          <a:solidFill>
                            <a:schemeClr val="dk1"/>
                          </a:solidFill>
                        </a:rPr>
                        <a:t>Doktora</a:t>
                      </a: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tc>
                <a:tc>
                  <a:txBody>
                    <a:bodyPr/>
                    <a:lstStyle/>
                    <a:p>
                      <a:pPr marL="0" algn="ctr" defTabSz="914400" rtl="1">
                        <a:buNone/>
                      </a:pPr>
                      <a:r>
                        <a:rPr lang="tr-TR" sz="1200" b="1" noProof="0" dirty="0">
                          <a:solidFill>
                            <a:schemeClr val="dk1"/>
                          </a:solidFill>
                        </a:rPr>
                        <a:t>1</a:t>
                      </a: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tc>
                <a:extLst>
                  <a:ext uri="{0D108BD9-81ED-4DB2-BD59-A6C34878D82A}">
                    <a16:rowId xmlns:a16="http://schemas.microsoft.com/office/drawing/2014/main" xmlns="" val="737882195"/>
                  </a:ext>
                </a:extLst>
              </a:tr>
              <a:tr h="415661">
                <a:tc rowSpan="4">
                  <a:txBody>
                    <a:bodyPr/>
                    <a:lstStyle/>
                    <a:p>
                      <a:pPr marL="0" algn="ctr" defTabSz="914400" rtl="1">
                        <a:buNone/>
                      </a:pPr>
                      <a:r>
                        <a:rPr lang="tr-TR" sz="1200" b="1" noProof="0" dirty="0">
                          <a:solidFill>
                            <a:schemeClr val="dk1"/>
                          </a:solidFill>
                        </a:rPr>
                        <a:t>İktisat</a:t>
                      </a: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tc>
                <a:tc>
                  <a:txBody>
                    <a:bodyPr/>
                    <a:lstStyle/>
                    <a:p>
                      <a:pPr marL="0" algn="ctr" defTabSz="914400" rtl="1">
                        <a:buNone/>
                      </a:pPr>
                      <a:r>
                        <a:rPr lang="tr-TR" sz="1200" b="1" noProof="0" dirty="0">
                          <a:solidFill>
                            <a:schemeClr val="dk1"/>
                          </a:solidFill>
                        </a:rPr>
                        <a:t>Pakistan</a:t>
                      </a: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tc>
                <a:tc>
                  <a:txBody>
                    <a:bodyPr/>
                    <a:lstStyle/>
                    <a:p>
                      <a:pPr marL="0" algn="ctr" defTabSz="914400" rtl="1">
                        <a:buNone/>
                      </a:pPr>
                      <a:r>
                        <a:rPr lang="tr-TR" sz="1200" b="1" noProof="0" dirty="0">
                          <a:solidFill>
                            <a:schemeClr val="dk1"/>
                          </a:solidFill>
                        </a:rPr>
                        <a:t>YL</a:t>
                      </a: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tc>
                <a:tc>
                  <a:txBody>
                    <a:bodyPr/>
                    <a:lstStyle/>
                    <a:p>
                      <a:pPr marL="0" algn="ctr" defTabSz="914400" rtl="1">
                        <a:buNone/>
                      </a:pPr>
                      <a:r>
                        <a:rPr lang="tr-TR" sz="1200" b="1" noProof="0" dirty="0">
                          <a:solidFill>
                            <a:schemeClr val="dk1"/>
                          </a:solidFill>
                        </a:rPr>
                        <a:t>1</a:t>
                      </a: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tc>
                <a:extLst>
                  <a:ext uri="{0D108BD9-81ED-4DB2-BD59-A6C34878D82A}">
                    <a16:rowId xmlns:a16="http://schemas.microsoft.com/office/drawing/2014/main" xmlns="" val="94165903"/>
                  </a:ext>
                </a:extLst>
              </a:tr>
              <a:tr h="415661">
                <a:tc vMerge="1">
                  <a:txBody>
                    <a:bodyPr/>
                    <a:lstStyle/>
                    <a:p>
                      <a:pPr marL="0" algn="ctr" defTabSz="914400" rtl="1">
                        <a:buNone/>
                      </a:pP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solidFill>
                      <a:schemeClr val="bg1"/>
                    </a:solidFill>
                  </a:tcPr>
                </a:tc>
                <a:tc>
                  <a:txBody>
                    <a:bodyPr/>
                    <a:lstStyle/>
                    <a:p>
                      <a:pPr marL="0" algn="ctr" defTabSz="914400" rtl="1">
                        <a:buNone/>
                      </a:pPr>
                      <a:r>
                        <a:rPr lang="tr-TR" sz="1200" b="1" noProof="0" dirty="0">
                          <a:solidFill>
                            <a:schemeClr val="dk1"/>
                          </a:solidFill>
                        </a:rPr>
                        <a:t>Türkmenistan</a:t>
                      </a: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tc>
                <a:tc>
                  <a:txBody>
                    <a:bodyPr/>
                    <a:lstStyle/>
                    <a:p>
                      <a:pPr marL="0" algn="ctr" defTabSz="914400" rtl="1">
                        <a:buNone/>
                      </a:pPr>
                      <a:r>
                        <a:rPr lang="tr-TR" sz="1200" b="1" noProof="0" dirty="0">
                          <a:solidFill>
                            <a:schemeClr val="dk1"/>
                          </a:solidFill>
                        </a:rPr>
                        <a:t>YL</a:t>
                      </a: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tc>
                <a:tc>
                  <a:txBody>
                    <a:bodyPr/>
                    <a:lstStyle/>
                    <a:p>
                      <a:pPr marL="0" algn="ctr" defTabSz="914400" rtl="1">
                        <a:buNone/>
                      </a:pPr>
                      <a:r>
                        <a:rPr lang="tr-TR" sz="1200" b="1" noProof="0" dirty="0">
                          <a:solidFill>
                            <a:schemeClr val="dk1"/>
                          </a:solidFill>
                        </a:rPr>
                        <a:t>1</a:t>
                      </a: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tc>
                <a:extLst>
                  <a:ext uri="{0D108BD9-81ED-4DB2-BD59-A6C34878D82A}">
                    <a16:rowId xmlns:a16="http://schemas.microsoft.com/office/drawing/2014/main" xmlns="" val="3351124035"/>
                  </a:ext>
                </a:extLst>
              </a:tr>
              <a:tr h="415661">
                <a:tc vMerge="1">
                  <a:txBody>
                    <a:bodyPr/>
                    <a:lstStyle/>
                    <a:p>
                      <a:pPr marL="0" algn="ctr" defTabSz="914400" rtl="1">
                        <a:buNone/>
                      </a:pP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solidFill>
                      <a:schemeClr val="bg1"/>
                    </a:solidFill>
                  </a:tcPr>
                </a:tc>
                <a:tc>
                  <a:txBody>
                    <a:bodyPr/>
                    <a:lstStyle/>
                    <a:p>
                      <a:pPr marL="0" algn="ctr" defTabSz="914400" rtl="1">
                        <a:buNone/>
                      </a:pPr>
                      <a:r>
                        <a:rPr lang="tr-TR" sz="1200" b="1" noProof="0" dirty="0">
                          <a:solidFill>
                            <a:schemeClr val="dk1"/>
                          </a:solidFill>
                        </a:rPr>
                        <a:t>Azerbaycan</a:t>
                      </a: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tc>
                <a:tc>
                  <a:txBody>
                    <a:bodyPr/>
                    <a:lstStyle/>
                    <a:p>
                      <a:pPr marL="0" algn="ctr" defTabSz="914400" rtl="1">
                        <a:buNone/>
                      </a:pPr>
                      <a:r>
                        <a:rPr lang="tr-TR" sz="1200" b="1" noProof="0" dirty="0">
                          <a:solidFill>
                            <a:schemeClr val="dk1"/>
                          </a:solidFill>
                        </a:rPr>
                        <a:t>Doktora</a:t>
                      </a: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tc>
                <a:tc>
                  <a:txBody>
                    <a:bodyPr/>
                    <a:lstStyle/>
                    <a:p>
                      <a:pPr marL="0" algn="ctr" defTabSz="914400" rtl="1">
                        <a:buNone/>
                      </a:pPr>
                      <a:r>
                        <a:rPr lang="tr-TR" sz="1200" b="1" noProof="0" dirty="0">
                          <a:solidFill>
                            <a:schemeClr val="dk1"/>
                          </a:solidFill>
                        </a:rPr>
                        <a:t>2</a:t>
                      </a: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tc>
                <a:extLst>
                  <a:ext uri="{0D108BD9-81ED-4DB2-BD59-A6C34878D82A}">
                    <a16:rowId xmlns:a16="http://schemas.microsoft.com/office/drawing/2014/main" xmlns="" val="1974284186"/>
                  </a:ext>
                </a:extLst>
              </a:tr>
              <a:tr h="415661">
                <a:tc vMerge="1">
                  <a:txBody>
                    <a:bodyPr/>
                    <a:lstStyle/>
                    <a:p>
                      <a:pPr marL="0" algn="ctr" defTabSz="914400" rtl="1">
                        <a:buNone/>
                      </a:pP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solidFill>
                      <a:schemeClr val="bg1"/>
                    </a:solidFill>
                  </a:tcPr>
                </a:tc>
                <a:tc>
                  <a:txBody>
                    <a:bodyPr/>
                    <a:lstStyle/>
                    <a:p>
                      <a:pPr marL="0" algn="ctr" defTabSz="914400" rtl="1">
                        <a:buNone/>
                      </a:pPr>
                      <a:r>
                        <a:rPr lang="tr-TR" sz="1200" b="1" noProof="0" dirty="0">
                          <a:solidFill>
                            <a:schemeClr val="dk1"/>
                          </a:solidFill>
                        </a:rPr>
                        <a:t>Mısır</a:t>
                      </a: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tc>
                <a:tc>
                  <a:txBody>
                    <a:bodyPr/>
                    <a:lstStyle/>
                    <a:p>
                      <a:pPr marL="0" algn="ctr" defTabSz="914400" rtl="1">
                        <a:buNone/>
                      </a:pPr>
                      <a:r>
                        <a:rPr lang="tr-TR" sz="1200" b="1" noProof="0" dirty="0">
                          <a:solidFill>
                            <a:schemeClr val="dk1"/>
                          </a:solidFill>
                        </a:rPr>
                        <a:t>Doktora</a:t>
                      </a: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tc>
                <a:tc>
                  <a:txBody>
                    <a:bodyPr/>
                    <a:lstStyle/>
                    <a:p>
                      <a:pPr marL="0" algn="ctr" defTabSz="914400" rtl="1">
                        <a:buNone/>
                      </a:pPr>
                      <a:r>
                        <a:rPr lang="tr-TR" sz="1200" b="1" noProof="0" dirty="0">
                          <a:solidFill>
                            <a:schemeClr val="dk1"/>
                          </a:solidFill>
                        </a:rPr>
                        <a:t>1</a:t>
                      </a: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tc>
                <a:extLst>
                  <a:ext uri="{0D108BD9-81ED-4DB2-BD59-A6C34878D82A}">
                    <a16:rowId xmlns:a16="http://schemas.microsoft.com/office/drawing/2014/main" xmlns="" val="3373129186"/>
                  </a:ext>
                </a:extLst>
              </a:tr>
              <a:tr h="415661">
                <a:tc>
                  <a:txBody>
                    <a:bodyPr/>
                    <a:lstStyle/>
                    <a:p>
                      <a:pPr marL="0" algn="ctr" defTabSz="914400" rtl="1">
                        <a:buNone/>
                      </a:pPr>
                      <a:r>
                        <a:rPr lang="tr-TR" sz="1200" b="1" noProof="0" dirty="0">
                          <a:solidFill>
                            <a:schemeClr val="dk1"/>
                          </a:solidFill>
                        </a:rPr>
                        <a:t>Maliye</a:t>
                      </a: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tc>
                <a:tc>
                  <a:txBody>
                    <a:bodyPr/>
                    <a:lstStyle/>
                    <a:p>
                      <a:pPr marL="0" algn="ctr" defTabSz="914400" rtl="1">
                        <a:buNone/>
                      </a:pPr>
                      <a:r>
                        <a:rPr lang="tr-TR" sz="1200" b="1" noProof="0" dirty="0">
                          <a:solidFill>
                            <a:schemeClr val="dk1"/>
                          </a:solidFill>
                        </a:rPr>
                        <a:t>Irak</a:t>
                      </a: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tc>
                <a:tc>
                  <a:txBody>
                    <a:bodyPr/>
                    <a:lstStyle/>
                    <a:p>
                      <a:pPr marL="0" algn="ctr" defTabSz="914400" rtl="1">
                        <a:buNone/>
                      </a:pPr>
                      <a:r>
                        <a:rPr lang="tr-TR" sz="1200" b="1" noProof="0" dirty="0">
                          <a:solidFill>
                            <a:schemeClr val="dk1"/>
                          </a:solidFill>
                        </a:rPr>
                        <a:t>YL</a:t>
                      </a: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tc>
                <a:tc>
                  <a:txBody>
                    <a:bodyPr/>
                    <a:lstStyle/>
                    <a:p>
                      <a:pPr marL="0" algn="ctr" defTabSz="914400" rtl="1">
                        <a:buNone/>
                      </a:pPr>
                      <a:r>
                        <a:rPr lang="tr-TR" sz="1200" b="1" i="0" noProof="0" dirty="0">
                          <a:solidFill>
                            <a:schemeClr val="dk1"/>
                          </a:solidFill>
                          <a:latin typeface="Book Antiqua" panose="02040602050305030304" pitchFamily="18" charset="0"/>
                          <a:ea typeface="+mn-ea"/>
                          <a:cs typeface="+mn-cs"/>
                        </a:rPr>
                        <a:t>1</a:t>
                      </a:r>
                    </a:p>
                  </a:txBody>
                  <a:tcPr marL="138061" marR="138061" marT="45713" marB="45713" anchor="ctr"/>
                </a:tc>
                <a:extLst>
                  <a:ext uri="{0D108BD9-81ED-4DB2-BD59-A6C34878D82A}">
                    <a16:rowId xmlns:a16="http://schemas.microsoft.com/office/drawing/2014/main" xmlns="" val="527217071"/>
                  </a:ext>
                </a:extLst>
              </a:tr>
              <a:tr h="415661">
                <a:tc>
                  <a:txBody>
                    <a:bodyPr/>
                    <a:lstStyle/>
                    <a:p>
                      <a:pPr marL="0" algn="ctr" defTabSz="914400" rtl="1">
                        <a:buNone/>
                      </a:pPr>
                      <a:r>
                        <a:rPr lang="tr-TR" sz="1200" b="1" noProof="0" dirty="0">
                          <a:solidFill>
                            <a:schemeClr val="dk1"/>
                          </a:solidFill>
                        </a:rPr>
                        <a:t>Tarih</a:t>
                      </a: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tc>
                <a:tc>
                  <a:txBody>
                    <a:bodyPr/>
                    <a:lstStyle/>
                    <a:p>
                      <a:pPr marL="0" algn="ctr" defTabSz="914400" rtl="1">
                        <a:buNone/>
                      </a:pPr>
                      <a:r>
                        <a:rPr lang="tr-TR" sz="1200" b="1" noProof="0" dirty="0">
                          <a:solidFill>
                            <a:schemeClr val="dk1"/>
                          </a:solidFill>
                        </a:rPr>
                        <a:t>Türkmenistan</a:t>
                      </a: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tc>
                <a:tc>
                  <a:txBody>
                    <a:bodyPr/>
                    <a:lstStyle/>
                    <a:p>
                      <a:pPr marL="0" algn="ctr" defTabSz="914400" rtl="1">
                        <a:buNone/>
                      </a:pPr>
                      <a:r>
                        <a:rPr lang="tr-TR" sz="1200" b="1" noProof="0" dirty="0">
                          <a:solidFill>
                            <a:schemeClr val="dk1"/>
                          </a:solidFill>
                        </a:rPr>
                        <a:t>YL</a:t>
                      </a: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tc>
                <a:tc>
                  <a:txBody>
                    <a:bodyPr/>
                    <a:lstStyle/>
                    <a:p>
                      <a:pPr marL="0" algn="ctr" defTabSz="914400" rtl="1">
                        <a:buNone/>
                      </a:pPr>
                      <a:r>
                        <a:rPr lang="tr-TR" sz="1200" b="1" i="0" noProof="0" dirty="0">
                          <a:solidFill>
                            <a:schemeClr val="dk1"/>
                          </a:solidFill>
                          <a:latin typeface="Book Antiqua" panose="02040602050305030304" pitchFamily="18" charset="0"/>
                          <a:ea typeface="+mn-ea"/>
                          <a:cs typeface="+mn-cs"/>
                        </a:rPr>
                        <a:t>1</a:t>
                      </a:r>
                    </a:p>
                  </a:txBody>
                  <a:tcPr marL="138061" marR="138061" marT="45713" marB="45713" anchor="ctr"/>
                </a:tc>
                <a:extLst>
                  <a:ext uri="{0D108BD9-81ED-4DB2-BD59-A6C34878D82A}">
                    <a16:rowId xmlns:a16="http://schemas.microsoft.com/office/drawing/2014/main" xmlns="" val="2056562660"/>
                  </a:ext>
                </a:extLst>
              </a:tr>
              <a:tr h="415661">
                <a:tc gridSpan="3">
                  <a:txBody>
                    <a:bodyPr/>
                    <a:lstStyle/>
                    <a:p>
                      <a:pPr marL="0" algn="ctr" defTabSz="914400" rtl="1">
                        <a:buNone/>
                      </a:pPr>
                      <a:r>
                        <a:rPr lang="tr-TR" sz="1200" b="1" kern="1200" noProof="0" dirty="0">
                          <a:solidFill>
                            <a:schemeClr val="dk1"/>
                          </a:solidFill>
                          <a:latin typeface="+mn-lt"/>
                          <a:ea typeface="+mn-ea"/>
                          <a:cs typeface="+mn-cs"/>
                        </a:rPr>
                        <a:t>TOPLAM</a:t>
                      </a:r>
                    </a:p>
                  </a:txBody>
                  <a:tcPr marL="138061" marR="138061" marT="45713" marB="45713" anchor="ctr"/>
                </a:tc>
                <a:tc hMerge="1">
                  <a:txBody>
                    <a:bodyPr/>
                    <a:lstStyle/>
                    <a:p>
                      <a:pPr marL="0" algn="ctr" defTabSz="914400" rtl="1">
                        <a:buNone/>
                      </a:pP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tc>
                <a:tc hMerge="1">
                  <a:txBody>
                    <a:bodyPr/>
                    <a:lstStyle/>
                    <a:p>
                      <a:pPr marL="0" algn="ctr" defTabSz="914400" rtl="1">
                        <a:buNone/>
                      </a:pP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tc>
                <a:tc>
                  <a:txBody>
                    <a:bodyPr/>
                    <a:lstStyle/>
                    <a:p>
                      <a:pPr marL="0" algn="ctr" defTabSz="914400" rtl="1">
                        <a:buNone/>
                      </a:pPr>
                      <a:r>
                        <a:rPr lang="tr-TR" sz="1200" b="1" i="0" noProof="0" dirty="0">
                          <a:solidFill>
                            <a:schemeClr val="dk1"/>
                          </a:solidFill>
                          <a:latin typeface="Book Antiqua" panose="02040602050305030304" pitchFamily="18" charset="0"/>
                          <a:ea typeface="+mn-ea"/>
                          <a:cs typeface="+mn-cs"/>
                        </a:rPr>
                        <a:t>22</a:t>
                      </a:r>
                    </a:p>
                  </a:txBody>
                  <a:tcPr marL="138061" marR="138061" marT="45713" marB="45713" anchor="ctr"/>
                </a:tc>
                <a:extLst>
                  <a:ext uri="{0D108BD9-81ED-4DB2-BD59-A6C34878D82A}">
                    <a16:rowId xmlns:a16="http://schemas.microsoft.com/office/drawing/2014/main" xmlns="" val="3610487511"/>
                  </a:ext>
                </a:extLst>
              </a:tr>
            </a:tbl>
          </a:graphicData>
        </a:graphic>
      </p:graphicFrame>
      <p:graphicFrame>
        <p:nvGraphicFramePr>
          <p:cNvPr id="6" name="Grafik 5">
            <a:extLst>
              <a:ext uri="{FF2B5EF4-FFF2-40B4-BE49-F238E27FC236}">
                <a16:creationId xmlns:a16="http://schemas.microsoft.com/office/drawing/2014/main" xmlns="" id="{771C2380-FE2E-B472-8D84-FE0D47BA5951}"/>
              </a:ext>
            </a:extLst>
          </p:cNvPr>
          <p:cNvGraphicFramePr/>
          <p:nvPr>
            <p:extLst>
              <p:ext uri="{D42A27DB-BD31-4B8C-83A1-F6EECF244321}">
                <p14:modId xmlns:p14="http://schemas.microsoft.com/office/powerpoint/2010/main" xmlns="" val="4127007286"/>
              </p:ext>
            </p:extLst>
          </p:nvPr>
        </p:nvGraphicFramePr>
        <p:xfrm>
          <a:off x="6427428" y="1419616"/>
          <a:ext cx="5548543" cy="46731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808379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fade">
                                      <p:cBhvr>
                                        <p:cTn id="7" dur="500"/>
                                        <p:tgtEl>
                                          <p:spTgt spid="6">
                                            <p:graphicEl>
                                              <a:chart seriesIdx="-3" categoryIdx="-3" bldStep="gridLegend"/>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fade">
                                      <p:cBhvr>
                                        <p:cTn id="11" dur="500"/>
                                        <p:tgtEl>
                                          <p:spTgt spid="6">
                                            <p:graphicEl>
                                              <a:chart seriesIdx="0" categoryIdx="-4" bldStep="series"/>
                                            </p:graphic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graphicEl>
                                              <a:chart seriesIdx="1" categoryIdx="-4" bldStep="series"/>
                                            </p:graphicEl>
                                          </p:spTgt>
                                        </p:tgtEl>
                                        <p:attrNameLst>
                                          <p:attrName>style.visibility</p:attrName>
                                        </p:attrNameLst>
                                      </p:cBhvr>
                                      <p:to>
                                        <p:strVal val="visible"/>
                                      </p:to>
                                    </p:set>
                                    <p:animEffect transition="in" filter="fade">
                                      <p:cBhvr>
                                        <p:cTn id="15" dur="500"/>
                                        <p:tgtEl>
                                          <p:spTgt spid="6">
                                            <p:graphicEl>
                                              <a:chart seriesIdx="1" categoryIdx="-4" bldStep="series"/>
                                            </p:graphic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graphicEl>
                                              <a:chart seriesIdx="2" categoryIdx="-4" bldStep="series"/>
                                            </p:graphicEl>
                                          </p:spTgt>
                                        </p:tgtEl>
                                        <p:attrNameLst>
                                          <p:attrName>style.visibility</p:attrName>
                                        </p:attrNameLst>
                                      </p:cBhvr>
                                      <p:to>
                                        <p:strVal val="visible"/>
                                      </p:to>
                                    </p:set>
                                    <p:animEffect transition="in" filter="fade">
                                      <p:cBhvr>
                                        <p:cTn id="19" dur="500"/>
                                        <p:tgtEl>
                                          <p:spTgt spid="6">
                                            <p:graphicEl>
                                              <a:chart seriesIdx="2" categoryIdx="-4" bldStep="series"/>
                                            </p:graphic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
                                            <p:graphicEl>
                                              <a:chart seriesIdx="3" categoryIdx="-4" bldStep="series"/>
                                            </p:graphicEl>
                                          </p:spTgt>
                                        </p:tgtEl>
                                        <p:attrNameLst>
                                          <p:attrName>style.visibility</p:attrName>
                                        </p:attrNameLst>
                                      </p:cBhvr>
                                      <p:to>
                                        <p:strVal val="visible"/>
                                      </p:to>
                                    </p:set>
                                    <p:animEffect transition="in" filter="fade">
                                      <p:cBhvr>
                                        <p:cTn id="23" dur="500"/>
                                        <p:tgtEl>
                                          <p:spTgt spid="6">
                                            <p:graphicEl>
                                              <a:chart seriesIdx="3" categoryIdx="-4" bldStep="series"/>
                                            </p:graphic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6">
                                            <p:graphicEl>
                                              <a:chart seriesIdx="4" categoryIdx="-4" bldStep="series"/>
                                            </p:graphicEl>
                                          </p:spTgt>
                                        </p:tgtEl>
                                        <p:attrNameLst>
                                          <p:attrName>style.visibility</p:attrName>
                                        </p:attrNameLst>
                                      </p:cBhvr>
                                      <p:to>
                                        <p:strVal val="visible"/>
                                      </p:to>
                                    </p:set>
                                    <p:animEffect transition="in" filter="fade">
                                      <p:cBhvr>
                                        <p:cTn id="27" dur="500"/>
                                        <p:tgtEl>
                                          <p:spTgt spid="6">
                                            <p:graphicEl>
                                              <a:chart seriesIdx="4" categoryIdx="-4" bldStep="series"/>
                                            </p:graphic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6">
                                            <p:graphicEl>
                                              <a:chart seriesIdx="5" categoryIdx="-4" bldStep="series"/>
                                            </p:graphicEl>
                                          </p:spTgt>
                                        </p:tgtEl>
                                        <p:attrNameLst>
                                          <p:attrName>style.visibility</p:attrName>
                                        </p:attrNameLst>
                                      </p:cBhvr>
                                      <p:to>
                                        <p:strVal val="visible"/>
                                      </p:to>
                                    </p:set>
                                    <p:animEffect transition="in" filter="fade">
                                      <p:cBhvr>
                                        <p:cTn id="31" dur="500"/>
                                        <p:tgtEl>
                                          <p:spTgt spid="6">
                                            <p:graphicEl>
                                              <a:chart seriesIdx="5"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33006" y="365126"/>
            <a:ext cx="9620794" cy="897618"/>
          </a:xfrm>
        </p:spPr>
        <p:txBody>
          <a:bodyPr>
            <a:normAutofit/>
          </a:bodyPr>
          <a:lstStyle/>
          <a:p>
            <a:r>
              <a:rPr lang="tr-TR" sz="2400" b="1" dirty="0"/>
              <a:t>MEZUN ÖĞRENCİ SAYILARI </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xmlns="" val="1852498804"/>
              </p:ext>
            </p:extLst>
          </p:nvPr>
        </p:nvGraphicFramePr>
        <p:xfrm>
          <a:off x="1341121" y="1158241"/>
          <a:ext cx="7628708" cy="4021565"/>
        </p:xfrm>
        <a:graphic>
          <a:graphicData uri="http://schemas.openxmlformats.org/drawingml/2006/table">
            <a:tbl>
              <a:tblPr firstRow="1" bandRow="1">
                <a:tableStyleId>{5C22544A-7EE6-4342-B048-85BDC9FD1C3A}</a:tableStyleId>
              </a:tblPr>
              <a:tblGrid>
                <a:gridCol w="5685142">
                  <a:extLst>
                    <a:ext uri="{9D8B030D-6E8A-4147-A177-3AD203B41FA5}">
                      <a16:colId xmlns:a16="http://schemas.microsoft.com/office/drawing/2014/main" xmlns="" val="239511099"/>
                    </a:ext>
                  </a:extLst>
                </a:gridCol>
                <a:gridCol w="1943566">
                  <a:extLst>
                    <a:ext uri="{9D8B030D-6E8A-4147-A177-3AD203B41FA5}">
                      <a16:colId xmlns:a16="http://schemas.microsoft.com/office/drawing/2014/main" xmlns="" val="4264535481"/>
                    </a:ext>
                  </a:extLst>
                </a:gridCol>
              </a:tblGrid>
              <a:tr h="581043">
                <a:tc>
                  <a:txBody>
                    <a:bodyPr/>
                    <a:lstStyle/>
                    <a:p>
                      <a:pPr algn="ctr"/>
                      <a:r>
                        <a:rPr lang="tr-TR" sz="1800" dirty="0">
                          <a:latin typeface="Book Antiqua" panose="02040602050305030304" pitchFamily="18" charset="0"/>
                        </a:rPr>
                        <a:t>PROGRAM</a:t>
                      </a:r>
                    </a:p>
                  </a:txBody>
                  <a:tcPr marL="91437" marR="91437" marT="45718" marB="45718"/>
                </a:tc>
                <a:tc>
                  <a:txBody>
                    <a:bodyPr/>
                    <a:lstStyle/>
                    <a:p>
                      <a:pPr algn="ctr"/>
                      <a:r>
                        <a:rPr lang="tr-TR" sz="1800" baseline="0" dirty="0">
                          <a:latin typeface="Book Antiqua" panose="02040602050305030304" pitchFamily="18" charset="0"/>
                        </a:rPr>
                        <a:t>ÖĞRENCİ SAYISI</a:t>
                      </a:r>
                      <a:endParaRPr lang="tr-TR" sz="1800" dirty="0">
                        <a:latin typeface="Book Antiqua" panose="02040602050305030304" pitchFamily="18" charset="0"/>
                      </a:endParaRPr>
                    </a:p>
                  </a:txBody>
                  <a:tcPr marL="91437" marR="91437" marT="45718" marB="45718"/>
                </a:tc>
                <a:extLst>
                  <a:ext uri="{0D108BD9-81ED-4DB2-BD59-A6C34878D82A}">
                    <a16:rowId xmlns:a16="http://schemas.microsoft.com/office/drawing/2014/main" xmlns="" val="793775879"/>
                  </a:ext>
                </a:extLst>
              </a:tr>
              <a:tr h="664050">
                <a:tc>
                  <a:txBody>
                    <a:bodyPr/>
                    <a:lstStyle/>
                    <a:p>
                      <a:pPr algn="ctr"/>
                      <a:r>
                        <a:rPr lang="tr-TR" altLang="tr-TR" sz="1200" b="1" dirty="0">
                          <a:latin typeface="+mn-lt"/>
                          <a:cs typeface="Times New Roman" pitchFamily="18" charset="0"/>
                        </a:rPr>
                        <a:t>İktisat ABD /</a:t>
                      </a:r>
                      <a:r>
                        <a:rPr lang="tr-TR" altLang="tr-TR" sz="1200" b="1" baseline="0" dirty="0">
                          <a:latin typeface="+mn-lt"/>
                          <a:cs typeface="Times New Roman" pitchFamily="18" charset="0"/>
                        </a:rPr>
                        <a:t> </a:t>
                      </a:r>
                      <a:r>
                        <a:rPr lang="tr-TR" altLang="tr-TR" sz="1200" b="1" dirty="0">
                          <a:latin typeface="+mn-lt"/>
                          <a:cs typeface="Times New Roman" pitchFamily="18" charset="0"/>
                        </a:rPr>
                        <a:t>Bölgesel Kalkınma İktisadı Bilim Dalı Tezli</a:t>
                      </a:r>
                    </a:p>
                    <a:p>
                      <a:pPr marL="0" marR="0" indent="0" algn="ctr" defTabSz="914400" rtl="0" eaLnBrk="1" fontAlgn="auto" latinLnBrk="0" hangingPunct="1">
                        <a:lnSpc>
                          <a:spcPct val="100000"/>
                        </a:lnSpc>
                        <a:spcBef>
                          <a:spcPts val="0"/>
                        </a:spcBef>
                        <a:spcAft>
                          <a:spcPts val="0"/>
                        </a:spcAft>
                        <a:buClrTx/>
                        <a:buSzTx/>
                        <a:buFontTx/>
                        <a:buNone/>
                        <a:tabLst/>
                        <a:defRPr/>
                      </a:pPr>
                      <a:r>
                        <a:rPr lang="tr-TR" altLang="tr-TR" sz="1200" b="1" dirty="0">
                          <a:latin typeface="+mn-lt"/>
                          <a:cs typeface="Times New Roman" pitchFamily="18" charset="0"/>
                        </a:rPr>
                        <a:t>İktisat ABD /</a:t>
                      </a:r>
                      <a:r>
                        <a:rPr lang="tr-TR" altLang="tr-TR" sz="1200" b="1" baseline="0" dirty="0">
                          <a:latin typeface="+mn-lt"/>
                          <a:cs typeface="Times New Roman" pitchFamily="18" charset="0"/>
                        </a:rPr>
                        <a:t> </a:t>
                      </a:r>
                      <a:r>
                        <a:rPr lang="tr-TR" altLang="tr-TR" sz="1200" b="1" dirty="0">
                          <a:latin typeface="+mn-lt"/>
                          <a:cs typeface="Times New Roman" pitchFamily="18" charset="0"/>
                        </a:rPr>
                        <a:t>Bölgesel Kalkınma İktisadı Bilim Dalı Tezsiz</a:t>
                      </a:r>
                    </a:p>
                    <a:p>
                      <a:pPr algn="ctr"/>
                      <a:r>
                        <a:rPr lang="tr-TR" altLang="tr-TR" sz="1200" b="1" dirty="0">
                          <a:latin typeface="+mn-lt"/>
                          <a:cs typeface="Times New Roman" pitchFamily="18" charset="0"/>
                        </a:rPr>
                        <a:t>İktisat ABD Doktora</a:t>
                      </a:r>
                    </a:p>
                    <a:p>
                      <a:pPr algn="ctr"/>
                      <a:endParaRPr lang="tr-TR" sz="1200" b="1" dirty="0">
                        <a:latin typeface="+mn-lt"/>
                      </a:endParaRPr>
                    </a:p>
                  </a:txBody>
                  <a:tcPr marL="91437" marR="91437" marT="45718" marB="45718"/>
                </a:tc>
                <a:tc>
                  <a:txBody>
                    <a:bodyPr/>
                    <a:lstStyle/>
                    <a:p>
                      <a:pPr algn="ctr"/>
                      <a:r>
                        <a:rPr lang="tr-TR" sz="1200" dirty="0">
                          <a:latin typeface="+mn-lt"/>
                        </a:rPr>
                        <a:t>2</a:t>
                      </a:r>
                    </a:p>
                    <a:p>
                      <a:pPr algn="ctr"/>
                      <a:r>
                        <a:rPr lang="tr-TR" sz="1200" dirty="0">
                          <a:latin typeface="+mn-lt"/>
                        </a:rPr>
                        <a:t>18</a:t>
                      </a:r>
                    </a:p>
                    <a:p>
                      <a:pPr algn="ctr"/>
                      <a:r>
                        <a:rPr lang="tr-TR" sz="1200" dirty="0">
                          <a:latin typeface="+mn-lt"/>
                        </a:rPr>
                        <a:t>2</a:t>
                      </a:r>
                    </a:p>
                  </a:txBody>
                  <a:tcPr marL="91437" marR="91437" marT="45718" marB="45718"/>
                </a:tc>
                <a:extLst>
                  <a:ext uri="{0D108BD9-81ED-4DB2-BD59-A6C34878D82A}">
                    <a16:rowId xmlns:a16="http://schemas.microsoft.com/office/drawing/2014/main" xmlns="" val="3489467716"/>
                  </a:ext>
                </a:extLst>
              </a:tr>
              <a:tr h="276685">
                <a:tc>
                  <a:txBody>
                    <a:bodyPr/>
                    <a:lstStyle/>
                    <a:p>
                      <a:pPr algn="ctr"/>
                      <a:r>
                        <a:rPr lang="tr-TR" altLang="tr-TR" sz="1200" b="1" dirty="0">
                          <a:latin typeface="+mn-lt"/>
                          <a:cs typeface="Times New Roman" pitchFamily="18" charset="0"/>
                        </a:rPr>
                        <a:t>Türkçe ve  Sosyal Bilimler Eğitimi ABD</a:t>
                      </a:r>
                      <a:r>
                        <a:rPr lang="tr-TR" altLang="tr-TR" sz="1200" b="1" baseline="0" dirty="0">
                          <a:latin typeface="+mn-lt"/>
                          <a:cs typeface="Times New Roman" pitchFamily="18" charset="0"/>
                        </a:rPr>
                        <a:t> / </a:t>
                      </a:r>
                      <a:r>
                        <a:rPr lang="tr-TR" altLang="tr-TR" sz="1200" b="1" dirty="0">
                          <a:latin typeface="+mn-lt"/>
                          <a:cs typeface="Times New Roman" pitchFamily="18" charset="0"/>
                        </a:rPr>
                        <a:t>Türkçe Eğitimi Bilim Dalı </a:t>
                      </a:r>
                      <a:endParaRPr lang="tr-TR" sz="1200" b="1" dirty="0">
                        <a:latin typeface="+mn-lt"/>
                      </a:endParaRPr>
                    </a:p>
                  </a:txBody>
                  <a:tcPr marL="91437" marR="91437" marT="45718" marB="45718"/>
                </a:tc>
                <a:tc>
                  <a:txBody>
                    <a:bodyPr/>
                    <a:lstStyle/>
                    <a:p>
                      <a:pPr algn="ctr"/>
                      <a:r>
                        <a:rPr lang="tr-TR" sz="1200" dirty="0">
                          <a:latin typeface="+mn-lt"/>
                        </a:rPr>
                        <a:t>15</a:t>
                      </a:r>
                    </a:p>
                  </a:txBody>
                  <a:tcPr marL="91437" marR="91437" marT="45718" marB="45718"/>
                </a:tc>
                <a:extLst>
                  <a:ext uri="{0D108BD9-81ED-4DB2-BD59-A6C34878D82A}">
                    <a16:rowId xmlns:a16="http://schemas.microsoft.com/office/drawing/2014/main" xmlns="" val="600679648"/>
                  </a:ext>
                </a:extLst>
              </a:tr>
              <a:tr h="664050">
                <a:tc>
                  <a:txBody>
                    <a:bodyPr/>
                    <a:lstStyle/>
                    <a:p>
                      <a:pPr algn="ctr"/>
                      <a:r>
                        <a:rPr lang="tr-TR" altLang="tr-TR" sz="1200" b="1" dirty="0">
                          <a:latin typeface="+mn-lt"/>
                          <a:cs typeface="Times New Roman" pitchFamily="18" charset="0"/>
                        </a:rPr>
                        <a:t>Eğitim Bilimleri ABD / Eğitim Yönetimi Bilim Dalı Tezli</a:t>
                      </a:r>
                    </a:p>
                    <a:p>
                      <a:pPr algn="ctr"/>
                      <a:r>
                        <a:rPr lang="tr-TR" altLang="tr-TR" sz="1200" b="1" dirty="0">
                          <a:latin typeface="+mn-lt"/>
                          <a:cs typeface="Times New Roman" pitchFamily="18" charset="0"/>
                        </a:rPr>
                        <a:t>Eğitim Bilimleri ABD/ Eğitim Yönetimi</a:t>
                      </a:r>
                      <a:r>
                        <a:rPr lang="tr-TR" altLang="tr-TR" sz="1200" b="1" baseline="0" dirty="0">
                          <a:latin typeface="+mn-lt"/>
                          <a:cs typeface="Times New Roman" pitchFamily="18" charset="0"/>
                        </a:rPr>
                        <a:t> Bilim Dalı Tezsiz</a:t>
                      </a:r>
                      <a:endParaRPr lang="tr-TR" altLang="tr-TR" sz="1200" b="1" dirty="0">
                        <a:latin typeface="+mn-lt"/>
                        <a:cs typeface="Times New Roman" pitchFamily="18" charset="0"/>
                      </a:endParaRPr>
                    </a:p>
                    <a:p>
                      <a:pPr algn="ctr"/>
                      <a:r>
                        <a:rPr lang="tr-TR" altLang="tr-TR" sz="1200" b="1" dirty="0">
                          <a:latin typeface="+mn-lt"/>
                          <a:cs typeface="Times New Roman" pitchFamily="18" charset="0"/>
                        </a:rPr>
                        <a:t>Eğitim Bilimleri ABD  / Eğitim </a:t>
                      </a:r>
                      <a:r>
                        <a:rPr lang="tr-TR" altLang="tr-TR" sz="1200" b="1" dirty="0" err="1">
                          <a:latin typeface="+mn-lt"/>
                          <a:cs typeface="Times New Roman" pitchFamily="18" charset="0"/>
                        </a:rPr>
                        <a:t>Prog</a:t>
                      </a:r>
                      <a:r>
                        <a:rPr lang="tr-TR" altLang="tr-TR" sz="1200" b="1" dirty="0">
                          <a:latin typeface="+mn-lt"/>
                          <a:cs typeface="Times New Roman" pitchFamily="18" charset="0"/>
                        </a:rPr>
                        <a:t>. ve Öğretim Bilim Dalı Tezli</a:t>
                      </a:r>
                    </a:p>
                    <a:p>
                      <a:pPr algn="ctr"/>
                      <a:endParaRPr lang="tr-TR" sz="1200" b="1" dirty="0">
                        <a:latin typeface="+mn-lt"/>
                      </a:endParaRPr>
                    </a:p>
                  </a:txBody>
                  <a:tcPr marL="91437" marR="91437" marT="45718" marB="45718"/>
                </a:tc>
                <a:tc>
                  <a:txBody>
                    <a:bodyPr/>
                    <a:lstStyle/>
                    <a:p>
                      <a:pPr algn="ctr"/>
                      <a:r>
                        <a:rPr lang="tr-TR" sz="1200" dirty="0">
                          <a:latin typeface="+mn-lt"/>
                        </a:rPr>
                        <a:t>12</a:t>
                      </a:r>
                    </a:p>
                    <a:p>
                      <a:pPr algn="ctr"/>
                      <a:r>
                        <a:rPr lang="tr-TR" sz="1200" dirty="0">
                          <a:latin typeface="+mn-lt"/>
                        </a:rPr>
                        <a:t>111</a:t>
                      </a:r>
                    </a:p>
                    <a:p>
                      <a:pPr algn="ctr"/>
                      <a:r>
                        <a:rPr lang="tr-TR" sz="1200" dirty="0">
                          <a:latin typeface="+mn-lt"/>
                        </a:rPr>
                        <a:t>19</a:t>
                      </a:r>
                    </a:p>
                  </a:txBody>
                  <a:tcPr marL="91437" marR="91437" marT="45718" marB="45718"/>
                </a:tc>
                <a:extLst>
                  <a:ext uri="{0D108BD9-81ED-4DB2-BD59-A6C34878D82A}">
                    <a16:rowId xmlns:a16="http://schemas.microsoft.com/office/drawing/2014/main" xmlns="" val="2290515383"/>
                  </a:ext>
                </a:extLst>
              </a:tr>
              <a:tr h="470368">
                <a:tc>
                  <a:txBody>
                    <a:bodyPr/>
                    <a:lstStyle/>
                    <a:p>
                      <a:pPr algn="ctr"/>
                      <a:r>
                        <a:rPr lang="tr-TR" sz="1200" b="1" dirty="0">
                          <a:latin typeface="+mn-lt"/>
                        </a:rPr>
                        <a:t>Tarih</a:t>
                      </a:r>
                      <a:r>
                        <a:rPr lang="tr-TR" sz="1200" b="1" baseline="0" dirty="0">
                          <a:latin typeface="+mn-lt"/>
                        </a:rPr>
                        <a:t> ABD Tezli</a:t>
                      </a:r>
                    </a:p>
                    <a:p>
                      <a:pPr marL="0" marR="0" indent="0" algn="ctr" defTabSz="914400" rtl="0" eaLnBrk="1" fontAlgn="auto" latinLnBrk="0" hangingPunct="1">
                        <a:lnSpc>
                          <a:spcPct val="100000"/>
                        </a:lnSpc>
                        <a:spcBef>
                          <a:spcPts val="0"/>
                        </a:spcBef>
                        <a:spcAft>
                          <a:spcPts val="0"/>
                        </a:spcAft>
                        <a:buClrTx/>
                        <a:buSzTx/>
                        <a:buFontTx/>
                        <a:buNone/>
                        <a:tabLst/>
                        <a:defRPr/>
                      </a:pPr>
                      <a:r>
                        <a:rPr lang="tr-TR" sz="1200" b="1" dirty="0">
                          <a:latin typeface="+mn-lt"/>
                        </a:rPr>
                        <a:t>Tarih</a:t>
                      </a:r>
                      <a:r>
                        <a:rPr lang="tr-TR" sz="1200" b="1" baseline="0" dirty="0">
                          <a:latin typeface="+mn-lt"/>
                        </a:rPr>
                        <a:t> ABD Tezsiz</a:t>
                      </a:r>
                    </a:p>
                  </a:txBody>
                  <a:tcPr marL="91437" marR="91437" marT="45718" marB="45718"/>
                </a:tc>
                <a:tc>
                  <a:txBody>
                    <a:bodyPr/>
                    <a:lstStyle/>
                    <a:p>
                      <a:pPr algn="ctr"/>
                      <a:r>
                        <a:rPr lang="tr-TR" sz="1200" dirty="0">
                          <a:latin typeface="+mn-lt"/>
                        </a:rPr>
                        <a:t>9</a:t>
                      </a:r>
                    </a:p>
                    <a:p>
                      <a:pPr algn="ctr"/>
                      <a:r>
                        <a:rPr lang="tr-TR" sz="1200" dirty="0">
                          <a:latin typeface="+mn-lt"/>
                        </a:rPr>
                        <a:t>58</a:t>
                      </a:r>
                    </a:p>
                  </a:txBody>
                  <a:tcPr marL="91437" marR="91437" marT="45718" marB="45718"/>
                </a:tc>
                <a:extLst>
                  <a:ext uri="{0D108BD9-81ED-4DB2-BD59-A6C34878D82A}">
                    <a16:rowId xmlns:a16="http://schemas.microsoft.com/office/drawing/2014/main" xmlns="" val="631047330"/>
                  </a:ext>
                </a:extLst>
              </a:tr>
              <a:tr h="470368">
                <a:tc>
                  <a:txBody>
                    <a:bodyPr/>
                    <a:lstStyle/>
                    <a:p>
                      <a:pPr algn="ctr"/>
                      <a:r>
                        <a:rPr lang="tr-TR" sz="1200" b="1" dirty="0">
                          <a:solidFill>
                            <a:schemeClr val="tx1"/>
                          </a:solidFill>
                          <a:latin typeface="+mn-lt"/>
                        </a:rPr>
                        <a:t>Türk Dili ve Edebiyatı</a:t>
                      </a:r>
                      <a:r>
                        <a:rPr lang="tr-TR" sz="1200" b="1" baseline="0" dirty="0">
                          <a:solidFill>
                            <a:schemeClr val="tx1"/>
                          </a:solidFill>
                          <a:latin typeface="+mn-lt"/>
                        </a:rPr>
                        <a:t> ABD Tezli</a:t>
                      </a:r>
                    </a:p>
                    <a:p>
                      <a:pPr marL="0" marR="0" indent="0" algn="ctr" defTabSz="914400" rtl="0" eaLnBrk="1" fontAlgn="auto" latinLnBrk="0" hangingPunct="1">
                        <a:lnSpc>
                          <a:spcPct val="100000"/>
                        </a:lnSpc>
                        <a:spcBef>
                          <a:spcPts val="0"/>
                        </a:spcBef>
                        <a:spcAft>
                          <a:spcPts val="0"/>
                        </a:spcAft>
                        <a:buClrTx/>
                        <a:buSzTx/>
                        <a:buFontTx/>
                        <a:buNone/>
                        <a:tabLst/>
                        <a:defRPr/>
                      </a:pPr>
                      <a:r>
                        <a:rPr lang="tr-TR" sz="1200" b="1" dirty="0">
                          <a:solidFill>
                            <a:schemeClr val="tx1"/>
                          </a:solidFill>
                          <a:latin typeface="+mn-lt"/>
                        </a:rPr>
                        <a:t>Türk Dili ve Edebiyatı</a:t>
                      </a:r>
                      <a:r>
                        <a:rPr lang="tr-TR" sz="1200" b="1" baseline="0" dirty="0">
                          <a:solidFill>
                            <a:schemeClr val="tx1"/>
                          </a:solidFill>
                          <a:latin typeface="+mn-lt"/>
                        </a:rPr>
                        <a:t> ABD </a:t>
                      </a:r>
                      <a:r>
                        <a:rPr lang="tr-TR" sz="1200" b="1" baseline="0" dirty="0" smtClean="0">
                          <a:solidFill>
                            <a:schemeClr val="tx1"/>
                          </a:solidFill>
                          <a:latin typeface="+mn-lt"/>
                        </a:rPr>
                        <a:t>Tezsiz</a:t>
                      </a:r>
                      <a:endParaRPr lang="tr-TR" sz="1200" b="1" baseline="0" dirty="0">
                        <a:solidFill>
                          <a:schemeClr val="tx1"/>
                        </a:solidFill>
                        <a:latin typeface="+mn-lt"/>
                      </a:endParaRPr>
                    </a:p>
                  </a:txBody>
                  <a:tcPr marL="91437" marR="91437" marT="45718" marB="45718"/>
                </a:tc>
                <a:tc>
                  <a:txBody>
                    <a:bodyPr/>
                    <a:lstStyle/>
                    <a:p>
                      <a:pPr algn="ctr"/>
                      <a:r>
                        <a:rPr lang="tr-TR" sz="1200" dirty="0">
                          <a:solidFill>
                            <a:schemeClr val="tx1"/>
                          </a:solidFill>
                          <a:latin typeface="+mn-lt"/>
                        </a:rPr>
                        <a:t>15</a:t>
                      </a:r>
                    </a:p>
                    <a:p>
                      <a:pPr algn="ctr"/>
                      <a:r>
                        <a:rPr lang="tr-TR" sz="1200" dirty="0">
                          <a:solidFill>
                            <a:schemeClr val="tx1"/>
                          </a:solidFill>
                          <a:latin typeface="+mn-lt"/>
                        </a:rPr>
                        <a:t>95</a:t>
                      </a:r>
                    </a:p>
                  </a:txBody>
                  <a:tcPr marL="91437" marR="91437" marT="45718" marB="45718"/>
                </a:tc>
                <a:extLst>
                  <a:ext uri="{0D108BD9-81ED-4DB2-BD59-A6C34878D82A}">
                    <a16:rowId xmlns:a16="http://schemas.microsoft.com/office/drawing/2014/main" xmlns="" val="2239953034"/>
                  </a:ext>
                </a:extLst>
              </a:tr>
              <a:tr h="470368">
                <a:tc>
                  <a:txBody>
                    <a:bodyPr/>
                    <a:lstStyle/>
                    <a:p>
                      <a:pPr algn="ctr"/>
                      <a:r>
                        <a:rPr lang="tr-TR" altLang="tr-TR" sz="1200" b="1" dirty="0">
                          <a:latin typeface="+mn-lt"/>
                          <a:cs typeface="Times New Roman" pitchFamily="18" charset="0"/>
                        </a:rPr>
                        <a:t>Maliye ABD Tezli</a:t>
                      </a:r>
                    </a:p>
                    <a:p>
                      <a:pPr algn="ctr"/>
                      <a:r>
                        <a:rPr lang="tr-TR" altLang="tr-TR" sz="1200" b="1" dirty="0">
                          <a:latin typeface="+mn-lt"/>
                          <a:cs typeface="Times New Roman" pitchFamily="18" charset="0"/>
                        </a:rPr>
                        <a:t>Maliye ABD Tezsiz</a:t>
                      </a:r>
                    </a:p>
                  </a:txBody>
                  <a:tcPr marL="91437" marR="91437" marT="45718" marB="45718"/>
                </a:tc>
                <a:tc>
                  <a:txBody>
                    <a:bodyPr/>
                    <a:lstStyle/>
                    <a:p>
                      <a:pPr algn="ctr"/>
                      <a:r>
                        <a:rPr lang="tr-TR" sz="1400" dirty="0">
                          <a:latin typeface="Book Antiqua" panose="02040602050305030304" pitchFamily="18" charset="0"/>
                        </a:rPr>
                        <a:t>9</a:t>
                      </a:r>
                    </a:p>
                    <a:p>
                      <a:pPr algn="ctr"/>
                      <a:r>
                        <a:rPr lang="tr-TR" sz="1400" dirty="0">
                          <a:latin typeface="Book Antiqua" panose="02040602050305030304" pitchFamily="18" charset="0"/>
                        </a:rPr>
                        <a:t>29</a:t>
                      </a:r>
                    </a:p>
                  </a:txBody>
                  <a:tcPr marL="91437" marR="91437" marT="45718" marB="45718"/>
                </a:tc>
                <a:extLst>
                  <a:ext uri="{0D108BD9-81ED-4DB2-BD59-A6C34878D82A}">
                    <a16:rowId xmlns:a16="http://schemas.microsoft.com/office/drawing/2014/main" xmlns="" val="2151595254"/>
                  </a:ext>
                </a:extLst>
              </a:tr>
            </a:tbl>
          </a:graphicData>
        </a:graphic>
      </p:graphicFrame>
      <p:graphicFrame>
        <p:nvGraphicFramePr>
          <p:cNvPr id="3" name="Tablo 2"/>
          <p:cNvGraphicFramePr>
            <a:graphicFrameLocks noGrp="1"/>
          </p:cNvGraphicFramePr>
          <p:nvPr>
            <p:extLst>
              <p:ext uri="{D42A27DB-BD31-4B8C-83A1-F6EECF244321}">
                <p14:modId xmlns:p14="http://schemas.microsoft.com/office/powerpoint/2010/main" xmlns="" val="566345538"/>
              </p:ext>
            </p:extLst>
          </p:nvPr>
        </p:nvGraphicFramePr>
        <p:xfrm>
          <a:off x="1341121" y="4671752"/>
          <a:ext cx="7628708" cy="518156"/>
        </p:xfrm>
        <a:graphic>
          <a:graphicData uri="http://schemas.openxmlformats.org/drawingml/2006/table">
            <a:tbl>
              <a:tblPr firstRow="1" bandRow="1">
                <a:tableStyleId>{5C22544A-7EE6-4342-B048-85BDC9FD1C3A}</a:tableStyleId>
              </a:tblPr>
              <a:tblGrid>
                <a:gridCol w="5685142">
                  <a:extLst>
                    <a:ext uri="{9D8B030D-6E8A-4147-A177-3AD203B41FA5}">
                      <a16:colId xmlns:a16="http://schemas.microsoft.com/office/drawing/2014/main" xmlns="" val="3326922217"/>
                    </a:ext>
                  </a:extLst>
                </a:gridCol>
                <a:gridCol w="1943566">
                  <a:extLst>
                    <a:ext uri="{9D8B030D-6E8A-4147-A177-3AD203B41FA5}">
                      <a16:colId xmlns:a16="http://schemas.microsoft.com/office/drawing/2014/main" xmlns="" val="703486961"/>
                    </a:ext>
                  </a:extLst>
                </a:gridCol>
              </a:tblGrid>
              <a:tr h="357424">
                <a:tc>
                  <a:txBody>
                    <a:bodyPr/>
                    <a:lstStyle/>
                    <a:p>
                      <a:pPr algn="r"/>
                      <a:endParaRPr lang="tr-TR" sz="1400" b="1" dirty="0">
                        <a:solidFill>
                          <a:schemeClr val="tx1"/>
                        </a:solidFill>
                        <a:latin typeface="Book Antiqua" panose="02040602050305030304" pitchFamily="18" charset="0"/>
                      </a:endParaRPr>
                    </a:p>
                    <a:p>
                      <a:pPr algn="r"/>
                      <a:r>
                        <a:rPr lang="tr-TR" sz="1400" b="1" dirty="0">
                          <a:solidFill>
                            <a:schemeClr val="tx1"/>
                          </a:solidFill>
                          <a:latin typeface="Book Antiqua" panose="02040602050305030304" pitchFamily="18" charset="0"/>
                        </a:rPr>
                        <a:t>Toplam</a:t>
                      </a:r>
                      <a:endParaRPr lang="tr-TR" sz="1400" b="1" baseline="0" dirty="0">
                        <a:solidFill>
                          <a:schemeClr val="tx1"/>
                        </a:solidFill>
                        <a:latin typeface="Book Antiqua" panose="02040602050305030304" pitchFamily="18" charset="0"/>
                      </a:endParaRPr>
                    </a:p>
                  </a:txBody>
                  <a:tcPr marL="91437" marR="91437" marT="45718" marB="45718">
                    <a:lnB w="12700" cap="flat" cmpd="sng" algn="ctr">
                      <a:solidFill>
                        <a:schemeClr val="tx1"/>
                      </a:solidFill>
                      <a:prstDash val="solid"/>
                      <a:round/>
                      <a:headEnd type="none" w="med" len="med"/>
                      <a:tailEnd type="none" w="med" len="med"/>
                    </a:lnB>
                  </a:tcPr>
                </a:tc>
                <a:tc>
                  <a:txBody>
                    <a:bodyPr/>
                    <a:lstStyle/>
                    <a:p>
                      <a:pPr algn="ctr"/>
                      <a:endParaRPr lang="tr-TR" sz="1400" dirty="0">
                        <a:solidFill>
                          <a:schemeClr val="tx1"/>
                        </a:solidFill>
                        <a:latin typeface="Book Antiqua" panose="02040602050305030304" pitchFamily="18" charset="0"/>
                      </a:endParaRPr>
                    </a:p>
                    <a:p>
                      <a:pPr algn="ctr"/>
                      <a:r>
                        <a:rPr lang="tr-TR" sz="1400" dirty="0" smtClean="0">
                          <a:solidFill>
                            <a:schemeClr val="tx1"/>
                          </a:solidFill>
                          <a:latin typeface="Book Antiqua" panose="02040602050305030304" pitchFamily="18" charset="0"/>
                        </a:rPr>
                        <a:t>402</a:t>
                      </a:r>
                      <a:endParaRPr lang="tr-TR" sz="1400" dirty="0">
                        <a:solidFill>
                          <a:schemeClr val="tx1"/>
                        </a:solidFill>
                        <a:latin typeface="Book Antiqua" panose="02040602050305030304" pitchFamily="18" charset="0"/>
                      </a:endParaRPr>
                    </a:p>
                  </a:txBody>
                  <a:tcPr marL="91437" marR="91437" marT="45718" marB="45718">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308381965"/>
                  </a:ext>
                </a:extLst>
              </a:tr>
            </a:tbl>
          </a:graphicData>
        </a:graphic>
      </p:graphicFrame>
    </p:spTree>
    <p:extLst>
      <p:ext uri="{BB962C8B-B14F-4D97-AF65-F5344CB8AC3E}">
        <p14:creationId xmlns:p14="http://schemas.microsoft.com/office/powerpoint/2010/main" xmlns="" val="12906718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33006" y="365126"/>
            <a:ext cx="9620794" cy="897618"/>
          </a:xfrm>
        </p:spPr>
        <p:txBody>
          <a:bodyPr>
            <a:normAutofit/>
          </a:bodyPr>
          <a:lstStyle/>
          <a:p>
            <a:r>
              <a:rPr lang="tr-TR" sz="2400" b="1" dirty="0"/>
              <a:t>2024 YILINDA AÇILAN PROGRAMLAR</a:t>
            </a:r>
          </a:p>
        </p:txBody>
      </p:sp>
      <p:sp>
        <p:nvSpPr>
          <p:cNvPr id="3" name="İçerik Yer Tutucusu 2"/>
          <p:cNvSpPr>
            <a:spLocks noGrp="1"/>
          </p:cNvSpPr>
          <p:nvPr>
            <p:ph idx="1"/>
          </p:nvPr>
        </p:nvSpPr>
        <p:spPr>
          <a:xfrm>
            <a:off x="838200" y="1262744"/>
            <a:ext cx="10515600" cy="3692433"/>
          </a:xfrm>
        </p:spPr>
        <p:txBody>
          <a:bodyPr/>
          <a:lstStyle/>
          <a:p>
            <a:pPr lvl="1">
              <a:defRPr/>
            </a:pPr>
            <a:r>
              <a:rPr lang="tr-TR" altLang="tr-TR" sz="2000" dirty="0"/>
              <a:t> Sosyoloji ABD </a:t>
            </a:r>
          </a:p>
          <a:p>
            <a:pPr marL="457200" lvl="1" indent="0">
              <a:buNone/>
              <a:defRPr/>
            </a:pPr>
            <a:endParaRPr lang="tr-TR" sz="2000" dirty="0"/>
          </a:p>
          <a:p>
            <a:pPr lvl="1">
              <a:defRPr/>
            </a:pPr>
            <a:r>
              <a:rPr lang="tr-TR" sz="2000" dirty="0"/>
              <a:t>İslam Tarihi ve Sanatları </a:t>
            </a:r>
            <a:r>
              <a:rPr lang="tr-TR" sz="2000" dirty="0" smtClean="0"/>
              <a:t>ABD</a:t>
            </a:r>
          </a:p>
          <a:p>
            <a:pPr lvl="1">
              <a:defRPr/>
            </a:pPr>
            <a:endParaRPr lang="tr-TR" sz="2000" dirty="0"/>
          </a:p>
          <a:p>
            <a:pPr lvl="1">
              <a:defRPr/>
            </a:pPr>
            <a:r>
              <a:rPr lang="tr-TR" sz="2000" dirty="0" smtClean="0"/>
              <a:t>Sosyal Bilgiler Eğitimi </a:t>
            </a:r>
            <a:r>
              <a:rPr lang="tr-TR" sz="2000" dirty="0" smtClean="0"/>
              <a:t>Bilim Dalı</a:t>
            </a:r>
            <a:endParaRPr lang="tr-TR" sz="2000" dirty="0"/>
          </a:p>
          <a:p>
            <a:pPr lvl="1">
              <a:defRPr/>
            </a:pPr>
            <a:endParaRPr lang="tr-TR" sz="2000" dirty="0"/>
          </a:p>
          <a:p>
            <a:endParaRPr lang="tr-TR" dirty="0"/>
          </a:p>
        </p:txBody>
      </p:sp>
    </p:spTree>
    <p:extLst>
      <p:ext uri="{BB962C8B-B14F-4D97-AF65-F5344CB8AC3E}">
        <p14:creationId xmlns:p14="http://schemas.microsoft.com/office/powerpoint/2010/main" xmlns="" val="37776984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33006" y="365126"/>
            <a:ext cx="9620794" cy="897618"/>
          </a:xfrm>
        </p:spPr>
        <p:txBody>
          <a:bodyPr>
            <a:normAutofit/>
          </a:bodyPr>
          <a:lstStyle/>
          <a:p>
            <a:r>
              <a:rPr lang="tr-TR" sz="2400" b="1" dirty="0"/>
              <a:t>SUSBİD</a:t>
            </a:r>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35864" y="1262744"/>
            <a:ext cx="3007874" cy="43394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Metin kutusu 5">
            <a:extLst>
              <a:ext uri="{FF2B5EF4-FFF2-40B4-BE49-F238E27FC236}">
                <a16:creationId xmlns:a16="http://schemas.microsoft.com/office/drawing/2014/main" xmlns="" id="{218388E4-62E0-BEC4-4186-1C6AE9A409C5}"/>
              </a:ext>
            </a:extLst>
          </p:cNvPr>
          <p:cNvSpPr txBox="1"/>
          <p:nvPr/>
        </p:nvSpPr>
        <p:spPr>
          <a:xfrm>
            <a:off x="4456253" y="1195910"/>
            <a:ext cx="4386805" cy="2067361"/>
          </a:xfrm>
          <a:prstGeom prst="rect">
            <a:avLst/>
          </a:prstGeom>
          <a:noFill/>
        </p:spPr>
        <p:txBody>
          <a:bodyPr wrap="square">
            <a:spAutoFit/>
          </a:bodyPr>
          <a:lstStyle/>
          <a:p>
            <a:pPr indent="449580" algn="just">
              <a:lnSpc>
                <a:spcPct val="107000"/>
              </a:lnSpc>
              <a:spcAft>
                <a:spcPts val="800"/>
              </a:spcAft>
            </a:pPr>
            <a:r>
              <a:rPr lang="tr-TR" sz="1200" dirty="0">
                <a:effectLst/>
                <a:latin typeface="Calibri" panose="020F0502020204030204" pitchFamily="34" charset="0"/>
                <a:ea typeface="Calibri" panose="020F0502020204030204" pitchFamily="34" charset="0"/>
                <a:cs typeface="Times New Roman" panose="02020603050405020304" pitchFamily="18" charset="0"/>
              </a:rPr>
              <a:t>Dergimiz 2013 yılında yayın hayatına başlamış olup uluslararası hakemli dergi statüsündedir.</a:t>
            </a:r>
          </a:p>
          <a:p>
            <a:pPr indent="449580" algn="just">
              <a:lnSpc>
                <a:spcPct val="107000"/>
              </a:lnSpc>
              <a:spcAft>
                <a:spcPts val="800"/>
              </a:spcAft>
            </a:pPr>
            <a:r>
              <a:rPr lang="tr-TR" sz="1200" dirty="0">
                <a:effectLst/>
                <a:latin typeface="Calibri" panose="020F0502020204030204" pitchFamily="34" charset="0"/>
                <a:ea typeface="Calibri" panose="020F0502020204030204" pitchFamily="34" charset="0"/>
                <a:cs typeface="Times New Roman" panose="02020603050405020304" pitchFamily="18" charset="0"/>
              </a:rPr>
              <a:t>Dergimiz </a:t>
            </a:r>
            <a:r>
              <a:rPr lang="tr-TR"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https://dergipark.org.tr/tr/pub/susbid</a:t>
            </a:r>
            <a:r>
              <a:rPr lang="tr-TR" sz="1200" dirty="0">
                <a:effectLst/>
                <a:latin typeface="Calibri" panose="020F0502020204030204" pitchFamily="34" charset="0"/>
                <a:ea typeface="Calibri" panose="020F0502020204030204" pitchFamily="34" charset="0"/>
                <a:cs typeface="Times New Roman" panose="02020603050405020304" pitchFamily="18" charset="0"/>
              </a:rPr>
              <a:t> adresinden makale kabul etmekte olup yine aynı platform üzerinden elektronik ortamda yayımlanmaktadır.</a:t>
            </a:r>
          </a:p>
          <a:p>
            <a:pPr indent="449580" algn="just">
              <a:lnSpc>
                <a:spcPct val="107000"/>
              </a:lnSpc>
              <a:spcAft>
                <a:spcPts val="800"/>
              </a:spcAft>
            </a:pPr>
            <a:r>
              <a:rPr lang="tr-TR" sz="1200" dirty="0">
                <a:effectLst/>
                <a:latin typeface="Calibri" panose="020F0502020204030204" pitchFamily="34" charset="0"/>
                <a:ea typeface="Calibri" panose="020F0502020204030204" pitchFamily="34" charset="0"/>
                <a:cs typeface="Times New Roman" panose="02020603050405020304" pitchFamily="18" charset="0"/>
              </a:rPr>
              <a:t>Yılda 2 (iki) sayı yayımlanmakta olup ortalama 40 makale gelmektedir. Bunların yaklaşık %50’si ön incelemeden veya hakem sürecinden olumsuz sonuçlanmakta, süreci başarıyla tamamlananlar yayım sürecine alınmaktadır.</a:t>
            </a:r>
          </a:p>
        </p:txBody>
      </p:sp>
    </p:spTree>
    <p:extLst>
      <p:ext uri="{BB962C8B-B14F-4D97-AF65-F5344CB8AC3E}">
        <p14:creationId xmlns:p14="http://schemas.microsoft.com/office/powerpoint/2010/main" xmlns="" val="2181097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2D5522EB-8C3D-0D67-B9FF-8661FE50708B}"/>
              </a:ext>
            </a:extLst>
          </p:cNvPr>
          <p:cNvSpPr>
            <a:spLocks noGrp="1"/>
          </p:cNvSpPr>
          <p:nvPr>
            <p:ph type="title"/>
          </p:nvPr>
        </p:nvSpPr>
        <p:spPr/>
        <p:txBody>
          <a:bodyPr>
            <a:normAutofit fontScale="90000"/>
          </a:bodyPr>
          <a:lstStyle/>
          <a:p>
            <a:r>
              <a:rPr lang="tr-TR" dirty="0"/>
              <a:t>Misyon - Vizyon</a:t>
            </a:r>
          </a:p>
        </p:txBody>
      </p:sp>
      <p:sp>
        <p:nvSpPr>
          <p:cNvPr id="3" name="İçerik Yer Tutucusu 2">
            <a:extLst>
              <a:ext uri="{FF2B5EF4-FFF2-40B4-BE49-F238E27FC236}">
                <a16:creationId xmlns:a16="http://schemas.microsoft.com/office/drawing/2014/main" xmlns="" id="{09706EFD-27C8-FE67-7502-D9B125CED348}"/>
              </a:ext>
            </a:extLst>
          </p:cNvPr>
          <p:cNvSpPr>
            <a:spLocks noGrp="1"/>
          </p:cNvSpPr>
          <p:nvPr>
            <p:ph idx="1"/>
          </p:nvPr>
        </p:nvSpPr>
        <p:spPr/>
        <p:txBody>
          <a:bodyPr/>
          <a:lstStyle/>
          <a:p>
            <a:r>
              <a:rPr lang="tr-TR" dirty="0"/>
              <a:t>SİÜ Sosyal Bilimler Enstitüsü hem ulusal hem uluslararası düzeyde bilimsel araştırmalar yapar lider bir enstitü olma hedefiyle yola çıkmıştır.</a:t>
            </a:r>
          </a:p>
          <a:p>
            <a:r>
              <a:rPr lang="tr-TR" dirty="0"/>
              <a:t>Sürekli gelişme hedefiyle bilimsel ahlakı esas alan, toplumsal fayda yaratmaya öncelik veren Enstitümüz, bu vizyon doğrultusunda yerel, bölgesel, ulusal ve uluslar arası düzeydeki paydaşlarıyla bölgesel ve ulusal kalkınmaya yönelik sosyal projeler oluşturmayı amaçlamaktadır.</a:t>
            </a:r>
          </a:p>
          <a:p>
            <a:endParaRPr lang="tr-TR" dirty="0"/>
          </a:p>
          <a:p>
            <a:endParaRPr lang="tr-TR" dirty="0"/>
          </a:p>
          <a:p>
            <a:endParaRPr lang="tr-TR" dirty="0"/>
          </a:p>
        </p:txBody>
      </p:sp>
    </p:spTree>
    <p:extLst>
      <p:ext uri="{BB962C8B-B14F-4D97-AF65-F5344CB8AC3E}">
        <p14:creationId xmlns:p14="http://schemas.microsoft.com/office/powerpoint/2010/main" xmlns="" val="2864337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33006" y="365126"/>
            <a:ext cx="9620794" cy="897618"/>
          </a:xfrm>
        </p:spPr>
        <p:txBody>
          <a:bodyPr>
            <a:normAutofit/>
          </a:bodyPr>
          <a:lstStyle/>
          <a:p>
            <a:pPr>
              <a:spcBef>
                <a:spcPts val="0"/>
              </a:spcBef>
              <a:defRPr/>
            </a:pPr>
            <a:r>
              <a:rPr lang="tr-TR" sz="2400" b="1" dirty="0">
                <a:solidFill>
                  <a:srgbClr val="FF0000"/>
                </a:solidFill>
              </a:rPr>
              <a:t>SOSYAL BİLİMLER ENSTİTÜSÜ DERGİSİ</a:t>
            </a:r>
          </a:p>
        </p:txBody>
      </p:sp>
      <p:pic>
        <p:nvPicPr>
          <p:cNvPr id="6" name="Resim 5"/>
          <p:cNvPicPr>
            <a:picLocks noChangeAspect="1"/>
          </p:cNvPicPr>
          <p:nvPr/>
        </p:nvPicPr>
        <p:blipFill>
          <a:blip r:embed="rId2" cstate="print"/>
          <a:stretch>
            <a:fillRect/>
          </a:stretch>
        </p:blipFill>
        <p:spPr>
          <a:xfrm>
            <a:off x="1219200" y="1248231"/>
            <a:ext cx="9330539" cy="4325257"/>
          </a:xfrm>
          <a:prstGeom prst="rect">
            <a:avLst/>
          </a:prstGeom>
        </p:spPr>
      </p:pic>
    </p:spTree>
    <p:extLst>
      <p:ext uri="{BB962C8B-B14F-4D97-AF65-F5344CB8AC3E}">
        <p14:creationId xmlns:p14="http://schemas.microsoft.com/office/powerpoint/2010/main" xmlns="" val="42869481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15C112B7-F9FE-F91F-2B73-BE75951C4ED1}"/>
              </a:ext>
            </a:extLst>
          </p:cNvPr>
          <p:cNvSpPr>
            <a:spLocks noGrp="1"/>
          </p:cNvSpPr>
          <p:nvPr>
            <p:ph type="title"/>
          </p:nvPr>
        </p:nvSpPr>
        <p:spPr/>
        <p:txBody>
          <a:bodyPr>
            <a:normAutofit fontScale="90000"/>
          </a:bodyPr>
          <a:lstStyle/>
          <a:p>
            <a:r>
              <a:rPr lang="tr-TR" dirty="0"/>
              <a:t>Dergimizin Tarandığı Dizinler</a:t>
            </a:r>
            <a:br>
              <a:rPr lang="tr-TR" dirty="0"/>
            </a:br>
            <a:endParaRPr lang="tr-TR" dirty="0"/>
          </a:p>
        </p:txBody>
      </p:sp>
      <p:pic>
        <p:nvPicPr>
          <p:cNvPr id="5" name="İçerik Yer Tutucusu 4">
            <a:extLst>
              <a:ext uri="{FF2B5EF4-FFF2-40B4-BE49-F238E27FC236}">
                <a16:creationId xmlns:a16="http://schemas.microsoft.com/office/drawing/2014/main" xmlns="" id="{E3E9A6F5-9989-3343-8426-84958B703664}"/>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238491" y="1214856"/>
            <a:ext cx="7581418" cy="4820820"/>
          </a:xfrm>
        </p:spPr>
      </p:pic>
    </p:spTree>
    <p:extLst>
      <p:ext uri="{BB962C8B-B14F-4D97-AF65-F5344CB8AC3E}">
        <p14:creationId xmlns:p14="http://schemas.microsoft.com/office/powerpoint/2010/main" xmlns="" val="34392363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33006" y="365126"/>
            <a:ext cx="9620794" cy="897618"/>
          </a:xfrm>
        </p:spPr>
        <p:txBody>
          <a:bodyPr>
            <a:normAutofit/>
          </a:bodyPr>
          <a:lstStyle/>
          <a:p>
            <a:pPr>
              <a:spcBef>
                <a:spcPts val="0"/>
              </a:spcBef>
              <a:defRPr/>
            </a:pPr>
            <a:r>
              <a:rPr lang="tr-TR" altLang="tr-TR" sz="2400" b="1" dirty="0"/>
              <a:t>ÖDENEK DURUMU NORMAL ÖĞRETİM</a:t>
            </a:r>
            <a:endParaRPr lang="tr-TR" sz="2400" b="1" dirty="0">
              <a:solidFill>
                <a:srgbClr val="FF0000"/>
              </a:solidFill>
            </a:endParaRPr>
          </a:p>
        </p:txBody>
      </p:sp>
      <p:graphicFrame>
        <p:nvGraphicFramePr>
          <p:cNvPr id="3" name="Tablo 2"/>
          <p:cNvGraphicFramePr>
            <a:graphicFrameLocks noGrp="1"/>
          </p:cNvGraphicFramePr>
          <p:nvPr>
            <p:extLst>
              <p:ext uri="{D42A27DB-BD31-4B8C-83A1-F6EECF244321}">
                <p14:modId xmlns:p14="http://schemas.microsoft.com/office/powerpoint/2010/main" xmlns="" val="1864020087"/>
              </p:ext>
            </p:extLst>
          </p:nvPr>
        </p:nvGraphicFramePr>
        <p:xfrm>
          <a:off x="1076739" y="1123260"/>
          <a:ext cx="8569832" cy="4527688"/>
        </p:xfrm>
        <a:graphic>
          <a:graphicData uri="http://schemas.openxmlformats.org/drawingml/2006/table">
            <a:tbl>
              <a:tblPr firstRow="1" bandRow="1">
                <a:tableStyleId>{5C22544A-7EE6-4342-B048-85BDC9FD1C3A}</a:tableStyleId>
              </a:tblPr>
              <a:tblGrid>
                <a:gridCol w="3134933">
                  <a:extLst>
                    <a:ext uri="{9D8B030D-6E8A-4147-A177-3AD203B41FA5}">
                      <a16:colId xmlns:a16="http://schemas.microsoft.com/office/drawing/2014/main" xmlns="" val="3721242256"/>
                    </a:ext>
                  </a:extLst>
                </a:gridCol>
                <a:gridCol w="1944342">
                  <a:extLst>
                    <a:ext uri="{9D8B030D-6E8A-4147-A177-3AD203B41FA5}">
                      <a16:colId xmlns:a16="http://schemas.microsoft.com/office/drawing/2014/main" xmlns="" val="2376095881"/>
                    </a:ext>
                  </a:extLst>
                </a:gridCol>
                <a:gridCol w="1925825">
                  <a:extLst>
                    <a:ext uri="{9D8B030D-6E8A-4147-A177-3AD203B41FA5}">
                      <a16:colId xmlns:a16="http://schemas.microsoft.com/office/drawing/2014/main" xmlns="" val="1322410216"/>
                    </a:ext>
                  </a:extLst>
                </a:gridCol>
                <a:gridCol w="1564732">
                  <a:extLst>
                    <a:ext uri="{9D8B030D-6E8A-4147-A177-3AD203B41FA5}">
                      <a16:colId xmlns:a16="http://schemas.microsoft.com/office/drawing/2014/main" xmlns="" val="2052168906"/>
                    </a:ext>
                  </a:extLst>
                </a:gridCol>
              </a:tblGrid>
              <a:tr h="288272">
                <a:tc gridSpan="4">
                  <a:txBody>
                    <a:bodyPr/>
                    <a:lstStyle/>
                    <a:p>
                      <a:pPr algn="ctr"/>
                      <a:r>
                        <a:rPr lang="tr-TR" sz="1800" dirty="0"/>
                        <a:t>HAZİNE YARDIMI</a:t>
                      </a:r>
                    </a:p>
                  </a:txBody>
                  <a:tcPr marT="45710" marB="45710"/>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xmlns="" val="2759845716"/>
                  </a:ext>
                </a:extLst>
              </a:tr>
              <a:tr h="288272">
                <a:tc>
                  <a:txBody>
                    <a:bodyPr/>
                    <a:lstStyle/>
                    <a:p>
                      <a:endParaRPr lang="tr-TR" sz="1800" dirty="0"/>
                    </a:p>
                  </a:txBody>
                  <a:tcPr marT="45710" marB="45710"/>
                </a:tc>
                <a:tc>
                  <a:txBody>
                    <a:bodyPr/>
                    <a:lstStyle/>
                    <a:p>
                      <a:r>
                        <a:rPr lang="tr-TR" sz="1800" dirty="0"/>
                        <a:t>Toplam</a:t>
                      </a:r>
                      <a:r>
                        <a:rPr lang="tr-TR" sz="1800" baseline="0" dirty="0"/>
                        <a:t> Ödenek</a:t>
                      </a:r>
                      <a:endParaRPr lang="tr-TR" sz="1800" dirty="0"/>
                    </a:p>
                  </a:txBody>
                  <a:tcPr marT="45710" marB="45710"/>
                </a:tc>
                <a:tc>
                  <a:txBody>
                    <a:bodyPr/>
                    <a:lstStyle/>
                    <a:p>
                      <a:r>
                        <a:rPr lang="tr-TR" sz="1800" dirty="0"/>
                        <a:t>Harcama</a:t>
                      </a:r>
                    </a:p>
                  </a:txBody>
                  <a:tcPr marT="45710" marB="45710"/>
                </a:tc>
                <a:tc>
                  <a:txBody>
                    <a:bodyPr/>
                    <a:lstStyle/>
                    <a:p>
                      <a:r>
                        <a:rPr lang="tr-TR" sz="1800" dirty="0"/>
                        <a:t>Kalan</a:t>
                      </a:r>
                      <a:r>
                        <a:rPr lang="tr-TR" sz="1800" baseline="0" dirty="0"/>
                        <a:t> </a:t>
                      </a:r>
                      <a:endParaRPr lang="tr-TR" sz="1800" dirty="0"/>
                    </a:p>
                  </a:txBody>
                  <a:tcPr marT="45710" marB="45710"/>
                </a:tc>
                <a:extLst>
                  <a:ext uri="{0D108BD9-81ED-4DB2-BD59-A6C34878D82A}">
                    <a16:rowId xmlns:a16="http://schemas.microsoft.com/office/drawing/2014/main" xmlns="" val="2418538317"/>
                  </a:ext>
                </a:extLst>
              </a:tr>
              <a:tr h="504488">
                <a:tc>
                  <a:txBody>
                    <a:bodyPr/>
                    <a:lstStyle/>
                    <a:p>
                      <a:r>
                        <a:rPr lang="tr-TR" sz="1800" dirty="0"/>
                        <a:t>01.1-Personel</a:t>
                      </a:r>
                      <a:r>
                        <a:rPr lang="tr-TR" sz="1800" baseline="0" dirty="0"/>
                        <a:t> Giderleri</a:t>
                      </a:r>
                      <a:endParaRPr lang="tr-TR" sz="1800" dirty="0"/>
                    </a:p>
                  </a:txBody>
                  <a:tcPr marT="45710" marB="45710"/>
                </a:tc>
                <a:tc>
                  <a:txBody>
                    <a:bodyPr/>
                    <a:lstStyle/>
                    <a:p>
                      <a:r>
                        <a:rPr lang="tr-TR" sz="1800" b="0" i="0" kern="1200" dirty="0">
                          <a:solidFill>
                            <a:schemeClr val="dk1"/>
                          </a:solidFill>
                          <a:latin typeface="+mn-lt"/>
                          <a:ea typeface="+mn-ea"/>
                          <a:cs typeface="+mn-cs"/>
                        </a:rPr>
                        <a:t>7.165.700,00</a:t>
                      </a:r>
                      <a:endParaRPr lang="tr-TR" sz="1800" dirty="0"/>
                    </a:p>
                  </a:txBody>
                  <a:tcPr marT="45710" marB="4571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0" i="0" kern="1200" dirty="0">
                          <a:solidFill>
                            <a:schemeClr val="dk1"/>
                          </a:solidFill>
                          <a:latin typeface="+mn-lt"/>
                          <a:ea typeface="+mn-ea"/>
                          <a:cs typeface="+mn-cs"/>
                        </a:rPr>
                        <a:t>7.165.620,68</a:t>
                      </a:r>
                      <a:endParaRPr lang="tr-TR" sz="1800" dirty="0"/>
                    </a:p>
                  </a:txBody>
                  <a:tcPr marT="45710" marB="45710"/>
                </a:tc>
                <a:tc>
                  <a:txBody>
                    <a:bodyPr/>
                    <a:lstStyle/>
                    <a:p>
                      <a:r>
                        <a:rPr lang="tr-TR" sz="1800" b="0" i="0" kern="1200" dirty="0">
                          <a:solidFill>
                            <a:schemeClr val="dk1"/>
                          </a:solidFill>
                          <a:latin typeface="+mn-lt"/>
                          <a:ea typeface="+mn-ea"/>
                          <a:cs typeface="+mn-cs"/>
                        </a:rPr>
                        <a:t>79,32</a:t>
                      </a:r>
                      <a:endParaRPr lang="tr-TR" sz="1800" dirty="0"/>
                    </a:p>
                  </a:txBody>
                  <a:tcPr marT="45710" marB="45710"/>
                </a:tc>
                <a:extLst>
                  <a:ext uri="{0D108BD9-81ED-4DB2-BD59-A6C34878D82A}">
                    <a16:rowId xmlns:a16="http://schemas.microsoft.com/office/drawing/2014/main" xmlns="" val="183565607"/>
                  </a:ext>
                </a:extLst>
              </a:tr>
              <a:tr h="504488">
                <a:tc>
                  <a:txBody>
                    <a:bodyPr/>
                    <a:lstStyle/>
                    <a:p>
                      <a:r>
                        <a:rPr lang="tr-TR" sz="1800" dirty="0"/>
                        <a:t>02.1-Sos.Güve.</a:t>
                      </a:r>
                      <a:r>
                        <a:rPr lang="tr-TR" sz="1800" baseline="0" dirty="0"/>
                        <a:t> Kur. D. Prim Giderleri</a:t>
                      </a:r>
                      <a:endParaRPr lang="tr-TR" sz="1800" dirty="0"/>
                    </a:p>
                  </a:txBody>
                  <a:tcPr marT="45710" marB="45710"/>
                </a:tc>
                <a:tc>
                  <a:txBody>
                    <a:bodyPr/>
                    <a:lstStyle/>
                    <a:p>
                      <a:r>
                        <a:rPr lang="tr-TR" sz="1800" b="0" i="0" kern="1200" dirty="0">
                          <a:solidFill>
                            <a:schemeClr val="dk1"/>
                          </a:solidFill>
                          <a:latin typeface="+mn-lt"/>
                          <a:ea typeface="+mn-ea"/>
                          <a:cs typeface="+mn-cs"/>
                        </a:rPr>
                        <a:t>90.100,00</a:t>
                      </a:r>
                      <a:endParaRPr lang="tr-TR" sz="1800" dirty="0"/>
                    </a:p>
                  </a:txBody>
                  <a:tcPr marT="45710" marB="45710"/>
                </a:tc>
                <a:tc>
                  <a:txBody>
                    <a:bodyPr/>
                    <a:lstStyle/>
                    <a:p>
                      <a:r>
                        <a:rPr lang="tr-TR" sz="1800" b="0" i="0" kern="1200" dirty="0">
                          <a:solidFill>
                            <a:schemeClr val="dk1"/>
                          </a:solidFill>
                          <a:latin typeface="+mn-lt"/>
                          <a:ea typeface="+mn-ea"/>
                          <a:cs typeface="+mn-cs"/>
                        </a:rPr>
                        <a:t>90.025,02</a:t>
                      </a:r>
                      <a:endParaRPr lang="tr-TR" sz="1800" dirty="0"/>
                    </a:p>
                  </a:txBody>
                  <a:tcPr marT="45710" marB="45710"/>
                </a:tc>
                <a:tc>
                  <a:txBody>
                    <a:bodyPr/>
                    <a:lstStyle/>
                    <a:p>
                      <a:r>
                        <a:rPr lang="tr-TR" sz="1800" b="0" i="0" kern="1200" dirty="0">
                          <a:solidFill>
                            <a:schemeClr val="dk1"/>
                          </a:solidFill>
                          <a:latin typeface="+mn-lt"/>
                          <a:ea typeface="+mn-ea"/>
                          <a:cs typeface="+mn-cs"/>
                        </a:rPr>
                        <a:t>74,98</a:t>
                      </a:r>
                      <a:endParaRPr lang="tr-TR" sz="1800" dirty="0"/>
                    </a:p>
                  </a:txBody>
                  <a:tcPr marT="45710" marB="45710"/>
                </a:tc>
                <a:extLst>
                  <a:ext uri="{0D108BD9-81ED-4DB2-BD59-A6C34878D82A}">
                    <a16:rowId xmlns:a16="http://schemas.microsoft.com/office/drawing/2014/main" xmlns="" val="2997751234"/>
                  </a:ext>
                </a:extLst>
              </a:tr>
              <a:tr h="504488">
                <a:tc>
                  <a:txBody>
                    <a:bodyPr/>
                    <a:lstStyle/>
                    <a:p>
                      <a:r>
                        <a:rPr lang="tr-TR" sz="1800" dirty="0"/>
                        <a:t>03.2-Mal ve Hizmet Alım Giderleri</a:t>
                      </a:r>
                    </a:p>
                  </a:txBody>
                  <a:tcPr marT="45710" marB="45710"/>
                </a:tc>
                <a:tc>
                  <a:txBody>
                    <a:bodyPr/>
                    <a:lstStyle/>
                    <a:p>
                      <a:r>
                        <a:rPr lang="tr-TR" sz="1800" b="0" i="0" kern="1200" dirty="0">
                          <a:solidFill>
                            <a:schemeClr val="dk1"/>
                          </a:solidFill>
                          <a:latin typeface="+mn-lt"/>
                          <a:ea typeface="+mn-ea"/>
                          <a:cs typeface="+mn-cs"/>
                        </a:rPr>
                        <a:t>3.000,00</a:t>
                      </a:r>
                      <a:endParaRPr lang="tr-TR" sz="1800" dirty="0"/>
                    </a:p>
                  </a:txBody>
                  <a:tcPr marT="45710" marB="45710"/>
                </a:tc>
                <a:tc>
                  <a:txBody>
                    <a:bodyPr/>
                    <a:lstStyle/>
                    <a:p>
                      <a:r>
                        <a:rPr lang="tr-TR" sz="1800" dirty="0"/>
                        <a:t>0,00</a:t>
                      </a:r>
                    </a:p>
                  </a:txBody>
                  <a:tcPr marT="45710" marB="45710"/>
                </a:tc>
                <a:tc>
                  <a:txBody>
                    <a:bodyPr/>
                    <a:lstStyle/>
                    <a:p>
                      <a:r>
                        <a:rPr lang="tr-TR" sz="1800" b="0" i="0" kern="1200" dirty="0">
                          <a:solidFill>
                            <a:schemeClr val="dk1"/>
                          </a:solidFill>
                          <a:latin typeface="+mn-lt"/>
                          <a:ea typeface="+mn-ea"/>
                          <a:cs typeface="+mn-cs"/>
                        </a:rPr>
                        <a:t>3.000,00</a:t>
                      </a:r>
                      <a:endParaRPr lang="tr-TR" sz="1800" dirty="0"/>
                    </a:p>
                  </a:txBody>
                  <a:tcPr marT="45710" marB="45710"/>
                </a:tc>
                <a:extLst>
                  <a:ext uri="{0D108BD9-81ED-4DB2-BD59-A6C34878D82A}">
                    <a16:rowId xmlns:a16="http://schemas.microsoft.com/office/drawing/2014/main" xmlns="" val="1307189863"/>
                  </a:ext>
                </a:extLst>
              </a:tr>
              <a:tr h="288272">
                <a:tc>
                  <a:txBody>
                    <a:bodyPr/>
                    <a:lstStyle/>
                    <a:p>
                      <a:r>
                        <a:rPr lang="tr-TR" sz="1800" dirty="0"/>
                        <a:t>03.3- Yolluk</a:t>
                      </a:r>
                    </a:p>
                  </a:txBody>
                  <a:tcPr marT="45710" marB="45710"/>
                </a:tc>
                <a:tc>
                  <a:txBody>
                    <a:bodyPr/>
                    <a:lstStyle/>
                    <a:p>
                      <a:r>
                        <a:rPr lang="tr-TR" sz="1800" b="0" i="0" kern="1200" dirty="0">
                          <a:solidFill>
                            <a:schemeClr val="dk1"/>
                          </a:solidFill>
                          <a:latin typeface="+mn-lt"/>
                          <a:ea typeface="+mn-ea"/>
                          <a:cs typeface="+mn-cs"/>
                        </a:rPr>
                        <a:t>30.000,00</a:t>
                      </a:r>
                      <a:endParaRPr lang="tr-TR" sz="1800" dirty="0"/>
                    </a:p>
                  </a:txBody>
                  <a:tcPr marT="45710" marB="45710"/>
                </a:tc>
                <a:tc>
                  <a:txBody>
                    <a:bodyPr/>
                    <a:lstStyle/>
                    <a:p>
                      <a:r>
                        <a:rPr lang="tr-TR" sz="1800" b="0" i="0" kern="1200" dirty="0">
                          <a:solidFill>
                            <a:schemeClr val="dk1"/>
                          </a:solidFill>
                          <a:latin typeface="+mn-lt"/>
                          <a:ea typeface="+mn-ea"/>
                          <a:cs typeface="+mn-cs"/>
                        </a:rPr>
                        <a:t>28.980,00</a:t>
                      </a:r>
                      <a:endParaRPr lang="tr-TR" sz="1800" dirty="0"/>
                    </a:p>
                  </a:txBody>
                  <a:tcPr marT="45710" marB="45710"/>
                </a:tc>
                <a:tc>
                  <a:txBody>
                    <a:bodyPr/>
                    <a:lstStyle/>
                    <a:p>
                      <a:r>
                        <a:rPr lang="tr-TR" sz="1800" b="0" i="0" kern="1200" dirty="0">
                          <a:solidFill>
                            <a:schemeClr val="dk1"/>
                          </a:solidFill>
                          <a:latin typeface="+mn-lt"/>
                          <a:ea typeface="+mn-ea"/>
                          <a:cs typeface="+mn-cs"/>
                        </a:rPr>
                        <a:t>1.020,00</a:t>
                      </a:r>
                      <a:endParaRPr lang="tr-TR" sz="1800" dirty="0"/>
                    </a:p>
                  </a:txBody>
                  <a:tcPr marT="45710" marB="45710"/>
                </a:tc>
                <a:extLst>
                  <a:ext uri="{0D108BD9-81ED-4DB2-BD59-A6C34878D82A}">
                    <a16:rowId xmlns:a16="http://schemas.microsoft.com/office/drawing/2014/main" xmlns="" val="1427819669"/>
                  </a:ext>
                </a:extLst>
              </a:tr>
              <a:tr h="288272">
                <a:tc>
                  <a:txBody>
                    <a:bodyPr/>
                    <a:lstStyle/>
                    <a:p>
                      <a:r>
                        <a:rPr lang="tr-TR" sz="1800" dirty="0"/>
                        <a:t>03.5-Hizmet Alımları</a:t>
                      </a:r>
                    </a:p>
                  </a:txBody>
                  <a:tcPr marT="45710" marB="45710"/>
                </a:tc>
                <a:tc>
                  <a:txBody>
                    <a:bodyPr/>
                    <a:lstStyle/>
                    <a:p>
                      <a:r>
                        <a:rPr lang="tr-TR" sz="1800" b="0" i="0" kern="1200" dirty="0">
                          <a:solidFill>
                            <a:schemeClr val="dk1"/>
                          </a:solidFill>
                          <a:latin typeface="+mn-lt"/>
                          <a:ea typeface="+mn-ea"/>
                          <a:cs typeface="+mn-cs"/>
                        </a:rPr>
                        <a:t>3.000,00</a:t>
                      </a:r>
                      <a:endParaRPr lang="tr-TR" sz="1800" dirty="0"/>
                    </a:p>
                  </a:txBody>
                  <a:tcPr marT="45710" marB="45710"/>
                </a:tc>
                <a:tc>
                  <a:txBody>
                    <a:bodyPr/>
                    <a:lstStyle/>
                    <a:p>
                      <a:r>
                        <a:rPr lang="tr-TR" sz="1800" dirty="0"/>
                        <a:t>0,00</a:t>
                      </a:r>
                    </a:p>
                  </a:txBody>
                  <a:tcPr marT="45710" marB="45710"/>
                </a:tc>
                <a:tc>
                  <a:txBody>
                    <a:bodyPr/>
                    <a:lstStyle/>
                    <a:p>
                      <a:r>
                        <a:rPr lang="tr-TR" sz="1800" b="0" i="0" kern="1200" dirty="0">
                          <a:solidFill>
                            <a:schemeClr val="dk1"/>
                          </a:solidFill>
                          <a:latin typeface="+mn-lt"/>
                          <a:ea typeface="+mn-ea"/>
                          <a:cs typeface="+mn-cs"/>
                        </a:rPr>
                        <a:t>3.000,00</a:t>
                      </a:r>
                      <a:endParaRPr lang="tr-TR" sz="1800" dirty="0"/>
                    </a:p>
                  </a:txBody>
                  <a:tcPr marT="45710" marB="45710"/>
                </a:tc>
                <a:extLst>
                  <a:ext uri="{0D108BD9-81ED-4DB2-BD59-A6C34878D82A}">
                    <a16:rowId xmlns:a16="http://schemas.microsoft.com/office/drawing/2014/main" xmlns="" val="1317547483"/>
                  </a:ext>
                </a:extLst>
              </a:tr>
              <a:tr h="720704">
                <a:tc>
                  <a:txBody>
                    <a:bodyPr/>
                    <a:lstStyle/>
                    <a:p>
                      <a:r>
                        <a:rPr lang="tr-TR" sz="1800" dirty="0"/>
                        <a:t>03.7- </a:t>
                      </a:r>
                      <a:r>
                        <a:rPr lang="tr-TR" sz="1800" kern="1200" dirty="0">
                          <a:solidFill>
                            <a:schemeClr val="dk1"/>
                          </a:solidFill>
                          <a:latin typeface="+mn-lt"/>
                          <a:ea typeface="+mn-ea"/>
                          <a:cs typeface="+mn-cs"/>
                        </a:rPr>
                        <a:t>Menkul Mal, </a:t>
                      </a:r>
                      <a:r>
                        <a:rPr lang="tr-TR" sz="1800" kern="1200" dirty="0" err="1">
                          <a:solidFill>
                            <a:schemeClr val="dk1"/>
                          </a:solidFill>
                          <a:latin typeface="+mn-lt"/>
                          <a:ea typeface="+mn-ea"/>
                          <a:cs typeface="+mn-cs"/>
                        </a:rPr>
                        <a:t>Gayrimaddi</a:t>
                      </a:r>
                      <a:r>
                        <a:rPr lang="tr-TR" sz="1800" kern="1200" dirty="0">
                          <a:solidFill>
                            <a:schemeClr val="dk1"/>
                          </a:solidFill>
                          <a:latin typeface="+mn-lt"/>
                          <a:ea typeface="+mn-ea"/>
                          <a:cs typeface="+mn-cs"/>
                        </a:rPr>
                        <a:t> Hak Alım, Bakım ve Onarım Giderleri</a:t>
                      </a:r>
                    </a:p>
                  </a:txBody>
                  <a:tcPr marT="45710" marB="45710"/>
                </a:tc>
                <a:tc>
                  <a:txBody>
                    <a:bodyPr/>
                    <a:lstStyle/>
                    <a:p>
                      <a:r>
                        <a:rPr lang="tr-TR" sz="1800" b="0" i="0" kern="1200" dirty="0">
                          <a:solidFill>
                            <a:schemeClr val="dk1"/>
                          </a:solidFill>
                          <a:latin typeface="+mn-lt"/>
                          <a:ea typeface="+mn-ea"/>
                          <a:cs typeface="+mn-cs"/>
                        </a:rPr>
                        <a:t>7.000,00</a:t>
                      </a:r>
                      <a:endParaRPr lang="tr-TR" sz="1800" dirty="0"/>
                    </a:p>
                  </a:txBody>
                  <a:tcPr marT="45710" marB="45710"/>
                </a:tc>
                <a:tc>
                  <a:txBody>
                    <a:bodyPr/>
                    <a:lstStyle/>
                    <a:p>
                      <a:r>
                        <a:rPr lang="tr-TR" sz="1800" dirty="0"/>
                        <a:t>0,00</a:t>
                      </a:r>
                    </a:p>
                  </a:txBody>
                  <a:tcPr marT="45710" marB="45710"/>
                </a:tc>
                <a:tc>
                  <a:txBody>
                    <a:bodyPr/>
                    <a:lstStyle/>
                    <a:p>
                      <a:r>
                        <a:rPr lang="tr-TR" sz="1800" b="0" i="0" kern="1200" dirty="0">
                          <a:solidFill>
                            <a:schemeClr val="dk1"/>
                          </a:solidFill>
                          <a:latin typeface="+mn-lt"/>
                          <a:ea typeface="+mn-ea"/>
                          <a:cs typeface="+mn-cs"/>
                        </a:rPr>
                        <a:t>7.000,00</a:t>
                      </a:r>
                      <a:endParaRPr lang="tr-TR" sz="1800" dirty="0"/>
                    </a:p>
                  </a:txBody>
                  <a:tcPr marT="45710" marB="45710"/>
                </a:tc>
                <a:extLst>
                  <a:ext uri="{0D108BD9-81ED-4DB2-BD59-A6C34878D82A}">
                    <a16:rowId xmlns:a16="http://schemas.microsoft.com/office/drawing/2014/main" xmlns="" val="2758960126"/>
                  </a:ext>
                </a:extLst>
              </a:tr>
              <a:tr h="288272">
                <a:tc>
                  <a:txBody>
                    <a:bodyPr/>
                    <a:lstStyle/>
                    <a:p>
                      <a:r>
                        <a:rPr lang="tr-TR" sz="1800" dirty="0"/>
                        <a:t>Toplam</a:t>
                      </a:r>
                    </a:p>
                  </a:txBody>
                  <a:tcPr marT="45710" marB="45710"/>
                </a:tc>
                <a:tc>
                  <a:txBody>
                    <a:bodyPr/>
                    <a:lstStyle/>
                    <a:p>
                      <a:r>
                        <a:rPr lang="tr-TR" sz="1800" dirty="0"/>
                        <a:t>7.298.800,00</a:t>
                      </a:r>
                    </a:p>
                  </a:txBody>
                  <a:tcPr marT="45710" marB="45710"/>
                </a:tc>
                <a:tc>
                  <a:txBody>
                    <a:bodyPr/>
                    <a:lstStyle/>
                    <a:p>
                      <a:r>
                        <a:rPr lang="tr-TR" sz="1800" dirty="0"/>
                        <a:t>7.284.625,70</a:t>
                      </a:r>
                    </a:p>
                  </a:txBody>
                  <a:tcPr marT="45710" marB="45710"/>
                </a:tc>
                <a:tc>
                  <a:txBody>
                    <a:bodyPr/>
                    <a:lstStyle/>
                    <a:p>
                      <a:r>
                        <a:rPr lang="tr-TR" sz="1800" dirty="0"/>
                        <a:t>14.174,30</a:t>
                      </a:r>
                    </a:p>
                  </a:txBody>
                  <a:tcPr marT="45710" marB="45710"/>
                </a:tc>
                <a:extLst>
                  <a:ext uri="{0D108BD9-81ED-4DB2-BD59-A6C34878D82A}">
                    <a16:rowId xmlns:a16="http://schemas.microsoft.com/office/drawing/2014/main" xmlns="" val="738110314"/>
                  </a:ext>
                </a:extLst>
              </a:tr>
            </a:tbl>
          </a:graphicData>
        </a:graphic>
      </p:graphicFrame>
    </p:spTree>
    <p:extLst>
      <p:ext uri="{BB962C8B-B14F-4D97-AF65-F5344CB8AC3E}">
        <p14:creationId xmlns:p14="http://schemas.microsoft.com/office/powerpoint/2010/main" xmlns="" val="22845479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33006" y="365126"/>
            <a:ext cx="9620794" cy="897618"/>
          </a:xfrm>
        </p:spPr>
        <p:txBody>
          <a:bodyPr>
            <a:normAutofit/>
          </a:bodyPr>
          <a:lstStyle/>
          <a:p>
            <a:pPr>
              <a:spcBef>
                <a:spcPts val="0"/>
              </a:spcBef>
              <a:defRPr/>
            </a:pPr>
            <a:r>
              <a:rPr lang="tr-TR" altLang="tr-TR" sz="2400" b="1" dirty="0"/>
              <a:t>ÖDENEK DURUMU İKİNCİ ÖĞRETİM</a:t>
            </a:r>
            <a:endParaRPr lang="tr-TR" sz="2400" b="1" dirty="0">
              <a:solidFill>
                <a:srgbClr val="FF0000"/>
              </a:solidFill>
            </a:endParaRPr>
          </a:p>
        </p:txBody>
      </p:sp>
      <p:graphicFrame>
        <p:nvGraphicFramePr>
          <p:cNvPr id="3" name="Tablo 2"/>
          <p:cNvGraphicFramePr>
            <a:graphicFrameLocks noGrp="1"/>
          </p:cNvGraphicFramePr>
          <p:nvPr>
            <p:extLst>
              <p:ext uri="{D42A27DB-BD31-4B8C-83A1-F6EECF244321}">
                <p14:modId xmlns:p14="http://schemas.microsoft.com/office/powerpoint/2010/main" xmlns="" val="2683617478"/>
              </p:ext>
            </p:extLst>
          </p:nvPr>
        </p:nvGraphicFramePr>
        <p:xfrm>
          <a:off x="1288869" y="1136512"/>
          <a:ext cx="7622219" cy="2806824"/>
        </p:xfrm>
        <a:graphic>
          <a:graphicData uri="http://schemas.openxmlformats.org/drawingml/2006/table">
            <a:tbl>
              <a:tblPr firstRow="1" bandRow="1">
                <a:tableStyleId>{5C22544A-7EE6-4342-B048-85BDC9FD1C3A}</a:tableStyleId>
              </a:tblPr>
              <a:tblGrid>
                <a:gridCol w="2044025">
                  <a:extLst>
                    <a:ext uri="{9D8B030D-6E8A-4147-A177-3AD203B41FA5}">
                      <a16:colId xmlns:a16="http://schemas.microsoft.com/office/drawing/2014/main" xmlns="" val="3348459997"/>
                    </a:ext>
                  </a:extLst>
                </a:gridCol>
                <a:gridCol w="1653011">
                  <a:extLst>
                    <a:ext uri="{9D8B030D-6E8A-4147-A177-3AD203B41FA5}">
                      <a16:colId xmlns:a16="http://schemas.microsoft.com/office/drawing/2014/main" xmlns="" val="2888970954"/>
                    </a:ext>
                  </a:extLst>
                </a:gridCol>
                <a:gridCol w="1568395">
                  <a:extLst>
                    <a:ext uri="{9D8B030D-6E8A-4147-A177-3AD203B41FA5}">
                      <a16:colId xmlns:a16="http://schemas.microsoft.com/office/drawing/2014/main" xmlns="" val="1400592256"/>
                    </a:ext>
                  </a:extLst>
                </a:gridCol>
                <a:gridCol w="2356788">
                  <a:extLst>
                    <a:ext uri="{9D8B030D-6E8A-4147-A177-3AD203B41FA5}">
                      <a16:colId xmlns:a16="http://schemas.microsoft.com/office/drawing/2014/main" xmlns="" val="4160918170"/>
                    </a:ext>
                  </a:extLst>
                </a:gridCol>
              </a:tblGrid>
              <a:tr h="0">
                <a:tc gridSpan="4">
                  <a:txBody>
                    <a:bodyPr/>
                    <a:lstStyle/>
                    <a:p>
                      <a:pPr algn="ctr"/>
                      <a:endParaRPr lang="tr-TR" sz="1800" dirty="0"/>
                    </a:p>
                  </a:txBody>
                  <a:tcPr marT="45710" marB="45710"/>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xmlns="" val="3271607670"/>
                  </a:ext>
                </a:extLst>
              </a:tr>
              <a:tr h="776715">
                <a:tc>
                  <a:txBody>
                    <a:bodyPr/>
                    <a:lstStyle/>
                    <a:p>
                      <a:endParaRPr lang="tr-TR" sz="1800" dirty="0"/>
                    </a:p>
                  </a:txBody>
                  <a:tcPr marT="45710" marB="45710"/>
                </a:tc>
                <a:tc>
                  <a:txBody>
                    <a:bodyPr/>
                    <a:lstStyle/>
                    <a:p>
                      <a:r>
                        <a:rPr lang="tr-TR" sz="1800" dirty="0"/>
                        <a:t>Toplam</a:t>
                      </a:r>
                      <a:r>
                        <a:rPr lang="tr-TR" sz="1800" baseline="0" dirty="0"/>
                        <a:t> Ödenek</a:t>
                      </a:r>
                      <a:endParaRPr lang="tr-TR" sz="1800" dirty="0"/>
                    </a:p>
                  </a:txBody>
                  <a:tcPr marT="45710" marB="45710"/>
                </a:tc>
                <a:tc>
                  <a:txBody>
                    <a:bodyPr/>
                    <a:lstStyle/>
                    <a:p>
                      <a:r>
                        <a:rPr lang="tr-TR" sz="1800" dirty="0"/>
                        <a:t>Harcama</a:t>
                      </a:r>
                    </a:p>
                  </a:txBody>
                  <a:tcPr marT="45710" marB="45710"/>
                </a:tc>
                <a:tc>
                  <a:txBody>
                    <a:bodyPr/>
                    <a:lstStyle/>
                    <a:p>
                      <a:r>
                        <a:rPr lang="tr-TR" sz="1800" dirty="0"/>
                        <a:t>Kalan</a:t>
                      </a:r>
                      <a:r>
                        <a:rPr lang="tr-TR" sz="1800" baseline="0" dirty="0"/>
                        <a:t> </a:t>
                      </a:r>
                      <a:endParaRPr lang="tr-TR" sz="1800" dirty="0"/>
                    </a:p>
                  </a:txBody>
                  <a:tcPr marT="45710" marB="45710"/>
                </a:tc>
                <a:extLst>
                  <a:ext uri="{0D108BD9-81ED-4DB2-BD59-A6C34878D82A}">
                    <a16:rowId xmlns:a16="http://schemas.microsoft.com/office/drawing/2014/main" xmlns="" val="2692743352"/>
                  </a:ext>
                </a:extLst>
              </a:tr>
              <a:tr h="776715">
                <a:tc>
                  <a:txBody>
                    <a:bodyPr/>
                    <a:lstStyle/>
                    <a:p>
                      <a:r>
                        <a:rPr lang="tr-TR" sz="1800" dirty="0"/>
                        <a:t>01-Personel</a:t>
                      </a:r>
                      <a:r>
                        <a:rPr lang="tr-TR" sz="1800" baseline="0" dirty="0"/>
                        <a:t> Giderleri</a:t>
                      </a:r>
                      <a:endParaRPr lang="tr-TR" sz="1800" dirty="0"/>
                    </a:p>
                  </a:txBody>
                  <a:tcPr marT="45710" marB="45710"/>
                </a:tc>
                <a:tc>
                  <a:txBody>
                    <a:bodyPr/>
                    <a:lstStyle/>
                    <a:p>
                      <a:r>
                        <a:rPr lang="tr-TR" sz="1800" b="0" i="0" kern="1200" dirty="0">
                          <a:solidFill>
                            <a:schemeClr val="dk1"/>
                          </a:solidFill>
                          <a:latin typeface="+mn-lt"/>
                          <a:ea typeface="+mn-ea"/>
                          <a:cs typeface="+mn-cs"/>
                        </a:rPr>
                        <a:t>1.412.200,00</a:t>
                      </a:r>
                      <a:endParaRPr lang="tr-TR" sz="1800" dirty="0"/>
                    </a:p>
                  </a:txBody>
                  <a:tcPr marT="45710" marB="4571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dirty="0"/>
                        <a:t>1.401.530.29</a:t>
                      </a:r>
                    </a:p>
                    <a:p>
                      <a:endParaRPr lang="tr-TR" sz="1800" dirty="0"/>
                    </a:p>
                  </a:txBody>
                  <a:tcPr marT="45710" marB="45710"/>
                </a:tc>
                <a:tc>
                  <a:txBody>
                    <a:bodyPr/>
                    <a:lstStyle/>
                    <a:p>
                      <a:r>
                        <a:rPr lang="tr-TR" sz="1800" dirty="0"/>
                        <a:t>10.669,71</a:t>
                      </a:r>
                    </a:p>
                  </a:txBody>
                  <a:tcPr marT="45710" marB="45710"/>
                </a:tc>
                <a:extLst>
                  <a:ext uri="{0D108BD9-81ED-4DB2-BD59-A6C34878D82A}">
                    <a16:rowId xmlns:a16="http://schemas.microsoft.com/office/drawing/2014/main" xmlns="" val="4130404005"/>
                  </a:ext>
                </a:extLst>
              </a:tr>
              <a:tr h="443827">
                <a:tc>
                  <a:txBody>
                    <a:bodyPr/>
                    <a:lstStyle/>
                    <a:p>
                      <a:endParaRPr lang="tr-TR" sz="1800" dirty="0"/>
                    </a:p>
                  </a:txBody>
                  <a:tcPr marT="45710" marB="45710"/>
                </a:tc>
                <a:tc>
                  <a:txBody>
                    <a:bodyPr/>
                    <a:lstStyle/>
                    <a:p>
                      <a:endParaRPr lang="tr-TR" sz="1800" dirty="0"/>
                    </a:p>
                  </a:txBody>
                  <a:tcPr marT="45710" marB="45710"/>
                </a:tc>
                <a:tc>
                  <a:txBody>
                    <a:bodyPr/>
                    <a:lstStyle/>
                    <a:p>
                      <a:endParaRPr lang="tr-TR" sz="1800" dirty="0"/>
                    </a:p>
                  </a:txBody>
                  <a:tcPr marT="45710" marB="45710"/>
                </a:tc>
                <a:tc>
                  <a:txBody>
                    <a:bodyPr/>
                    <a:lstStyle/>
                    <a:p>
                      <a:endParaRPr lang="tr-TR" sz="1800" dirty="0"/>
                    </a:p>
                  </a:txBody>
                  <a:tcPr marT="45710" marB="45710"/>
                </a:tc>
                <a:extLst>
                  <a:ext uri="{0D108BD9-81ED-4DB2-BD59-A6C34878D82A}">
                    <a16:rowId xmlns:a16="http://schemas.microsoft.com/office/drawing/2014/main" xmlns="" val="3773107428"/>
                  </a:ext>
                </a:extLst>
              </a:tr>
              <a:tr h="443827">
                <a:tc>
                  <a:txBody>
                    <a:bodyPr/>
                    <a:lstStyle/>
                    <a:p>
                      <a:r>
                        <a:rPr lang="tr-TR" sz="1800" dirty="0"/>
                        <a:t>Toplam</a:t>
                      </a:r>
                    </a:p>
                  </a:txBody>
                  <a:tcPr marT="45710" marB="45710"/>
                </a:tc>
                <a:tc>
                  <a:txBody>
                    <a:bodyPr/>
                    <a:lstStyle/>
                    <a:p>
                      <a:r>
                        <a:rPr lang="tr-TR" sz="1800" b="0" i="0" kern="1200" dirty="0">
                          <a:solidFill>
                            <a:schemeClr val="dk1"/>
                          </a:solidFill>
                          <a:latin typeface="+mn-lt"/>
                          <a:ea typeface="+mn-ea"/>
                          <a:cs typeface="+mn-cs"/>
                        </a:rPr>
                        <a:t>1.412.200,00</a:t>
                      </a:r>
                      <a:endParaRPr lang="tr-TR" sz="1800" dirty="0"/>
                    </a:p>
                  </a:txBody>
                  <a:tcPr marT="45710" marB="4571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a:t>1.401.530.29</a:t>
                      </a:r>
                      <a:endParaRPr lang="tr-TR" sz="1800" dirty="0"/>
                    </a:p>
                  </a:txBody>
                  <a:tcPr marT="45710" marB="45710"/>
                </a:tc>
                <a:tc>
                  <a:txBody>
                    <a:bodyPr/>
                    <a:lstStyle/>
                    <a:p>
                      <a:r>
                        <a:rPr lang="tr-TR" sz="1800" dirty="0"/>
                        <a:t>10.669,71</a:t>
                      </a:r>
                    </a:p>
                  </a:txBody>
                  <a:tcPr marT="45710" marB="45710"/>
                </a:tc>
                <a:extLst>
                  <a:ext uri="{0D108BD9-81ED-4DB2-BD59-A6C34878D82A}">
                    <a16:rowId xmlns:a16="http://schemas.microsoft.com/office/drawing/2014/main" xmlns="" val="1323492305"/>
                  </a:ext>
                </a:extLst>
              </a:tr>
            </a:tbl>
          </a:graphicData>
        </a:graphic>
      </p:graphicFrame>
    </p:spTree>
    <p:extLst>
      <p:ext uri="{BB962C8B-B14F-4D97-AF65-F5344CB8AC3E}">
        <p14:creationId xmlns:p14="http://schemas.microsoft.com/office/powerpoint/2010/main" xmlns="" val="14146576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33006" y="365126"/>
            <a:ext cx="9620794" cy="897618"/>
          </a:xfrm>
        </p:spPr>
        <p:txBody>
          <a:bodyPr>
            <a:normAutofit/>
          </a:bodyPr>
          <a:lstStyle/>
          <a:p>
            <a:pPr>
              <a:spcBef>
                <a:spcPts val="0"/>
              </a:spcBef>
              <a:defRPr/>
            </a:pPr>
            <a:r>
              <a:rPr lang="tr-TR" altLang="tr-TR" sz="2400" b="1" dirty="0"/>
              <a:t>EK DERS ÖDEMELERİ NORMAL ÖĞRETİM</a:t>
            </a:r>
            <a:endParaRPr lang="tr-TR" sz="2400" b="1" dirty="0">
              <a:solidFill>
                <a:srgbClr val="FF0000"/>
              </a:solidFill>
            </a:endParaRPr>
          </a:p>
        </p:txBody>
      </p:sp>
      <p:graphicFrame>
        <p:nvGraphicFramePr>
          <p:cNvPr id="4" name="Tablo 3"/>
          <p:cNvGraphicFramePr>
            <a:graphicFrameLocks noGrp="1"/>
          </p:cNvGraphicFramePr>
          <p:nvPr>
            <p:extLst>
              <p:ext uri="{D42A27DB-BD31-4B8C-83A1-F6EECF244321}">
                <p14:modId xmlns:p14="http://schemas.microsoft.com/office/powerpoint/2010/main" xmlns="" val="1564570831"/>
              </p:ext>
            </p:extLst>
          </p:nvPr>
        </p:nvGraphicFramePr>
        <p:xfrm>
          <a:off x="1514061" y="1262744"/>
          <a:ext cx="7445833" cy="3913190"/>
        </p:xfrm>
        <a:graphic>
          <a:graphicData uri="http://schemas.openxmlformats.org/drawingml/2006/table">
            <a:tbl>
              <a:tblPr firstRow="1" bandRow="1">
                <a:tableStyleId>{5C22544A-7EE6-4342-B048-85BDC9FD1C3A}</a:tableStyleId>
              </a:tblPr>
              <a:tblGrid>
                <a:gridCol w="1552336">
                  <a:extLst>
                    <a:ext uri="{9D8B030D-6E8A-4147-A177-3AD203B41FA5}">
                      <a16:colId xmlns:a16="http://schemas.microsoft.com/office/drawing/2014/main" xmlns="" val="2840631333"/>
                    </a:ext>
                  </a:extLst>
                </a:gridCol>
                <a:gridCol w="1643711">
                  <a:extLst>
                    <a:ext uri="{9D8B030D-6E8A-4147-A177-3AD203B41FA5}">
                      <a16:colId xmlns:a16="http://schemas.microsoft.com/office/drawing/2014/main" xmlns="" val="536090254"/>
                    </a:ext>
                  </a:extLst>
                </a:gridCol>
                <a:gridCol w="818607">
                  <a:extLst>
                    <a:ext uri="{9D8B030D-6E8A-4147-A177-3AD203B41FA5}">
                      <a16:colId xmlns:a16="http://schemas.microsoft.com/office/drawing/2014/main" xmlns="" val="2782784346"/>
                    </a:ext>
                  </a:extLst>
                </a:gridCol>
                <a:gridCol w="1306287">
                  <a:extLst>
                    <a:ext uri="{9D8B030D-6E8A-4147-A177-3AD203B41FA5}">
                      <a16:colId xmlns:a16="http://schemas.microsoft.com/office/drawing/2014/main" xmlns="" val="2316001614"/>
                    </a:ext>
                  </a:extLst>
                </a:gridCol>
                <a:gridCol w="2124892">
                  <a:extLst>
                    <a:ext uri="{9D8B030D-6E8A-4147-A177-3AD203B41FA5}">
                      <a16:colId xmlns:a16="http://schemas.microsoft.com/office/drawing/2014/main" xmlns="" val="3503644849"/>
                    </a:ext>
                  </a:extLst>
                </a:gridCol>
              </a:tblGrid>
              <a:tr h="575999">
                <a:tc gridSpan="5">
                  <a:txBody>
                    <a:bodyPr/>
                    <a:lstStyle/>
                    <a:p>
                      <a:pPr algn="ctr"/>
                      <a:endParaRPr lang="tr-TR" sz="1800" dirty="0"/>
                    </a:p>
                  </a:txBody>
                  <a:tcPr marT="45715" marB="45715"/>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xmlns="" val="4262309588"/>
                  </a:ext>
                </a:extLst>
              </a:tr>
              <a:tr h="370799">
                <a:tc>
                  <a:txBody>
                    <a:bodyPr/>
                    <a:lstStyle/>
                    <a:p>
                      <a:r>
                        <a:rPr lang="tr-TR" sz="1800" dirty="0">
                          <a:solidFill>
                            <a:srgbClr val="FF0000"/>
                          </a:solidFill>
                        </a:rPr>
                        <a:t>Aylar</a:t>
                      </a:r>
                    </a:p>
                  </a:txBody>
                  <a:tcPr marT="45715" marB="45715">
                    <a:lnR w="12700" cap="flat" cmpd="sng" algn="ctr">
                      <a:solidFill>
                        <a:schemeClr val="tx1"/>
                      </a:solidFill>
                      <a:prstDash val="solid"/>
                      <a:round/>
                      <a:headEnd type="none" w="med" len="med"/>
                      <a:tailEnd type="none" w="med" len="med"/>
                    </a:lnR>
                  </a:tcPr>
                </a:tc>
                <a:tc>
                  <a:txBody>
                    <a:bodyPr/>
                    <a:lstStyle/>
                    <a:p>
                      <a:r>
                        <a:rPr lang="tr-TR" sz="1800" dirty="0">
                          <a:solidFill>
                            <a:srgbClr val="FF0000"/>
                          </a:solidFill>
                        </a:rPr>
                        <a:t>Ödenen Tutar</a:t>
                      </a: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tr-TR" sz="1800" dirty="0">
                        <a:solidFill>
                          <a:srgbClr val="FF0000"/>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tr-TR" sz="1800" dirty="0">
                          <a:solidFill>
                            <a:srgbClr val="FF0000"/>
                          </a:solidFill>
                        </a:rPr>
                        <a:t>Aylar</a:t>
                      </a: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tr-TR" sz="1800" dirty="0">
                          <a:solidFill>
                            <a:srgbClr val="FF0000"/>
                          </a:solidFill>
                        </a:rPr>
                        <a:t>Ödenen Tutar</a:t>
                      </a:r>
                    </a:p>
                  </a:txBody>
                  <a:tcPr marT="45715" marB="45715">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440114614"/>
                  </a:ext>
                </a:extLst>
              </a:tr>
              <a:tr h="370799">
                <a:tc>
                  <a:txBody>
                    <a:bodyPr/>
                    <a:lstStyle/>
                    <a:p>
                      <a:r>
                        <a:rPr lang="tr-TR" sz="1800" dirty="0"/>
                        <a:t>Ocak</a:t>
                      </a:r>
                    </a:p>
                  </a:txBody>
                  <a:tcPr marT="45715" marB="45715">
                    <a:lnR w="12700" cap="flat" cmpd="sng" algn="ctr">
                      <a:solidFill>
                        <a:schemeClr val="tx1"/>
                      </a:solidFill>
                      <a:prstDash val="solid"/>
                      <a:round/>
                      <a:headEnd type="none" w="med" len="med"/>
                      <a:tailEnd type="none" w="med" len="med"/>
                    </a:lnR>
                  </a:tcPr>
                </a:tc>
                <a:tc>
                  <a:txBody>
                    <a:bodyPr/>
                    <a:lstStyle/>
                    <a:p>
                      <a:r>
                        <a:rPr lang="tr-TR" sz="1800" dirty="0"/>
                        <a:t>0,00</a:t>
                      </a: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tr-TR" sz="1800" dirty="0"/>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tr-TR" sz="1800" dirty="0"/>
                        <a:t>Temmuz</a:t>
                      </a: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tr-TR" sz="1800" dirty="0"/>
                        <a:t>400.903,58</a:t>
                      </a:r>
                    </a:p>
                  </a:txBody>
                  <a:tcPr marT="45715" marB="45715">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1354456401"/>
                  </a:ext>
                </a:extLst>
              </a:tr>
              <a:tr h="370799">
                <a:tc>
                  <a:txBody>
                    <a:bodyPr/>
                    <a:lstStyle/>
                    <a:p>
                      <a:r>
                        <a:rPr lang="tr-TR" sz="1800" dirty="0"/>
                        <a:t>Şubat</a:t>
                      </a:r>
                    </a:p>
                  </a:txBody>
                  <a:tcPr marT="45715" marB="45715">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dirty="0"/>
                        <a:t>773.670,39</a:t>
                      </a: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tr-TR" sz="1800" dirty="0"/>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tr-TR" sz="1800" dirty="0"/>
                        <a:t>Ağustos</a:t>
                      </a: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tr-TR" sz="1800" dirty="0"/>
                        <a:t>392.415,49</a:t>
                      </a:r>
                    </a:p>
                  </a:txBody>
                  <a:tcPr marT="45715" marB="45715">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2477588088"/>
                  </a:ext>
                </a:extLst>
              </a:tr>
              <a:tr h="370799">
                <a:tc>
                  <a:txBody>
                    <a:bodyPr/>
                    <a:lstStyle/>
                    <a:p>
                      <a:r>
                        <a:rPr lang="tr-TR" sz="1800" dirty="0"/>
                        <a:t>Mart</a:t>
                      </a:r>
                    </a:p>
                  </a:txBody>
                  <a:tcPr marT="45715" marB="45715">
                    <a:lnR w="12700" cap="flat" cmpd="sng" algn="ctr">
                      <a:solidFill>
                        <a:schemeClr val="tx1"/>
                      </a:solidFill>
                      <a:prstDash val="solid"/>
                      <a:round/>
                      <a:headEnd type="none" w="med" len="med"/>
                      <a:tailEnd type="none" w="med" len="med"/>
                    </a:lnR>
                  </a:tcPr>
                </a:tc>
                <a:tc>
                  <a:txBody>
                    <a:bodyPr/>
                    <a:lstStyle/>
                    <a:p>
                      <a:r>
                        <a:rPr lang="tr-TR" sz="1800" dirty="0"/>
                        <a:t>696.323,13</a:t>
                      </a: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tr-TR" sz="1800" dirty="0"/>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tr-TR" sz="1800" dirty="0"/>
                        <a:t>Eylül</a:t>
                      </a: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tr-TR" sz="1800" dirty="0"/>
                        <a:t>464.296,73</a:t>
                      </a:r>
                    </a:p>
                  </a:txBody>
                  <a:tcPr marT="45715" marB="45715">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451646294"/>
                  </a:ext>
                </a:extLst>
              </a:tr>
              <a:tr h="370799">
                <a:tc>
                  <a:txBody>
                    <a:bodyPr/>
                    <a:lstStyle/>
                    <a:p>
                      <a:r>
                        <a:rPr lang="tr-TR" sz="1800" dirty="0"/>
                        <a:t>Nisan</a:t>
                      </a:r>
                    </a:p>
                  </a:txBody>
                  <a:tcPr marT="45715" marB="45715">
                    <a:lnR w="12700" cap="flat" cmpd="sng" algn="ctr">
                      <a:solidFill>
                        <a:schemeClr val="tx1"/>
                      </a:solidFill>
                      <a:prstDash val="solid"/>
                      <a:round/>
                      <a:headEnd type="none" w="med" len="med"/>
                      <a:tailEnd type="none" w="med" len="med"/>
                    </a:lnR>
                  </a:tcPr>
                </a:tc>
                <a:tc>
                  <a:txBody>
                    <a:bodyPr/>
                    <a:lstStyle/>
                    <a:p>
                      <a:r>
                        <a:rPr lang="tr-TR" sz="1800" dirty="0"/>
                        <a:t>520.854,44</a:t>
                      </a: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tr-TR" sz="1800" dirty="0"/>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tr-TR" sz="1800" dirty="0"/>
                        <a:t>Ekim</a:t>
                      </a: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tr-TR" sz="1800" dirty="0"/>
                        <a:t>717.869,20</a:t>
                      </a:r>
                    </a:p>
                  </a:txBody>
                  <a:tcPr marT="45715" marB="45715">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3282252816"/>
                  </a:ext>
                </a:extLst>
              </a:tr>
              <a:tr h="370799">
                <a:tc>
                  <a:txBody>
                    <a:bodyPr/>
                    <a:lstStyle/>
                    <a:p>
                      <a:r>
                        <a:rPr lang="tr-TR" sz="1800" dirty="0"/>
                        <a:t>Mayıs</a:t>
                      </a:r>
                    </a:p>
                  </a:txBody>
                  <a:tcPr marT="45715" marB="45715">
                    <a:lnR w="12700" cap="flat" cmpd="sng" algn="ctr">
                      <a:solidFill>
                        <a:schemeClr val="tx1"/>
                      </a:solidFill>
                      <a:prstDash val="solid"/>
                      <a:round/>
                      <a:headEnd type="none" w="med" len="med"/>
                      <a:tailEnd type="none" w="med" len="med"/>
                    </a:lnR>
                  </a:tcPr>
                </a:tc>
                <a:tc>
                  <a:txBody>
                    <a:bodyPr/>
                    <a:lstStyle/>
                    <a:p>
                      <a:r>
                        <a:rPr lang="tr-TR" sz="1800" dirty="0"/>
                        <a:t>652.607,74</a:t>
                      </a: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tr-TR" sz="1800" dirty="0"/>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tr-TR" sz="1800" dirty="0"/>
                        <a:t>Kasım</a:t>
                      </a: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tr-TR" sz="1800" dirty="0"/>
                        <a:t>924.821,12</a:t>
                      </a:r>
                    </a:p>
                  </a:txBody>
                  <a:tcPr marT="45715" marB="45715">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57319902"/>
                  </a:ext>
                </a:extLst>
              </a:tr>
              <a:tr h="370799">
                <a:tc>
                  <a:txBody>
                    <a:bodyPr/>
                    <a:lstStyle/>
                    <a:p>
                      <a:r>
                        <a:rPr lang="tr-TR" sz="1800" dirty="0"/>
                        <a:t>Haziran</a:t>
                      </a:r>
                    </a:p>
                  </a:txBody>
                  <a:tcPr marT="45715" marB="45715">
                    <a:lnR w="12700" cap="flat" cmpd="sng" algn="ctr">
                      <a:solidFill>
                        <a:schemeClr val="tx1"/>
                      </a:solidFill>
                      <a:prstDash val="solid"/>
                      <a:round/>
                      <a:headEnd type="none" w="med" len="med"/>
                      <a:tailEnd type="none" w="med" len="med"/>
                    </a:lnR>
                  </a:tcPr>
                </a:tc>
                <a:tc>
                  <a:txBody>
                    <a:bodyPr/>
                    <a:lstStyle/>
                    <a:p>
                      <a:r>
                        <a:rPr lang="tr-TR" sz="1800" dirty="0"/>
                        <a:t>265.327,87</a:t>
                      </a: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tr-TR" sz="1800" dirty="0"/>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tr-TR" sz="1800" dirty="0"/>
                        <a:t>Aralık</a:t>
                      </a: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tr-TR" sz="1800" dirty="0"/>
                        <a:t>738.464,95</a:t>
                      </a:r>
                    </a:p>
                  </a:txBody>
                  <a:tcPr marT="45715" marB="45715">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160250630"/>
                  </a:ext>
                </a:extLst>
              </a:tr>
              <a:tr h="370799">
                <a:tc>
                  <a:txBody>
                    <a:bodyPr/>
                    <a:lstStyle/>
                    <a:p>
                      <a:endParaRPr lang="tr-TR" sz="1800" dirty="0"/>
                    </a:p>
                  </a:txBody>
                  <a:tcPr marT="45715" marB="45715">
                    <a:lnR w="12700" cap="flat" cmpd="sng" algn="ctr">
                      <a:solidFill>
                        <a:schemeClr val="tx1"/>
                      </a:solidFill>
                      <a:prstDash val="solid"/>
                      <a:round/>
                      <a:headEnd type="none" w="med" len="med"/>
                      <a:tailEnd type="none" w="med" len="med"/>
                    </a:lnR>
                  </a:tcPr>
                </a:tc>
                <a:tc>
                  <a:txBody>
                    <a:bodyPr/>
                    <a:lstStyle/>
                    <a:p>
                      <a:endParaRPr lang="tr-TR" sz="1800" dirty="0"/>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tr-TR" sz="1800" dirty="0"/>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tr-TR" sz="1800" dirty="0"/>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tr-TR" sz="1800" dirty="0"/>
                    </a:p>
                  </a:txBody>
                  <a:tcPr marT="45715" marB="45715">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3145218385"/>
                  </a:ext>
                </a:extLst>
              </a:tr>
              <a:tr h="370799">
                <a:tc>
                  <a:txBody>
                    <a:bodyPr/>
                    <a:lstStyle/>
                    <a:p>
                      <a:r>
                        <a:rPr lang="tr-TR" sz="1800" dirty="0"/>
                        <a:t>Genel Toplam</a:t>
                      </a:r>
                    </a:p>
                  </a:txBody>
                  <a:tcPr marT="45715" marB="45715">
                    <a:lnR w="12700" cap="flat" cmpd="sng" algn="ctr">
                      <a:solidFill>
                        <a:schemeClr val="tx1"/>
                      </a:solidFill>
                      <a:prstDash val="solid"/>
                      <a:round/>
                      <a:headEnd type="none" w="med" len="med"/>
                      <a:tailEnd type="none" w="med" len="med"/>
                    </a:lnR>
                  </a:tcPr>
                </a:tc>
                <a:tc gridSpan="4">
                  <a:txBody>
                    <a:bodyPr/>
                    <a:lstStyle/>
                    <a:p>
                      <a:r>
                        <a:rPr lang="tr-TR" sz="1800" dirty="0"/>
                        <a:t>6.547.554,64</a:t>
                      </a:r>
                    </a:p>
                  </a:txBody>
                  <a:tcPr marT="45715" marB="45715">
                    <a:lnL w="12700" cap="flat" cmpd="sng" algn="ctr">
                      <a:solidFill>
                        <a:schemeClr val="tx1"/>
                      </a:solidFill>
                      <a:prstDash val="solid"/>
                      <a:round/>
                      <a:headEnd type="none" w="med" len="med"/>
                      <a:tailEnd type="none" w="med" len="med"/>
                    </a:lnL>
                  </a:tcPr>
                </a:tc>
                <a:tc hMerge="1">
                  <a:txBody>
                    <a:bodyPr/>
                    <a:lstStyle/>
                    <a:p>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tr-TR"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478353290"/>
                  </a:ext>
                </a:extLst>
              </a:tr>
            </a:tbl>
          </a:graphicData>
        </a:graphic>
      </p:graphicFrame>
    </p:spTree>
    <p:extLst>
      <p:ext uri="{BB962C8B-B14F-4D97-AF65-F5344CB8AC3E}">
        <p14:creationId xmlns:p14="http://schemas.microsoft.com/office/powerpoint/2010/main" xmlns="" val="29299383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33006" y="365126"/>
            <a:ext cx="9620794" cy="897618"/>
          </a:xfrm>
        </p:spPr>
        <p:txBody>
          <a:bodyPr>
            <a:normAutofit/>
          </a:bodyPr>
          <a:lstStyle/>
          <a:p>
            <a:pPr>
              <a:spcBef>
                <a:spcPts val="0"/>
              </a:spcBef>
              <a:defRPr/>
            </a:pPr>
            <a:r>
              <a:rPr lang="tr-TR" altLang="tr-TR" sz="2400" b="1" dirty="0"/>
              <a:t>EK DERS ÖDEMELERİ İKİNCİ ÖĞRETİM</a:t>
            </a:r>
            <a:endParaRPr lang="tr-TR" sz="2400" b="1" dirty="0">
              <a:solidFill>
                <a:srgbClr val="FF0000"/>
              </a:solidFill>
            </a:endParaRPr>
          </a:p>
        </p:txBody>
      </p:sp>
      <p:graphicFrame>
        <p:nvGraphicFramePr>
          <p:cNvPr id="4" name="Tablo 3"/>
          <p:cNvGraphicFramePr>
            <a:graphicFrameLocks noGrp="1"/>
          </p:cNvGraphicFramePr>
          <p:nvPr>
            <p:extLst>
              <p:ext uri="{D42A27DB-BD31-4B8C-83A1-F6EECF244321}">
                <p14:modId xmlns:p14="http://schemas.microsoft.com/office/powerpoint/2010/main" xmlns="" val="892727124"/>
              </p:ext>
            </p:extLst>
          </p:nvPr>
        </p:nvGraphicFramePr>
        <p:xfrm>
          <a:off x="1487556" y="1262744"/>
          <a:ext cx="7445833" cy="3913190"/>
        </p:xfrm>
        <a:graphic>
          <a:graphicData uri="http://schemas.openxmlformats.org/drawingml/2006/table">
            <a:tbl>
              <a:tblPr firstRow="1" bandRow="1">
                <a:tableStyleId>{5C22544A-7EE6-4342-B048-85BDC9FD1C3A}</a:tableStyleId>
              </a:tblPr>
              <a:tblGrid>
                <a:gridCol w="1552336">
                  <a:extLst>
                    <a:ext uri="{9D8B030D-6E8A-4147-A177-3AD203B41FA5}">
                      <a16:colId xmlns:a16="http://schemas.microsoft.com/office/drawing/2014/main" xmlns="" val="225821193"/>
                    </a:ext>
                  </a:extLst>
                </a:gridCol>
                <a:gridCol w="1643711">
                  <a:extLst>
                    <a:ext uri="{9D8B030D-6E8A-4147-A177-3AD203B41FA5}">
                      <a16:colId xmlns:a16="http://schemas.microsoft.com/office/drawing/2014/main" xmlns="" val="2574053578"/>
                    </a:ext>
                  </a:extLst>
                </a:gridCol>
                <a:gridCol w="818607">
                  <a:extLst>
                    <a:ext uri="{9D8B030D-6E8A-4147-A177-3AD203B41FA5}">
                      <a16:colId xmlns:a16="http://schemas.microsoft.com/office/drawing/2014/main" xmlns="" val="1977626352"/>
                    </a:ext>
                  </a:extLst>
                </a:gridCol>
                <a:gridCol w="1306287">
                  <a:extLst>
                    <a:ext uri="{9D8B030D-6E8A-4147-A177-3AD203B41FA5}">
                      <a16:colId xmlns:a16="http://schemas.microsoft.com/office/drawing/2014/main" xmlns="" val="3638199426"/>
                    </a:ext>
                  </a:extLst>
                </a:gridCol>
                <a:gridCol w="2124892">
                  <a:extLst>
                    <a:ext uri="{9D8B030D-6E8A-4147-A177-3AD203B41FA5}">
                      <a16:colId xmlns:a16="http://schemas.microsoft.com/office/drawing/2014/main" xmlns="" val="2269555693"/>
                    </a:ext>
                  </a:extLst>
                </a:gridCol>
              </a:tblGrid>
              <a:tr h="575999">
                <a:tc gridSpan="5">
                  <a:txBody>
                    <a:bodyPr/>
                    <a:lstStyle/>
                    <a:p>
                      <a:pPr algn="ctr"/>
                      <a:endParaRPr lang="tr-TR" sz="1800" dirty="0"/>
                    </a:p>
                  </a:txBody>
                  <a:tcPr marT="45715" marB="45715"/>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xmlns="" val="816522215"/>
                  </a:ext>
                </a:extLst>
              </a:tr>
              <a:tr h="370799">
                <a:tc>
                  <a:txBody>
                    <a:bodyPr/>
                    <a:lstStyle/>
                    <a:p>
                      <a:r>
                        <a:rPr lang="tr-TR" sz="1800" dirty="0">
                          <a:solidFill>
                            <a:srgbClr val="FF0000"/>
                          </a:solidFill>
                        </a:rPr>
                        <a:t>Aylar</a:t>
                      </a:r>
                    </a:p>
                  </a:txBody>
                  <a:tcPr marT="45715" marB="45715">
                    <a:lnR w="12700" cap="flat" cmpd="sng" algn="ctr">
                      <a:solidFill>
                        <a:schemeClr val="tx1"/>
                      </a:solidFill>
                      <a:prstDash val="solid"/>
                      <a:round/>
                      <a:headEnd type="none" w="med" len="med"/>
                      <a:tailEnd type="none" w="med" len="med"/>
                    </a:lnR>
                  </a:tcPr>
                </a:tc>
                <a:tc>
                  <a:txBody>
                    <a:bodyPr/>
                    <a:lstStyle/>
                    <a:p>
                      <a:r>
                        <a:rPr lang="tr-TR" sz="1800" dirty="0">
                          <a:solidFill>
                            <a:srgbClr val="FF0000"/>
                          </a:solidFill>
                        </a:rPr>
                        <a:t>Ödenen Tutar</a:t>
                      </a: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tr-TR" sz="1800" dirty="0">
                        <a:solidFill>
                          <a:srgbClr val="FF0000"/>
                        </a:solidFill>
                      </a:endParaRP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tr-TR" sz="1800" dirty="0">
                          <a:solidFill>
                            <a:srgbClr val="FF0000"/>
                          </a:solidFill>
                        </a:rPr>
                        <a:t>Aylar</a:t>
                      </a: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tr-TR" sz="1800" dirty="0">
                          <a:solidFill>
                            <a:srgbClr val="FF0000"/>
                          </a:solidFill>
                        </a:rPr>
                        <a:t>Ödenen Tutar</a:t>
                      </a:r>
                    </a:p>
                  </a:txBody>
                  <a:tcPr marT="45715" marB="45715">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761738118"/>
                  </a:ext>
                </a:extLst>
              </a:tr>
              <a:tr h="370799">
                <a:tc>
                  <a:txBody>
                    <a:bodyPr/>
                    <a:lstStyle/>
                    <a:p>
                      <a:r>
                        <a:rPr lang="tr-TR" sz="1800" dirty="0"/>
                        <a:t>Ocak</a:t>
                      </a:r>
                    </a:p>
                  </a:txBody>
                  <a:tcPr marT="45715" marB="45715">
                    <a:lnR w="12700" cap="flat" cmpd="sng" algn="ctr">
                      <a:solidFill>
                        <a:schemeClr val="tx1"/>
                      </a:solidFill>
                      <a:prstDash val="solid"/>
                      <a:round/>
                      <a:headEnd type="none" w="med" len="med"/>
                      <a:tailEnd type="none" w="med" len="med"/>
                    </a:lnR>
                  </a:tcPr>
                </a:tc>
                <a:tc>
                  <a:txBody>
                    <a:bodyPr/>
                    <a:lstStyle/>
                    <a:p>
                      <a:r>
                        <a:rPr lang="tr-TR" sz="1800" dirty="0"/>
                        <a:t>0,00</a:t>
                      </a: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tr-TR" sz="1800" dirty="0"/>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tr-TR" sz="1800" dirty="0"/>
                        <a:t>Temmuz</a:t>
                      </a: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tr-TR" sz="1800" dirty="0"/>
                        <a:t>0,00</a:t>
                      </a:r>
                    </a:p>
                  </a:txBody>
                  <a:tcPr marT="45715" marB="45715">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1855375223"/>
                  </a:ext>
                </a:extLst>
              </a:tr>
              <a:tr h="370799">
                <a:tc>
                  <a:txBody>
                    <a:bodyPr/>
                    <a:lstStyle/>
                    <a:p>
                      <a:r>
                        <a:rPr lang="tr-TR" sz="1800" dirty="0"/>
                        <a:t>Şubat</a:t>
                      </a:r>
                    </a:p>
                  </a:txBody>
                  <a:tcPr marT="45715" marB="45715">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dirty="0"/>
                        <a:t>0,00</a:t>
                      </a: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tr-TR" sz="1800" dirty="0"/>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tr-TR" sz="1800" dirty="0"/>
                        <a:t>Ağustos</a:t>
                      </a: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tr-TR" sz="1800" dirty="0"/>
                        <a:t>0,00</a:t>
                      </a:r>
                    </a:p>
                  </a:txBody>
                  <a:tcPr marT="45715" marB="45715">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1925213234"/>
                  </a:ext>
                </a:extLst>
              </a:tr>
              <a:tr h="370799">
                <a:tc>
                  <a:txBody>
                    <a:bodyPr/>
                    <a:lstStyle/>
                    <a:p>
                      <a:r>
                        <a:rPr lang="tr-TR" sz="1800" dirty="0"/>
                        <a:t>Mart</a:t>
                      </a:r>
                    </a:p>
                  </a:txBody>
                  <a:tcPr marT="45715" marB="45715">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dirty="0"/>
                        <a:t>314.074,01</a:t>
                      </a: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tr-TR" sz="1800" dirty="0"/>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tr-TR" sz="1800" dirty="0"/>
                        <a:t>Eylül</a:t>
                      </a: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tr-TR" sz="1800" dirty="0"/>
                        <a:t>0,00</a:t>
                      </a:r>
                    </a:p>
                  </a:txBody>
                  <a:tcPr marT="45715" marB="45715">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1182374035"/>
                  </a:ext>
                </a:extLst>
              </a:tr>
              <a:tr h="370799">
                <a:tc>
                  <a:txBody>
                    <a:bodyPr/>
                    <a:lstStyle/>
                    <a:p>
                      <a:r>
                        <a:rPr lang="tr-TR" sz="1800" dirty="0"/>
                        <a:t>Nisan</a:t>
                      </a:r>
                    </a:p>
                  </a:txBody>
                  <a:tcPr marT="45715" marB="45715">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dirty="0"/>
                        <a:t>188.782,65</a:t>
                      </a: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tr-TR" sz="1800" dirty="0"/>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tr-TR" sz="1800" dirty="0"/>
                        <a:t>Ekim</a:t>
                      </a: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tr-TR" dirty="0"/>
                        <a:t>432.893,19</a:t>
                      </a:r>
                    </a:p>
                  </a:txBody>
                  <a:tcPr marT="45715" marB="45715">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3964573501"/>
                  </a:ext>
                </a:extLst>
              </a:tr>
              <a:tr h="370799">
                <a:tc>
                  <a:txBody>
                    <a:bodyPr/>
                    <a:lstStyle/>
                    <a:p>
                      <a:r>
                        <a:rPr lang="tr-TR" sz="1800" dirty="0"/>
                        <a:t>Mayıs</a:t>
                      </a:r>
                    </a:p>
                  </a:txBody>
                  <a:tcPr marT="45715" marB="45715">
                    <a:lnR w="12700" cap="flat" cmpd="sng" algn="ctr">
                      <a:solidFill>
                        <a:schemeClr val="tx1"/>
                      </a:solidFill>
                      <a:prstDash val="solid"/>
                      <a:round/>
                      <a:headEnd type="none" w="med" len="med"/>
                      <a:tailEnd type="none" w="med" len="med"/>
                    </a:lnR>
                  </a:tcPr>
                </a:tc>
                <a:tc>
                  <a:txBody>
                    <a:bodyPr/>
                    <a:lstStyle/>
                    <a:p>
                      <a:r>
                        <a:rPr lang="tr-TR" sz="1800" dirty="0"/>
                        <a:t>98.099,37</a:t>
                      </a: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tr-TR" sz="1800" dirty="0"/>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tr-TR" sz="1800" dirty="0"/>
                        <a:t>Kasım</a:t>
                      </a: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tr-TR" dirty="0"/>
                        <a:t>205.550,92</a:t>
                      </a:r>
                    </a:p>
                  </a:txBody>
                  <a:tcPr marT="45715" marB="45715">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1311344865"/>
                  </a:ext>
                </a:extLst>
              </a:tr>
              <a:tr h="370799">
                <a:tc>
                  <a:txBody>
                    <a:bodyPr/>
                    <a:lstStyle/>
                    <a:p>
                      <a:r>
                        <a:rPr lang="tr-TR" sz="1800" dirty="0"/>
                        <a:t>Haziran</a:t>
                      </a:r>
                    </a:p>
                  </a:txBody>
                  <a:tcPr marT="45715" marB="45715">
                    <a:lnR w="12700" cap="flat" cmpd="sng" algn="ctr">
                      <a:solidFill>
                        <a:schemeClr val="tx1"/>
                      </a:solidFill>
                      <a:prstDash val="solid"/>
                      <a:round/>
                      <a:headEnd type="none" w="med" len="med"/>
                      <a:tailEnd type="none" w="med" len="med"/>
                    </a:lnR>
                  </a:tcPr>
                </a:tc>
                <a:tc>
                  <a:txBody>
                    <a:bodyPr/>
                    <a:lstStyle/>
                    <a:p>
                      <a:r>
                        <a:rPr lang="tr-TR" sz="1800" dirty="0"/>
                        <a:t>8.586,93</a:t>
                      </a: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tr-TR" sz="1800" dirty="0"/>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tr-TR" sz="1800" dirty="0"/>
                        <a:t>Aralık</a:t>
                      </a:r>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tr-TR" dirty="0"/>
                        <a:t>76.469,40</a:t>
                      </a:r>
                    </a:p>
                  </a:txBody>
                  <a:tcPr marT="45715" marB="45715">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4069715954"/>
                  </a:ext>
                </a:extLst>
              </a:tr>
              <a:tr h="370799">
                <a:tc>
                  <a:txBody>
                    <a:bodyPr/>
                    <a:lstStyle/>
                    <a:p>
                      <a:endParaRPr lang="tr-TR" sz="1800" dirty="0"/>
                    </a:p>
                  </a:txBody>
                  <a:tcPr marT="45715" marB="45715">
                    <a:lnR w="12700" cap="flat" cmpd="sng" algn="ctr">
                      <a:solidFill>
                        <a:schemeClr val="tx1"/>
                      </a:solidFill>
                      <a:prstDash val="solid"/>
                      <a:round/>
                      <a:headEnd type="none" w="med" len="med"/>
                      <a:tailEnd type="none" w="med" len="med"/>
                    </a:lnR>
                  </a:tcPr>
                </a:tc>
                <a:tc>
                  <a:txBody>
                    <a:bodyPr/>
                    <a:lstStyle/>
                    <a:p>
                      <a:endParaRPr lang="tr-TR" sz="1800" dirty="0"/>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tr-TR" sz="1800" dirty="0"/>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tr-TR" sz="1800" dirty="0"/>
                    </a:p>
                  </a:txBody>
                  <a:tcPr marT="45715" marB="4571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tr-TR" sz="1800" dirty="0"/>
                    </a:p>
                  </a:txBody>
                  <a:tcPr marT="45715" marB="45715">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581713626"/>
                  </a:ext>
                </a:extLst>
              </a:tr>
              <a:tr h="370799">
                <a:tc>
                  <a:txBody>
                    <a:bodyPr/>
                    <a:lstStyle/>
                    <a:p>
                      <a:r>
                        <a:rPr lang="tr-TR" sz="1800" dirty="0"/>
                        <a:t>Genel Toplam</a:t>
                      </a:r>
                    </a:p>
                  </a:txBody>
                  <a:tcPr marT="45715" marB="45715">
                    <a:lnR w="12700" cap="flat" cmpd="sng" algn="ctr">
                      <a:solidFill>
                        <a:schemeClr val="tx1"/>
                      </a:solidFill>
                      <a:prstDash val="solid"/>
                      <a:round/>
                      <a:headEnd type="none" w="med" len="med"/>
                      <a:tailEnd type="none" w="med" len="med"/>
                    </a:lnR>
                  </a:tcPr>
                </a:tc>
                <a:tc gridSpan="4">
                  <a:txBody>
                    <a:bodyPr/>
                    <a:lstStyle/>
                    <a:p>
                      <a:r>
                        <a:rPr lang="tr-TR" sz="1800" dirty="0"/>
                        <a:t>1.324.456,47</a:t>
                      </a:r>
                    </a:p>
                  </a:txBody>
                  <a:tcPr marT="45715" marB="45715">
                    <a:lnL w="12700" cap="flat" cmpd="sng" algn="ctr">
                      <a:solidFill>
                        <a:schemeClr val="tx1"/>
                      </a:solidFill>
                      <a:prstDash val="solid"/>
                      <a:round/>
                      <a:headEnd type="none" w="med" len="med"/>
                      <a:tailEnd type="none" w="med" len="med"/>
                    </a:lnL>
                  </a:tcPr>
                </a:tc>
                <a:tc hMerge="1">
                  <a:txBody>
                    <a:bodyPr/>
                    <a:lstStyle/>
                    <a:p>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tr-TR"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1211587257"/>
                  </a:ext>
                </a:extLst>
              </a:tr>
            </a:tbl>
          </a:graphicData>
        </a:graphic>
      </p:graphicFrame>
    </p:spTree>
    <p:extLst>
      <p:ext uri="{BB962C8B-B14F-4D97-AF65-F5344CB8AC3E}">
        <p14:creationId xmlns:p14="http://schemas.microsoft.com/office/powerpoint/2010/main" xmlns="" val="22875419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33006" y="365126"/>
            <a:ext cx="9620794" cy="897618"/>
          </a:xfrm>
        </p:spPr>
        <p:txBody>
          <a:bodyPr>
            <a:normAutofit/>
          </a:bodyPr>
          <a:lstStyle/>
          <a:p>
            <a:pPr>
              <a:spcBef>
                <a:spcPts val="0"/>
              </a:spcBef>
              <a:defRPr/>
            </a:pPr>
            <a:r>
              <a:rPr lang="tr-TR" altLang="tr-TR" sz="2400" b="1" dirty="0"/>
              <a:t>BÜTÇE HARCAMALARI</a:t>
            </a:r>
            <a:endParaRPr lang="tr-TR" sz="2400" b="1" dirty="0">
              <a:solidFill>
                <a:srgbClr val="FF0000"/>
              </a:solidFill>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xmlns="" val="2385809608"/>
              </p:ext>
            </p:extLst>
          </p:nvPr>
        </p:nvGraphicFramePr>
        <p:xfrm>
          <a:off x="1280159" y="1262744"/>
          <a:ext cx="7776755" cy="2120901"/>
        </p:xfrm>
        <a:graphic>
          <a:graphicData uri="http://schemas.openxmlformats.org/drawingml/2006/table">
            <a:tbl>
              <a:tblPr firstRow="1" bandRow="1">
                <a:tableStyleId>{5C22544A-7EE6-4342-B048-85BDC9FD1C3A}</a:tableStyleId>
              </a:tblPr>
              <a:tblGrid>
                <a:gridCol w="3744686">
                  <a:extLst>
                    <a:ext uri="{9D8B030D-6E8A-4147-A177-3AD203B41FA5}">
                      <a16:colId xmlns:a16="http://schemas.microsoft.com/office/drawing/2014/main" xmlns="" val="3651183291"/>
                    </a:ext>
                  </a:extLst>
                </a:gridCol>
                <a:gridCol w="1834290">
                  <a:extLst>
                    <a:ext uri="{9D8B030D-6E8A-4147-A177-3AD203B41FA5}">
                      <a16:colId xmlns:a16="http://schemas.microsoft.com/office/drawing/2014/main" xmlns="" val="3039187892"/>
                    </a:ext>
                  </a:extLst>
                </a:gridCol>
                <a:gridCol w="2197779">
                  <a:extLst>
                    <a:ext uri="{9D8B030D-6E8A-4147-A177-3AD203B41FA5}">
                      <a16:colId xmlns:a16="http://schemas.microsoft.com/office/drawing/2014/main" xmlns="" val="2059534987"/>
                    </a:ext>
                  </a:extLst>
                </a:gridCol>
              </a:tblGrid>
              <a:tr h="576137">
                <a:tc gridSpan="3">
                  <a:txBody>
                    <a:bodyPr/>
                    <a:lstStyle/>
                    <a:p>
                      <a:pPr algn="ctr"/>
                      <a:endParaRPr lang="tr-TR" sz="1800" dirty="0"/>
                    </a:p>
                  </a:txBody>
                  <a:tcPr marL="91431" marR="91431" marT="45726" marB="45726"/>
                </a:tc>
                <a:tc hMerge="1">
                  <a:txBody>
                    <a:bodyPr/>
                    <a:lstStyle/>
                    <a:p>
                      <a:endParaRPr lang="tr-TR"/>
                    </a:p>
                  </a:txBody>
                  <a:tcPr/>
                </a:tc>
                <a:tc hMerge="1">
                  <a:txBody>
                    <a:bodyPr/>
                    <a:lstStyle/>
                    <a:p>
                      <a:endParaRPr lang="tr-TR" dirty="0"/>
                    </a:p>
                  </a:txBody>
                  <a:tcPr/>
                </a:tc>
                <a:extLst>
                  <a:ext uri="{0D108BD9-81ED-4DB2-BD59-A6C34878D82A}">
                    <a16:rowId xmlns:a16="http://schemas.microsoft.com/office/drawing/2014/main" xmlns="" val="1799897620"/>
                  </a:ext>
                </a:extLst>
              </a:tr>
              <a:tr h="432103">
                <a:tc>
                  <a:txBody>
                    <a:bodyPr/>
                    <a:lstStyle/>
                    <a:p>
                      <a:r>
                        <a:rPr lang="tr-TR" sz="1800">
                          <a:solidFill>
                            <a:srgbClr val="FF0000"/>
                          </a:solidFill>
                        </a:rPr>
                        <a:t>Doğrudan Temin</a:t>
                      </a:r>
                      <a:endParaRPr lang="tr-TR" sz="1800" dirty="0">
                        <a:solidFill>
                          <a:srgbClr val="FF0000"/>
                        </a:solidFill>
                      </a:endParaRPr>
                    </a:p>
                  </a:txBody>
                  <a:tcPr marL="91431" marR="91431" marT="45726" marB="45726">
                    <a:lnR w="12700" cap="flat" cmpd="sng" algn="ctr">
                      <a:solidFill>
                        <a:schemeClr val="tx1"/>
                      </a:solidFill>
                      <a:prstDash val="solid"/>
                      <a:round/>
                      <a:headEnd type="none" w="med" len="med"/>
                      <a:tailEnd type="none" w="med" len="med"/>
                    </a:lnR>
                  </a:tcPr>
                </a:tc>
                <a:tc>
                  <a:txBody>
                    <a:bodyPr/>
                    <a:lstStyle/>
                    <a:p>
                      <a:r>
                        <a:rPr lang="tr-TR" sz="1800" dirty="0">
                          <a:solidFill>
                            <a:srgbClr val="FF0000"/>
                          </a:solidFill>
                        </a:rPr>
                        <a:t>Avans</a:t>
                      </a:r>
                    </a:p>
                  </a:txBody>
                  <a:tcPr marL="91431" marR="91431"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tr-TR" sz="1800" dirty="0">
                          <a:solidFill>
                            <a:srgbClr val="FF0000"/>
                          </a:solidFill>
                        </a:rPr>
                        <a:t>Yolluk</a:t>
                      </a:r>
                    </a:p>
                  </a:txBody>
                  <a:tcPr marL="91431" marR="91431"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868036312"/>
                  </a:ext>
                </a:extLst>
              </a:tr>
              <a:tr h="3708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dirty="0"/>
                        <a:t>0,00</a:t>
                      </a:r>
                    </a:p>
                  </a:txBody>
                  <a:tcPr marL="91431" marR="91431" marT="45726" marB="45726">
                    <a:lnR w="12700" cap="flat" cmpd="sng" algn="ctr">
                      <a:solidFill>
                        <a:schemeClr val="tx1"/>
                      </a:solidFill>
                      <a:prstDash val="solid"/>
                      <a:round/>
                      <a:headEnd type="none" w="med" len="med"/>
                      <a:tailEnd type="none" w="med" len="med"/>
                    </a:lnR>
                  </a:tcPr>
                </a:tc>
                <a:tc>
                  <a:txBody>
                    <a:bodyPr/>
                    <a:lstStyle/>
                    <a:p>
                      <a:r>
                        <a:rPr lang="tr-TR" sz="1800" dirty="0"/>
                        <a:t>0,00</a:t>
                      </a:r>
                    </a:p>
                  </a:txBody>
                  <a:tcPr marL="91431" marR="91431"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tr-TR" sz="1800" dirty="0"/>
                        <a:t>0,00</a:t>
                      </a:r>
                    </a:p>
                  </a:txBody>
                  <a:tcPr marL="91431" marR="91431"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1734978289"/>
                  </a:ext>
                </a:extLst>
              </a:tr>
              <a:tr h="370887">
                <a:tc gridSpan="3">
                  <a:txBody>
                    <a:bodyPr/>
                    <a:lstStyle/>
                    <a:p>
                      <a:endParaRPr lang="tr-TR" sz="1800" dirty="0"/>
                    </a:p>
                  </a:txBody>
                  <a:tcPr marL="91431" marR="91431" marT="45726" marB="45726">
                    <a:lnR w="12700" cap="flat" cmpd="sng" algn="ctr">
                      <a:solidFill>
                        <a:schemeClr val="tx1"/>
                      </a:solidFill>
                      <a:prstDash val="solid"/>
                      <a:round/>
                      <a:headEnd type="none" w="med" len="med"/>
                      <a:tailEnd type="none" w="med" len="med"/>
                    </a:lnR>
                  </a:tcPr>
                </a:tc>
                <a:tc hMerge="1">
                  <a:txBody>
                    <a:bodyPr/>
                    <a:lstStyle/>
                    <a:p>
                      <a:endParaRPr lang="tr-TR"/>
                    </a:p>
                  </a:txBody>
                  <a:tcPr/>
                </a:tc>
                <a:tc hMerge="1">
                  <a:txBody>
                    <a:bodyPr/>
                    <a:lstStyle/>
                    <a:p>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661523111"/>
                  </a:ext>
                </a:extLst>
              </a:tr>
              <a:tr h="370887">
                <a:tc>
                  <a:txBody>
                    <a:bodyPr/>
                    <a:lstStyle/>
                    <a:p>
                      <a:r>
                        <a:rPr lang="tr-TR" sz="1800" dirty="0"/>
                        <a:t>Genel Toplam</a:t>
                      </a:r>
                    </a:p>
                  </a:txBody>
                  <a:tcPr marL="91431" marR="91431" marT="45726" marB="45726">
                    <a:lnR w="12700" cap="flat" cmpd="sng" algn="ctr">
                      <a:solidFill>
                        <a:schemeClr val="tx1"/>
                      </a:solidFill>
                      <a:prstDash val="solid"/>
                      <a:round/>
                      <a:headEnd type="none" w="med" len="med"/>
                      <a:tailEnd type="none" w="med" len="med"/>
                    </a:lnR>
                  </a:tcPr>
                </a:tc>
                <a:tc gridSpan="2">
                  <a:txBody>
                    <a:bodyPr/>
                    <a:lstStyle/>
                    <a:p>
                      <a:r>
                        <a:rPr lang="tr-TR" sz="1800" dirty="0"/>
                        <a:t>0,00</a:t>
                      </a:r>
                    </a:p>
                  </a:txBody>
                  <a:tcPr marL="91431" marR="91431" marT="45726" marB="45726">
                    <a:lnL w="12700" cap="flat" cmpd="sng" algn="ctr">
                      <a:solidFill>
                        <a:schemeClr val="tx1"/>
                      </a:solidFill>
                      <a:prstDash val="solid"/>
                      <a:round/>
                      <a:headEnd type="none" w="med" len="med"/>
                      <a:tailEnd type="none" w="med" len="med"/>
                    </a:lnL>
                  </a:tcPr>
                </a:tc>
                <a:tc hMerge="1">
                  <a:txBody>
                    <a:bodyPr/>
                    <a:lstStyle/>
                    <a:p>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xmlns="" val="3062158934"/>
                  </a:ext>
                </a:extLst>
              </a:tr>
            </a:tbl>
          </a:graphicData>
        </a:graphic>
      </p:graphicFrame>
    </p:spTree>
    <p:extLst>
      <p:ext uri="{BB962C8B-B14F-4D97-AF65-F5344CB8AC3E}">
        <p14:creationId xmlns:p14="http://schemas.microsoft.com/office/powerpoint/2010/main" xmlns="" val="35952438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7CA16F1E-918A-1F40-B051-E9320F2B7A9F}"/>
              </a:ext>
            </a:extLst>
          </p:cNvPr>
          <p:cNvSpPr>
            <a:spLocks noGrp="1"/>
          </p:cNvSpPr>
          <p:nvPr>
            <p:ph type="title"/>
          </p:nvPr>
        </p:nvSpPr>
        <p:spPr/>
        <p:txBody>
          <a:bodyPr>
            <a:normAutofit fontScale="90000"/>
          </a:bodyPr>
          <a:lstStyle/>
          <a:p>
            <a:r>
              <a:rPr lang="tr-TR" dirty="0"/>
              <a:t>Yapılan İşler</a:t>
            </a:r>
          </a:p>
        </p:txBody>
      </p:sp>
      <p:sp>
        <p:nvSpPr>
          <p:cNvPr id="3" name="İçerik Yer Tutucusu 2">
            <a:extLst>
              <a:ext uri="{FF2B5EF4-FFF2-40B4-BE49-F238E27FC236}">
                <a16:creationId xmlns:a16="http://schemas.microsoft.com/office/drawing/2014/main" xmlns="" id="{65B932AE-E20B-8FD0-7A0D-0BE2999199F8}"/>
              </a:ext>
            </a:extLst>
          </p:cNvPr>
          <p:cNvSpPr>
            <a:spLocks noGrp="1"/>
          </p:cNvSpPr>
          <p:nvPr>
            <p:ph idx="1"/>
          </p:nvPr>
        </p:nvSpPr>
        <p:spPr/>
        <p:txBody>
          <a:bodyPr>
            <a:normAutofit/>
          </a:bodyPr>
          <a:lstStyle/>
          <a:p>
            <a:pPr indent="449580" algn="just">
              <a:lnSpc>
                <a:spcPct val="107000"/>
              </a:lnSpc>
              <a:spcAft>
                <a:spcPts val="800"/>
              </a:spcAft>
            </a:pPr>
            <a:r>
              <a:rPr lang="tr-TR" sz="2400" dirty="0">
                <a:effectLst/>
                <a:cs typeface="Times New Roman" panose="02020603050405020304" pitchFamily="18" charset="0"/>
              </a:rPr>
              <a:t>TR Dizin Dergi Değerlendirme Kriterleri doğrultusunda derginin yayın ilkeleri, web sayfası ve mizanpajı tamamen yenilenmiştir. Bunun yanında Yayın ve Danışma Kurulu farklı alanlardan ve çeşitli üniversitelerden akademisyenlerden oluşturulmak suretiyle yenilenmiştir.</a:t>
            </a:r>
          </a:p>
          <a:p>
            <a:pPr indent="449580" algn="just">
              <a:lnSpc>
                <a:spcPct val="107000"/>
              </a:lnSpc>
              <a:spcAft>
                <a:spcPts val="800"/>
              </a:spcAft>
            </a:pPr>
            <a:r>
              <a:rPr lang="tr-TR" sz="2400" dirty="0">
                <a:effectLst/>
                <a:cs typeface="Times New Roman" panose="02020603050405020304" pitchFamily="18" charset="0"/>
              </a:rPr>
              <a:t>Başta MLA ve </a:t>
            </a:r>
            <a:r>
              <a:rPr lang="tr-TR" sz="2400" dirty="0" err="1">
                <a:effectLst/>
                <a:cs typeface="Times New Roman" panose="02020603050405020304" pitchFamily="18" charset="0"/>
              </a:rPr>
              <a:t>OIndex</a:t>
            </a:r>
            <a:r>
              <a:rPr lang="tr-TR" sz="2400" dirty="0">
                <a:effectLst/>
                <a:cs typeface="Times New Roman" panose="02020603050405020304" pitchFamily="18" charset="0"/>
              </a:rPr>
              <a:t> Copernicus olmak üzere çeşitli uluslararası </a:t>
            </a:r>
            <a:r>
              <a:rPr lang="tr-TR" sz="2400" dirty="0" err="1">
                <a:effectLst/>
                <a:cs typeface="Times New Roman" panose="02020603050405020304" pitchFamily="18" charset="0"/>
              </a:rPr>
              <a:t>index</a:t>
            </a:r>
            <a:r>
              <a:rPr lang="tr-TR" sz="2400" dirty="0">
                <a:effectLst/>
                <a:cs typeface="Times New Roman" panose="02020603050405020304" pitchFamily="18" charset="0"/>
              </a:rPr>
              <a:t> ve dijital platformlara başvurulmuş ve kabul alınmıştır. EBSCOHOST ve ERIH PLUS başvuru süreçleri ise devam etmektedir.</a:t>
            </a:r>
          </a:p>
          <a:p>
            <a:pPr marL="0" indent="0">
              <a:buNone/>
            </a:pPr>
            <a:endParaRPr lang="tr-TR" dirty="0"/>
          </a:p>
        </p:txBody>
      </p:sp>
    </p:spTree>
    <p:extLst>
      <p:ext uri="{BB962C8B-B14F-4D97-AF65-F5344CB8AC3E}">
        <p14:creationId xmlns:p14="http://schemas.microsoft.com/office/powerpoint/2010/main" xmlns="" val="10201253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EE91A088-A5C0-6181-4729-3986DD3944F0}"/>
              </a:ext>
            </a:extLst>
          </p:cNvPr>
          <p:cNvSpPr>
            <a:spLocks noGrp="1"/>
          </p:cNvSpPr>
          <p:nvPr>
            <p:ph type="title"/>
          </p:nvPr>
        </p:nvSpPr>
        <p:spPr/>
        <p:txBody>
          <a:bodyPr>
            <a:normAutofit fontScale="90000"/>
          </a:bodyPr>
          <a:lstStyle/>
          <a:p>
            <a:r>
              <a:rPr lang="tr-TR" dirty="0"/>
              <a:t>YAPILAN İŞLER</a:t>
            </a:r>
          </a:p>
        </p:txBody>
      </p:sp>
      <p:sp>
        <p:nvSpPr>
          <p:cNvPr id="3" name="İçerik Yer Tutucusu 2">
            <a:extLst>
              <a:ext uri="{FF2B5EF4-FFF2-40B4-BE49-F238E27FC236}">
                <a16:creationId xmlns:a16="http://schemas.microsoft.com/office/drawing/2014/main" xmlns="" id="{DBE869C1-CD6D-936B-2814-99C3EB99852E}"/>
              </a:ext>
            </a:extLst>
          </p:cNvPr>
          <p:cNvSpPr>
            <a:spLocks noGrp="1"/>
          </p:cNvSpPr>
          <p:nvPr>
            <p:ph idx="1"/>
          </p:nvPr>
        </p:nvSpPr>
        <p:spPr/>
        <p:txBody>
          <a:bodyPr/>
          <a:lstStyle/>
          <a:p>
            <a:r>
              <a:rPr lang="tr-TR" sz="2800" dirty="0">
                <a:effectLst/>
                <a:cs typeface="Times New Roman" panose="02020603050405020304" pitchFamily="18" charset="0"/>
              </a:rPr>
              <a:t>Dergimiz TR Dizin takibinde olup 2024 yılının ilk yarısına kadar olumlu veya olumsuz sonuçlanması tahmin edilmektedir.</a:t>
            </a:r>
          </a:p>
          <a:p>
            <a:r>
              <a:rPr lang="tr-TR" dirty="0" smtClean="0"/>
              <a:t>Arşiv </a:t>
            </a:r>
            <a:r>
              <a:rPr lang="tr-TR" dirty="0"/>
              <a:t>Odası düzenlendi</a:t>
            </a:r>
          </a:p>
          <a:p>
            <a:r>
              <a:rPr lang="tr-TR" dirty="0" smtClean="0"/>
              <a:t>Bir </a:t>
            </a:r>
            <a:r>
              <a:rPr lang="tr-TR" dirty="0"/>
              <a:t>adet enstitüde olmak üzere toplam yedi adet sanal sınıf ortamı sağlandı. </a:t>
            </a:r>
            <a:endParaRPr lang="tr-TR" dirty="0" smtClean="0"/>
          </a:p>
          <a:p>
            <a:r>
              <a:rPr lang="tr-TR" dirty="0" smtClean="0"/>
              <a:t>KİDR kapsamında Enstitümüzde yaptığımız bazı yenilik ve değişimlerle olgunluk seviyemizi </a:t>
            </a:r>
            <a:r>
              <a:rPr lang="tr-TR" b="1" dirty="0" smtClean="0"/>
              <a:t>4’e (Dört) </a:t>
            </a:r>
            <a:r>
              <a:rPr lang="tr-TR" dirty="0" smtClean="0"/>
              <a:t>çıkarmış olduk. </a:t>
            </a:r>
            <a:endParaRPr lang="tr-TR" dirty="0"/>
          </a:p>
        </p:txBody>
      </p:sp>
    </p:spTree>
    <p:extLst>
      <p:ext uri="{BB962C8B-B14F-4D97-AF65-F5344CB8AC3E}">
        <p14:creationId xmlns:p14="http://schemas.microsoft.com/office/powerpoint/2010/main" xmlns="" val="27611837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stretch>
            <a:fillRect/>
          </a:stretch>
        </p:blipFill>
        <p:spPr>
          <a:xfrm>
            <a:off x="390635" y="1137684"/>
            <a:ext cx="4590102" cy="4880343"/>
          </a:xfrm>
          <a:prstGeom prst="rect">
            <a:avLst/>
          </a:prstGeom>
        </p:spPr>
      </p:pic>
      <p:sp>
        <p:nvSpPr>
          <p:cNvPr id="4" name="Dikdörtgen 3"/>
          <p:cNvSpPr/>
          <p:nvPr/>
        </p:nvSpPr>
        <p:spPr>
          <a:xfrm>
            <a:off x="1599154" y="534018"/>
            <a:ext cx="11062019" cy="523220"/>
          </a:xfrm>
          <a:prstGeom prst="rect">
            <a:avLst/>
          </a:prstGeom>
        </p:spPr>
        <p:txBody>
          <a:bodyPr wrap="square">
            <a:spAutoFit/>
          </a:bodyPr>
          <a:lstStyle/>
          <a:p>
            <a:pPr lvl="0">
              <a:defRPr/>
            </a:pPr>
            <a:r>
              <a:rPr lang="tr-TR" sz="2800" b="1" dirty="0">
                <a:solidFill>
                  <a:prstClr val="black"/>
                </a:solidFill>
                <a:latin typeface="Candara" panose="020E0502030303020204" pitchFamily="34" charset="0"/>
                <a:cs typeface="Times New Roman" panose="02020603050405020304" pitchFamily="18" charset="0"/>
              </a:rPr>
              <a:t>Kurumsal Akreditasyon Programı </a:t>
            </a:r>
            <a:r>
              <a:rPr lang="tr-TR" sz="2800" b="1" dirty="0" smtClean="0">
                <a:solidFill>
                  <a:prstClr val="black"/>
                </a:solidFill>
                <a:latin typeface="Candara" panose="020E0502030303020204" pitchFamily="34" charset="0"/>
                <a:cs typeface="Times New Roman" panose="02020603050405020304" pitchFamily="18" charset="0"/>
              </a:rPr>
              <a:t>kapsamında                                </a:t>
            </a:r>
            <a:endParaRPr kumimoji="0" lang="tr-TR" sz="2800" b="1" i="0" u="none" strike="noStrike" kern="1200" cap="none" spc="0" normalizeH="0" baseline="0" noProof="0" dirty="0">
              <a:ln>
                <a:noFill/>
              </a:ln>
              <a:solidFill>
                <a:prstClr val="black"/>
              </a:solidFill>
              <a:effectLst/>
              <a:uLnTx/>
              <a:uFillTx/>
              <a:latin typeface="Candara" panose="020E0502030303020204" pitchFamily="34" charset="0"/>
              <a:cs typeface="Times New Roman" panose="02020603050405020304" pitchFamily="18" charset="0"/>
            </a:endParaRPr>
          </a:p>
        </p:txBody>
      </p:sp>
      <p:pic>
        <p:nvPicPr>
          <p:cNvPr id="8" name="Resim 7"/>
          <p:cNvPicPr>
            <a:picLocks noChangeAspect="1"/>
          </p:cNvPicPr>
          <p:nvPr/>
        </p:nvPicPr>
        <p:blipFill>
          <a:blip r:embed="rId3" cstate="print"/>
          <a:stretch>
            <a:fillRect/>
          </a:stretch>
        </p:blipFill>
        <p:spPr>
          <a:xfrm>
            <a:off x="7417243" y="2544110"/>
            <a:ext cx="2593757" cy="2067490"/>
          </a:xfrm>
          <a:prstGeom prst="rect">
            <a:avLst/>
          </a:prstGeom>
        </p:spPr>
      </p:pic>
      <p:sp>
        <p:nvSpPr>
          <p:cNvPr id="9" name="Dikdörtgen 8"/>
          <p:cNvSpPr/>
          <p:nvPr/>
        </p:nvSpPr>
        <p:spPr>
          <a:xfrm>
            <a:off x="6187458" y="4852935"/>
            <a:ext cx="5723042" cy="400110"/>
          </a:xfrm>
          <a:prstGeom prst="rect">
            <a:avLst/>
          </a:prstGeom>
        </p:spPr>
        <p:txBody>
          <a:bodyPr wrap="none">
            <a:spAutoFit/>
          </a:bodyPr>
          <a:lstStyle/>
          <a:p>
            <a:r>
              <a:rPr lang="tr-TR" sz="2000" b="1" dirty="0">
                <a:solidFill>
                  <a:srgbClr val="007976"/>
                </a:solidFill>
                <a:latin typeface="Candara" panose="020E0502030303020204" pitchFamily="34" charset="0"/>
              </a:rPr>
              <a:t>Planlama, Uygulama, Kontrol Etme ve Önlem Alma</a:t>
            </a:r>
          </a:p>
        </p:txBody>
      </p:sp>
      <p:sp>
        <p:nvSpPr>
          <p:cNvPr id="10" name="Dikdörtgen 9"/>
          <p:cNvSpPr/>
          <p:nvPr/>
        </p:nvSpPr>
        <p:spPr>
          <a:xfrm>
            <a:off x="7132337" y="1841110"/>
            <a:ext cx="3416320" cy="461665"/>
          </a:xfrm>
          <a:prstGeom prst="rect">
            <a:avLst/>
          </a:prstGeom>
        </p:spPr>
        <p:txBody>
          <a:bodyPr wrap="none">
            <a:spAutoFit/>
          </a:bodyPr>
          <a:lstStyle/>
          <a:p>
            <a:pPr lvl="0">
              <a:defRPr/>
            </a:pPr>
            <a:r>
              <a:rPr lang="tr-TR" sz="2400" b="1" dirty="0" smtClean="0">
                <a:solidFill>
                  <a:srgbClr val="007976"/>
                </a:solidFill>
                <a:latin typeface="Candara" panose="020E0502030303020204" pitchFamily="34" charset="0"/>
                <a:cs typeface="Times New Roman" panose="02020603050405020304" pitchFamily="18" charset="0"/>
              </a:rPr>
              <a:t>YÖKAK Olgunluk Düzeyi </a:t>
            </a:r>
            <a:endParaRPr lang="tr-TR" sz="2400" b="1" dirty="0">
              <a:solidFill>
                <a:srgbClr val="007976"/>
              </a:solidFill>
              <a:latin typeface="Candara" panose="020E0502030303020204" pitchFamily="34" charset="0"/>
              <a:cs typeface="Times New Roman" panose="02020603050405020304" pitchFamily="18" charset="0"/>
            </a:endParaRPr>
          </a:p>
        </p:txBody>
      </p:sp>
    </p:spTree>
    <p:extLst>
      <p:ext uri="{BB962C8B-B14F-4D97-AF65-F5344CB8AC3E}">
        <p14:creationId xmlns:p14="http://schemas.microsoft.com/office/powerpoint/2010/main" xmlns="" val="30939002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D5E1C34-C838-07D9-FE82-BAA46E304516}"/>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xmlns="" id="{4D47E012-679F-657C-9556-CF4C893A7416}"/>
              </a:ext>
            </a:extLst>
          </p:cNvPr>
          <p:cNvSpPr>
            <a:spLocks noGrp="1"/>
          </p:cNvSpPr>
          <p:nvPr>
            <p:ph type="title"/>
          </p:nvPr>
        </p:nvSpPr>
        <p:spPr/>
        <p:txBody>
          <a:bodyPr>
            <a:normAutofit fontScale="90000"/>
          </a:bodyPr>
          <a:lstStyle/>
          <a:p>
            <a:r>
              <a:rPr lang="tr-TR" dirty="0"/>
              <a:t>Misyon - Vizyon</a:t>
            </a:r>
          </a:p>
        </p:txBody>
      </p:sp>
      <p:sp>
        <p:nvSpPr>
          <p:cNvPr id="3" name="İçerik Yer Tutucusu 2">
            <a:extLst>
              <a:ext uri="{FF2B5EF4-FFF2-40B4-BE49-F238E27FC236}">
                <a16:creationId xmlns:a16="http://schemas.microsoft.com/office/drawing/2014/main" xmlns="" id="{DC6B08F6-B176-B732-E0C3-DAE3241E4F99}"/>
              </a:ext>
            </a:extLst>
          </p:cNvPr>
          <p:cNvSpPr>
            <a:spLocks noGrp="1"/>
          </p:cNvSpPr>
          <p:nvPr>
            <p:ph idx="1"/>
          </p:nvPr>
        </p:nvSpPr>
        <p:spPr/>
        <p:txBody>
          <a:bodyPr/>
          <a:lstStyle/>
          <a:p>
            <a:r>
              <a:rPr lang="tr-TR" dirty="0"/>
              <a:t>Enstitümüz; </a:t>
            </a:r>
          </a:p>
          <a:p>
            <a:pPr lvl="1"/>
            <a:r>
              <a:rPr lang="tr-TR" dirty="0"/>
              <a:t>sosyal bilimler ve eğitim bilimleri alanlarında lisansüstü seviyede araştırmalar yapan</a:t>
            </a:r>
          </a:p>
          <a:p>
            <a:pPr lvl="1"/>
            <a:r>
              <a:rPr lang="tr-TR" dirty="0"/>
              <a:t>sorunlara bilimsel çözümler üretebilmeyi hedefleyen, </a:t>
            </a:r>
          </a:p>
          <a:p>
            <a:pPr lvl="1"/>
            <a:r>
              <a:rPr lang="tr-TR" dirty="0"/>
              <a:t>olaylara eleştirel ve sorgulayıcı bakış açısıyla yaklaşan,</a:t>
            </a:r>
          </a:p>
          <a:p>
            <a:pPr lvl="1"/>
            <a:r>
              <a:rPr lang="tr-TR" dirty="0"/>
              <a:t> disiplinler arası çalışmaya önem veren, </a:t>
            </a:r>
          </a:p>
          <a:p>
            <a:pPr lvl="1"/>
            <a:r>
              <a:rPr lang="tr-TR" dirty="0"/>
              <a:t>analitik düşünme becerisini geliştirmiş,  girişimci, dil ve zihinsel berecileri gelişmiş, üst düzeyde insan gücü yetiştirerek ülkemize kazandırmayı hedefleyen </a:t>
            </a:r>
          </a:p>
          <a:p>
            <a:pPr marL="93663" lvl="1" indent="0">
              <a:buNone/>
            </a:pPr>
            <a:r>
              <a:rPr lang="tr-TR" sz="2800" dirty="0"/>
              <a:t>bir kurum olarak bu yöndeki çalışmalarını hızla sürdürmektedir.</a:t>
            </a:r>
          </a:p>
          <a:p>
            <a:endParaRPr lang="tr-TR" dirty="0"/>
          </a:p>
          <a:p>
            <a:endParaRPr lang="tr-TR" dirty="0"/>
          </a:p>
          <a:p>
            <a:endParaRPr lang="tr-TR" dirty="0"/>
          </a:p>
        </p:txBody>
      </p:sp>
    </p:spTree>
    <p:extLst>
      <p:ext uri="{BB962C8B-B14F-4D97-AF65-F5344CB8AC3E}">
        <p14:creationId xmlns:p14="http://schemas.microsoft.com/office/powerpoint/2010/main" xmlns="" val="337677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33006" y="365126"/>
            <a:ext cx="9620794" cy="897618"/>
          </a:xfrm>
        </p:spPr>
        <p:txBody>
          <a:bodyPr>
            <a:normAutofit/>
          </a:bodyPr>
          <a:lstStyle/>
          <a:p>
            <a:pPr>
              <a:spcBef>
                <a:spcPts val="0"/>
              </a:spcBef>
              <a:defRPr/>
            </a:pPr>
            <a:r>
              <a:rPr lang="tr-TR" sz="2400" b="1" dirty="0">
                <a:solidFill>
                  <a:schemeClr val="accent1">
                    <a:lumMod val="50000"/>
                  </a:schemeClr>
                </a:solidFill>
              </a:rPr>
              <a:t>KALİTE ÇALIŞMALARI KAPSAMINDA ALINAN KARARLAR</a:t>
            </a:r>
          </a:p>
        </p:txBody>
      </p:sp>
      <p:sp>
        <p:nvSpPr>
          <p:cNvPr id="3" name="İçerik Yer Tutucusu 2"/>
          <p:cNvSpPr>
            <a:spLocks noGrp="1"/>
          </p:cNvSpPr>
          <p:nvPr>
            <p:ph idx="1"/>
          </p:nvPr>
        </p:nvSpPr>
        <p:spPr>
          <a:xfrm>
            <a:off x="1099457" y="1262744"/>
            <a:ext cx="10515600" cy="4351338"/>
          </a:xfrm>
        </p:spPr>
        <p:txBody>
          <a:bodyPr>
            <a:normAutofit fontScale="92500"/>
          </a:bodyPr>
          <a:lstStyle/>
          <a:p>
            <a:pPr algn="just"/>
            <a:r>
              <a:rPr lang="tr-TR" dirty="0"/>
              <a:t>Anabilim dallarında açılan her ders için dönem sonunda “Ders Değerlendirme  Formu” oluşturup değerlendirme yapılması</a:t>
            </a:r>
          </a:p>
          <a:p>
            <a:pPr algn="just"/>
            <a:r>
              <a:rPr lang="tr-TR" dirty="0"/>
              <a:t> Ders müfredatlarının düzenlenmesi </a:t>
            </a:r>
          </a:p>
          <a:p>
            <a:pPr algn="just"/>
            <a:r>
              <a:rPr lang="tr-TR" dirty="0"/>
              <a:t>Dönem Projesi ve Seminer Yazma Esaslarının Belirlenmesi </a:t>
            </a:r>
          </a:p>
          <a:p>
            <a:pPr algn="just"/>
            <a:r>
              <a:rPr lang="tr-TR" dirty="0"/>
              <a:t>Bologna Sürecine uygun ders müfredatlarının düzenlenmesi</a:t>
            </a:r>
          </a:p>
          <a:p>
            <a:pPr algn="just"/>
            <a:r>
              <a:rPr lang="tr-TR" dirty="0"/>
              <a:t>Tez savunma sürecinde öğrencilere cübbe giyiminde rengin uygun olmaması nedeniyle yeni cübbelerin temin edilmesi </a:t>
            </a:r>
          </a:p>
        </p:txBody>
      </p:sp>
    </p:spTree>
    <p:extLst>
      <p:ext uri="{BB962C8B-B14F-4D97-AF65-F5344CB8AC3E}">
        <p14:creationId xmlns:p14="http://schemas.microsoft.com/office/powerpoint/2010/main" xmlns="" val="24280494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33006" y="365126"/>
            <a:ext cx="9620794" cy="897618"/>
          </a:xfrm>
        </p:spPr>
        <p:txBody>
          <a:bodyPr>
            <a:normAutofit/>
          </a:bodyPr>
          <a:lstStyle/>
          <a:p>
            <a:pPr>
              <a:spcBef>
                <a:spcPts val="0"/>
              </a:spcBef>
              <a:defRPr/>
            </a:pPr>
            <a:r>
              <a:rPr lang="tr-TR" altLang="tr-TR" sz="2400" b="1" dirty="0"/>
              <a:t>ENSTİTÜ İHTİYAÇ VE TALEPLERİ </a:t>
            </a:r>
            <a:endParaRPr lang="tr-TR" sz="2400" b="1" dirty="0">
              <a:solidFill>
                <a:srgbClr val="FF0000"/>
              </a:solidFill>
            </a:endParaRPr>
          </a:p>
        </p:txBody>
      </p:sp>
      <p:sp>
        <p:nvSpPr>
          <p:cNvPr id="3" name="İçerik Yer Tutucusu 2"/>
          <p:cNvSpPr>
            <a:spLocks noGrp="1"/>
          </p:cNvSpPr>
          <p:nvPr>
            <p:ph idx="1"/>
          </p:nvPr>
        </p:nvSpPr>
        <p:spPr>
          <a:xfrm>
            <a:off x="1099457" y="1262744"/>
            <a:ext cx="10515600" cy="4351338"/>
          </a:xfrm>
        </p:spPr>
        <p:txBody>
          <a:bodyPr>
            <a:normAutofit/>
          </a:bodyPr>
          <a:lstStyle/>
          <a:p>
            <a:pPr algn="just">
              <a:defRPr/>
            </a:pPr>
            <a:r>
              <a:rPr lang="tr-TR" dirty="0"/>
              <a:t>  Öğrenci otomasyon sisteminin lisans bölümlerinden bağımsız olarak enstitüler bünyesinde kontrolünün sağlanması </a:t>
            </a:r>
          </a:p>
          <a:p>
            <a:pPr>
              <a:defRPr/>
            </a:pPr>
            <a:r>
              <a:rPr lang="tr-TR" dirty="0"/>
              <a:t>İdari personel eksikliği bulunması nedeniyle yeterli miktarda personelin görevlendirilmesi (üç (3) adet idari personel ve  bir (1) adet hizmetli)</a:t>
            </a:r>
          </a:p>
          <a:p>
            <a:pPr>
              <a:defRPr/>
            </a:pPr>
            <a:r>
              <a:rPr lang="tr-TR" dirty="0"/>
              <a:t>Enstitü koridoruna enstitümüzün koridoruna üzerinde görsellerde belirtilen düzenlemenin yapılması hususunda gerekli iznin verilmesi</a:t>
            </a:r>
          </a:p>
          <a:p>
            <a:pPr algn="just"/>
            <a:endParaRPr lang="tr-TR" dirty="0"/>
          </a:p>
          <a:p>
            <a:endParaRPr lang="tr-TR" dirty="0"/>
          </a:p>
        </p:txBody>
      </p:sp>
    </p:spTree>
    <p:extLst>
      <p:ext uri="{BB962C8B-B14F-4D97-AF65-F5344CB8AC3E}">
        <p14:creationId xmlns:p14="http://schemas.microsoft.com/office/powerpoint/2010/main" xmlns="" val="29322041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33006" y="365126"/>
            <a:ext cx="9620794" cy="897618"/>
          </a:xfrm>
        </p:spPr>
        <p:txBody>
          <a:bodyPr>
            <a:normAutofit/>
          </a:bodyPr>
          <a:lstStyle/>
          <a:p>
            <a:pPr>
              <a:spcBef>
                <a:spcPts val="0"/>
              </a:spcBef>
              <a:defRPr/>
            </a:pPr>
            <a:r>
              <a:rPr lang="tr-TR" altLang="tr-TR" sz="2400" b="1" dirty="0"/>
              <a:t>ENSTİTÜ İHTİYAÇ VE TALEPLERİ </a:t>
            </a:r>
            <a:endParaRPr lang="tr-TR" sz="2400" b="1" dirty="0">
              <a:solidFill>
                <a:srgbClr val="FF0000"/>
              </a:solidFill>
            </a:endParaRPr>
          </a:p>
        </p:txBody>
      </p:sp>
      <p:sp>
        <p:nvSpPr>
          <p:cNvPr id="3" name="İçerik Yer Tutucusu 2"/>
          <p:cNvSpPr>
            <a:spLocks noGrp="1"/>
          </p:cNvSpPr>
          <p:nvPr>
            <p:ph idx="1"/>
          </p:nvPr>
        </p:nvSpPr>
        <p:spPr>
          <a:xfrm>
            <a:off x="1099457" y="3458816"/>
            <a:ext cx="8627639" cy="2155265"/>
          </a:xfrm>
        </p:spPr>
        <p:txBody>
          <a:bodyPr>
            <a:normAutofit/>
          </a:bodyPr>
          <a:lstStyle/>
          <a:p>
            <a:pPr algn="just"/>
            <a:endParaRPr lang="tr-TR" dirty="0"/>
          </a:p>
          <a:p>
            <a:endParaRPr lang="tr-TR" dirty="0"/>
          </a:p>
        </p:txBody>
      </p:sp>
      <p:sp>
        <p:nvSpPr>
          <p:cNvPr id="4" name="AutoShape 2" descr="blob:https://web.whatsapp.com/5bc32dac-1c0d-4237-913f-5af3ac62cdc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4" descr="blob:https://web.whatsapp.com/5bc32dac-1c0d-4237-913f-5af3ac62cdcb"/>
          <p:cNvSpPr>
            <a:spLocks noChangeAspect="1" noChangeArrowheads="1"/>
          </p:cNvSpPr>
          <p:nvPr/>
        </p:nvSpPr>
        <p:spPr bwMode="auto">
          <a:xfrm>
            <a:off x="307974" y="7937"/>
            <a:ext cx="1012477" cy="101248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8" name="Resim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72850" y="1158239"/>
            <a:ext cx="7401232" cy="4119155"/>
          </a:xfrm>
          <a:prstGeom prst="rect">
            <a:avLst/>
          </a:prstGeom>
        </p:spPr>
      </p:pic>
    </p:spTree>
    <p:extLst>
      <p:ext uri="{BB962C8B-B14F-4D97-AF65-F5344CB8AC3E}">
        <p14:creationId xmlns:p14="http://schemas.microsoft.com/office/powerpoint/2010/main" xmlns="" val="35011673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33006" y="365126"/>
            <a:ext cx="9620794" cy="897618"/>
          </a:xfrm>
        </p:spPr>
        <p:txBody>
          <a:bodyPr>
            <a:normAutofit/>
          </a:bodyPr>
          <a:lstStyle/>
          <a:p>
            <a:pPr>
              <a:spcBef>
                <a:spcPts val="0"/>
              </a:spcBef>
              <a:defRPr/>
            </a:pPr>
            <a:r>
              <a:rPr lang="tr-TR" altLang="tr-TR" sz="2400" b="1" dirty="0"/>
              <a:t>ENSTİTÜ İHTİYAÇ VE TALEPLERİ </a:t>
            </a:r>
            <a:endParaRPr lang="tr-TR" sz="2400" b="1" dirty="0">
              <a:solidFill>
                <a:srgbClr val="FF0000"/>
              </a:solidFill>
            </a:endParaRPr>
          </a:p>
        </p:txBody>
      </p:sp>
      <p:sp>
        <p:nvSpPr>
          <p:cNvPr id="3" name="İçerik Yer Tutucusu 2"/>
          <p:cNvSpPr>
            <a:spLocks noGrp="1"/>
          </p:cNvSpPr>
          <p:nvPr>
            <p:ph idx="1"/>
          </p:nvPr>
        </p:nvSpPr>
        <p:spPr>
          <a:xfrm>
            <a:off x="1099457" y="3458816"/>
            <a:ext cx="8627639" cy="2155265"/>
          </a:xfrm>
        </p:spPr>
        <p:txBody>
          <a:bodyPr>
            <a:normAutofit/>
          </a:bodyPr>
          <a:lstStyle/>
          <a:p>
            <a:pPr algn="just"/>
            <a:endParaRPr lang="tr-TR" dirty="0"/>
          </a:p>
          <a:p>
            <a:endParaRPr lang="tr-TR" dirty="0"/>
          </a:p>
        </p:txBody>
      </p:sp>
      <p:sp>
        <p:nvSpPr>
          <p:cNvPr id="4" name="AutoShape 2" descr="blob:https://web.whatsapp.com/5bc32dac-1c0d-4237-913f-5af3ac62cdc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4" descr="blob:https://web.whatsapp.com/5bc32dac-1c0d-4237-913f-5af3ac62cdcb"/>
          <p:cNvSpPr>
            <a:spLocks noChangeAspect="1" noChangeArrowheads="1"/>
          </p:cNvSpPr>
          <p:nvPr/>
        </p:nvSpPr>
        <p:spPr bwMode="auto">
          <a:xfrm>
            <a:off x="307974" y="7937"/>
            <a:ext cx="1012477" cy="101248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6" name="Resim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39240" y="1114696"/>
            <a:ext cx="7378337" cy="4075613"/>
          </a:xfrm>
          <a:prstGeom prst="rect">
            <a:avLst/>
          </a:prstGeom>
        </p:spPr>
      </p:pic>
    </p:spTree>
    <p:extLst>
      <p:ext uri="{BB962C8B-B14F-4D97-AF65-F5344CB8AC3E}">
        <p14:creationId xmlns:p14="http://schemas.microsoft.com/office/powerpoint/2010/main" xmlns="" val="26109078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33006" y="365126"/>
            <a:ext cx="9620794" cy="897618"/>
          </a:xfrm>
        </p:spPr>
        <p:txBody>
          <a:bodyPr>
            <a:normAutofit/>
          </a:bodyPr>
          <a:lstStyle/>
          <a:p>
            <a:pPr>
              <a:spcBef>
                <a:spcPts val="0"/>
              </a:spcBef>
              <a:defRPr/>
            </a:pPr>
            <a:r>
              <a:rPr lang="tr-TR" altLang="tr-TR" sz="2400" b="1" dirty="0"/>
              <a:t>ENSTİTÜ İHTİYAÇ VE TALEPLERİ </a:t>
            </a:r>
            <a:endParaRPr lang="tr-TR" sz="2400" b="1" dirty="0">
              <a:solidFill>
                <a:srgbClr val="FF0000"/>
              </a:solidFill>
            </a:endParaRPr>
          </a:p>
        </p:txBody>
      </p:sp>
      <p:sp>
        <p:nvSpPr>
          <p:cNvPr id="3" name="İçerik Yer Tutucusu 2"/>
          <p:cNvSpPr>
            <a:spLocks noGrp="1"/>
          </p:cNvSpPr>
          <p:nvPr>
            <p:ph idx="1"/>
          </p:nvPr>
        </p:nvSpPr>
        <p:spPr>
          <a:xfrm>
            <a:off x="1099457" y="3458816"/>
            <a:ext cx="8627639" cy="2155265"/>
          </a:xfrm>
        </p:spPr>
        <p:txBody>
          <a:bodyPr>
            <a:normAutofit/>
          </a:bodyPr>
          <a:lstStyle/>
          <a:p>
            <a:pPr algn="just"/>
            <a:endParaRPr lang="tr-TR" dirty="0"/>
          </a:p>
          <a:p>
            <a:endParaRPr lang="tr-TR" dirty="0"/>
          </a:p>
        </p:txBody>
      </p:sp>
      <p:sp>
        <p:nvSpPr>
          <p:cNvPr id="4" name="AutoShape 2" descr="blob:https://web.whatsapp.com/5bc32dac-1c0d-4237-913f-5af3ac62cdc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4" descr="blob:https://web.whatsapp.com/5bc32dac-1c0d-4237-913f-5af3ac62cdcb"/>
          <p:cNvSpPr>
            <a:spLocks noChangeAspect="1" noChangeArrowheads="1"/>
          </p:cNvSpPr>
          <p:nvPr/>
        </p:nvSpPr>
        <p:spPr bwMode="auto">
          <a:xfrm>
            <a:off x="307974" y="7937"/>
            <a:ext cx="1012477" cy="101248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8" name="Resim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320451" y="1262744"/>
            <a:ext cx="7553584" cy="3796936"/>
          </a:xfrm>
          <a:prstGeom prst="rect">
            <a:avLst/>
          </a:prstGeom>
        </p:spPr>
      </p:pic>
    </p:spTree>
    <p:extLst>
      <p:ext uri="{BB962C8B-B14F-4D97-AF65-F5344CB8AC3E}">
        <p14:creationId xmlns:p14="http://schemas.microsoft.com/office/powerpoint/2010/main" xmlns="" val="18089469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13958" y="1402080"/>
            <a:ext cx="10580517" cy="3799633"/>
          </a:xfrm>
          <a:prstGeom prst="rect">
            <a:avLst/>
          </a:prstGeom>
        </p:spPr>
      </p:pic>
    </p:spTree>
    <p:extLst>
      <p:ext uri="{BB962C8B-B14F-4D97-AF65-F5344CB8AC3E}">
        <p14:creationId xmlns:p14="http://schemas.microsoft.com/office/powerpoint/2010/main" xmlns="" val="29709532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9852E054-12CF-F789-0B23-149021320B77}"/>
              </a:ext>
            </a:extLst>
          </p:cNvPr>
          <p:cNvSpPr>
            <a:spLocks noGrp="1"/>
          </p:cNvSpPr>
          <p:nvPr>
            <p:ph type="title"/>
          </p:nvPr>
        </p:nvSpPr>
        <p:spPr/>
        <p:txBody>
          <a:bodyPr>
            <a:normAutofit fontScale="90000"/>
          </a:bodyPr>
          <a:lstStyle/>
          <a:p>
            <a:r>
              <a:rPr lang="tr-TR" dirty="0"/>
              <a:t>PERSONEL DURUMU</a:t>
            </a:r>
          </a:p>
        </p:txBody>
      </p:sp>
      <p:graphicFrame>
        <p:nvGraphicFramePr>
          <p:cNvPr id="4" name="İçerik Yer Tutucusu 3">
            <a:extLst>
              <a:ext uri="{FF2B5EF4-FFF2-40B4-BE49-F238E27FC236}">
                <a16:creationId xmlns:a16="http://schemas.microsoft.com/office/drawing/2014/main" xmlns="" id="{DAC08013-B713-8B19-27BA-D3919FE447EB}"/>
              </a:ext>
            </a:extLst>
          </p:cNvPr>
          <p:cNvGraphicFramePr>
            <a:graphicFrameLocks noGrp="1"/>
          </p:cNvGraphicFramePr>
          <p:nvPr>
            <p:ph idx="1"/>
            <p:extLst>
              <p:ext uri="{D42A27DB-BD31-4B8C-83A1-F6EECF244321}">
                <p14:modId xmlns:p14="http://schemas.microsoft.com/office/powerpoint/2010/main" xmlns="" val="3422953677"/>
              </p:ext>
            </p:extLst>
          </p:nvPr>
        </p:nvGraphicFramePr>
        <p:xfrm>
          <a:off x="838200" y="1371600"/>
          <a:ext cx="10515600" cy="4664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92557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0B09FC1B-89A7-4F4A-AA0E-60B4BF61ED83}"/>
                                            </p:graphicEl>
                                          </p:spTgt>
                                        </p:tgtEl>
                                        <p:attrNameLst>
                                          <p:attrName>style.visibility</p:attrName>
                                        </p:attrNameLst>
                                      </p:cBhvr>
                                      <p:to>
                                        <p:strVal val="visible"/>
                                      </p:to>
                                    </p:set>
                                    <p:animEffect transition="in" filter="fade">
                                      <p:cBhvr>
                                        <p:cTn id="7" dur="500"/>
                                        <p:tgtEl>
                                          <p:spTgt spid="4">
                                            <p:graphicEl>
                                              <a:dgm id="{0B09FC1B-89A7-4F4A-AA0E-60B4BF61ED8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30995E09-D4E2-4128-8A02-5790C6E39991}"/>
                                            </p:graphicEl>
                                          </p:spTgt>
                                        </p:tgtEl>
                                        <p:attrNameLst>
                                          <p:attrName>style.visibility</p:attrName>
                                        </p:attrNameLst>
                                      </p:cBhvr>
                                      <p:to>
                                        <p:strVal val="visible"/>
                                      </p:to>
                                    </p:set>
                                    <p:animEffect transition="in" filter="fade">
                                      <p:cBhvr>
                                        <p:cTn id="12" dur="500"/>
                                        <p:tgtEl>
                                          <p:spTgt spid="4">
                                            <p:graphicEl>
                                              <a:dgm id="{30995E09-D4E2-4128-8A02-5790C6E39991}"/>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graphicEl>
                                              <a:dgm id="{B6A10B20-D152-4EE3-82EC-28E029458632}"/>
                                            </p:graphicEl>
                                          </p:spTgt>
                                        </p:tgtEl>
                                        <p:attrNameLst>
                                          <p:attrName>style.visibility</p:attrName>
                                        </p:attrNameLst>
                                      </p:cBhvr>
                                      <p:to>
                                        <p:strVal val="visible"/>
                                      </p:to>
                                    </p:set>
                                    <p:animEffect transition="in" filter="fade">
                                      <p:cBhvr>
                                        <p:cTn id="15" dur="500"/>
                                        <p:tgtEl>
                                          <p:spTgt spid="4">
                                            <p:graphicEl>
                                              <a:dgm id="{B6A10B20-D152-4EE3-82EC-28E029458632}"/>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graphicEl>
                                              <a:dgm id="{E034309D-A387-4455-BB07-04FC0E45BF56}"/>
                                            </p:graphicEl>
                                          </p:spTgt>
                                        </p:tgtEl>
                                        <p:attrNameLst>
                                          <p:attrName>style.visibility</p:attrName>
                                        </p:attrNameLst>
                                      </p:cBhvr>
                                      <p:to>
                                        <p:strVal val="visible"/>
                                      </p:to>
                                    </p:set>
                                    <p:animEffect transition="in" filter="fade">
                                      <p:cBhvr>
                                        <p:cTn id="20" dur="500"/>
                                        <p:tgtEl>
                                          <p:spTgt spid="4">
                                            <p:graphicEl>
                                              <a:dgm id="{E034309D-A387-4455-BB07-04FC0E45BF56}"/>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graphicEl>
                                              <a:dgm id="{B67B2D10-D742-4B9E-BE1E-02BDA3A4A2FD}"/>
                                            </p:graphicEl>
                                          </p:spTgt>
                                        </p:tgtEl>
                                        <p:attrNameLst>
                                          <p:attrName>style.visibility</p:attrName>
                                        </p:attrNameLst>
                                      </p:cBhvr>
                                      <p:to>
                                        <p:strVal val="visible"/>
                                      </p:to>
                                    </p:set>
                                    <p:animEffect transition="in" filter="fade">
                                      <p:cBhvr>
                                        <p:cTn id="23" dur="500"/>
                                        <p:tgtEl>
                                          <p:spTgt spid="4">
                                            <p:graphicEl>
                                              <a:dgm id="{B67B2D10-D742-4B9E-BE1E-02BDA3A4A2FD}"/>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graphicEl>
                                              <a:dgm id="{4537E91C-C735-4ED2-9709-9D9AECAD0F4A}"/>
                                            </p:graphicEl>
                                          </p:spTgt>
                                        </p:tgtEl>
                                        <p:attrNameLst>
                                          <p:attrName>style.visibility</p:attrName>
                                        </p:attrNameLst>
                                      </p:cBhvr>
                                      <p:to>
                                        <p:strVal val="visible"/>
                                      </p:to>
                                    </p:set>
                                    <p:animEffect transition="in" filter="fade">
                                      <p:cBhvr>
                                        <p:cTn id="28" dur="500"/>
                                        <p:tgtEl>
                                          <p:spTgt spid="4">
                                            <p:graphicEl>
                                              <a:dgm id="{4537E91C-C735-4ED2-9709-9D9AECAD0F4A}"/>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graphicEl>
                                              <a:dgm id="{95A375D3-B363-4DCF-B714-0B3241DF6C58}"/>
                                            </p:graphicEl>
                                          </p:spTgt>
                                        </p:tgtEl>
                                        <p:attrNameLst>
                                          <p:attrName>style.visibility</p:attrName>
                                        </p:attrNameLst>
                                      </p:cBhvr>
                                      <p:to>
                                        <p:strVal val="visible"/>
                                      </p:to>
                                    </p:set>
                                    <p:animEffect transition="in" filter="fade">
                                      <p:cBhvr>
                                        <p:cTn id="31" dur="500"/>
                                        <p:tgtEl>
                                          <p:spTgt spid="4">
                                            <p:graphicEl>
                                              <a:dgm id="{95A375D3-B363-4DCF-B714-0B3241DF6C58}"/>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
                                            <p:graphicEl>
                                              <a:dgm id="{F61F0124-BBEE-48D4-A265-7A103C91F233}"/>
                                            </p:graphicEl>
                                          </p:spTgt>
                                        </p:tgtEl>
                                        <p:attrNameLst>
                                          <p:attrName>style.visibility</p:attrName>
                                        </p:attrNameLst>
                                      </p:cBhvr>
                                      <p:to>
                                        <p:strVal val="visible"/>
                                      </p:to>
                                    </p:set>
                                    <p:animEffect transition="in" filter="fade">
                                      <p:cBhvr>
                                        <p:cTn id="36" dur="500"/>
                                        <p:tgtEl>
                                          <p:spTgt spid="4">
                                            <p:graphicEl>
                                              <a:dgm id="{F61F0124-BBEE-48D4-A265-7A103C91F233}"/>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
                                            <p:graphicEl>
                                              <a:dgm id="{9B0B8A32-AB1F-46D0-A898-87F5B4CC7884}"/>
                                            </p:graphicEl>
                                          </p:spTgt>
                                        </p:tgtEl>
                                        <p:attrNameLst>
                                          <p:attrName>style.visibility</p:attrName>
                                        </p:attrNameLst>
                                      </p:cBhvr>
                                      <p:to>
                                        <p:strVal val="visible"/>
                                      </p:to>
                                    </p:set>
                                    <p:animEffect transition="in" filter="fade">
                                      <p:cBhvr>
                                        <p:cTn id="39" dur="500"/>
                                        <p:tgtEl>
                                          <p:spTgt spid="4">
                                            <p:graphicEl>
                                              <a:dgm id="{9B0B8A32-AB1F-46D0-A898-87F5B4CC7884}"/>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
                                            <p:graphicEl>
                                              <a:dgm id="{0C9E23DF-92B3-4071-B9F7-E36E79464E7B}"/>
                                            </p:graphicEl>
                                          </p:spTgt>
                                        </p:tgtEl>
                                        <p:attrNameLst>
                                          <p:attrName>style.visibility</p:attrName>
                                        </p:attrNameLst>
                                      </p:cBhvr>
                                      <p:to>
                                        <p:strVal val="visible"/>
                                      </p:to>
                                    </p:set>
                                    <p:animEffect transition="in" filter="fade">
                                      <p:cBhvr>
                                        <p:cTn id="44" dur="500"/>
                                        <p:tgtEl>
                                          <p:spTgt spid="4">
                                            <p:graphicEl>
                                              <a:dgm id="{0C9E23DF-92B3-4071-B9F7-E36E79464E7B}"/>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
                                            <p:graphicEl>
                                              <a:dgm id="{B57D662A-2B91-4A6B-B7AE-96F0BD305E29}"/>
                                            </p:graphicEl>
                                          </p:spTgt>
                                        </p:tgtEl>
                                        <p:attrNameLst>
                                          <p:attrName>style.visibility</p:attrName>
                                        </p:attrNameLst>
                                      </p:cBhvr>
                                      <p:to>
                                        <p:strVal val="visible"/>
                                      </p:to>
                                    </p:set>
                                    <p:animEffect transition="in" filter="fade">
                                      <p:cBhvr>
                                        <p:cTn id="47" dur="500"/>
                                        <p:tgtEl>
                                          <p:spTgt spid="4">
                                            <p:graphicEl>
                                              <a:dgm id="{B57D662A-2B91-4A6B-B7AE-96F0BD305E2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776846" y="623454"/>
            <a:ext cx="6764482" cy="400110"/>
          </a:xfrm>
          <a:prstGeom prst="rect">
            <a:avLst/>
          </a:prstGeom>
          <a:noFill/>
        </p:spPr>
        <p:txBody>
          <a:bodyPr wrap="square" rtlCol="0">
            <a:spAutoFit/>
          </a:bodyPr>
          <a:lstStyle/>
          <a:p>
            <a:r>
              <a:rPr lang="tr-TR" altLang="tr-TR" sz="2000" b="1" dirty="0"/>
              <a:t>EĞİTİM ÖĞRETİM FAALİYETİ YÜRÜTÜLEN PROGRAMLAR</a:t>
            </a:r>
            <a:endParaRPr lang="tr-TR" sz="2000" b="1" dirty="0"/>
          </a:p>
        </p:txBody>
      </p:sp>
      <p:graphicFrame>
        <p:nvGraphicFramePr>
          <p:cNvPr id="4" name="Diyagram 3">
            <a:extLst>
              <a:ext uri="{FF2B5EF4-FFF2-40B4-BE49-F238E27FC236}">
                <a16:creationId xmlns:a16="http://schemas.microsoft.com/office/drawing/2014/main" xmlns="" id="{040F7EA7-0A9F-FB75-D043-74FCDB41D8B8}"/>
              </a:ext>
            </a:extLst>
          </p:cNvPr>
          <p:cNvGraphicFramePr/>
          <p:nvPr>
            <p:extLst>
              <p:ext uri="{D42A27DB-BD31-4B8C-83A1-F6EECF244321}">
                <p14:modId xmlns:p14="http://schemas.microsoft.com/office/powerpoint/2010/main" xmlns="" val="3855726683"/>
              </p:ext>
            </p:extLst>
          </p:nvPr>
        </p:nvGraphicFramePr>
        <p:xfrm>
          <a:off x="1103086" y="1248229"/>
          <a:ext cx="10798627" cy="46445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853281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graphicEl>
                                              <a:dgm id="{5DE52D52-C8FD-4C84-BD3C-13405380C5A5}"/>
                                            </p:graphicEl>
                                          </p:spTgt>
                                        </p:tgtEl>
                                        <p:attrNameLst>
                                          <p:attrName>style.visibility</p:attrName>
                                        </p:attrNameLst>
                                      </p:cBhvr>
                                      <p:to>
                                        <p:strVal val="visible"/>
                                      </p:to>
                                    </p:set>
                                    <p:animEffect transition="in" filter="fade">
                                      <p:cBhvr>
                                        <p:cTn id="7" dur="500"/>
                                        <p:tgtEl>
                                          <p:spTgt spid="4">
                                            <p:graphicEl>
                                              <a:dgm id="{5DE52D52-C8FD-4C84-BD3C-13405380C5A5}"/>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graphicEl>
                                              <a:dgm id="{84EAF847-BCB0-4768-84DF-D9A7FBE0CCA4}"/>
                                            </p:graphicEl>
                                          </p:spTgt>
                                        </p:tgtEl>
                                        <p:attrNameLst>
                                          <p:attrName>style.visibility</p:attrName>
                                        </p:attrNameLst>
                                      </p:cBhvr>
                                      <p:to>
                                        <p:strVal val="visible"/>
                                      </p:to>
                                    </p:set>
                                    <p:animEffect transition="in" filter="fade">
                                      <p:cBhvr>
                                        <p:cTn id="11" dur="500"/>
                                        <p:tgtEl>
                                          <p:spTgt spid="4">
                                            <p:graphicEl>
                                              <a:dgm id="{84EAF847-BCB0-4768-84DF-D9A7FBE0CCA4}"/>
                                            </p:graphic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graphicEl>
                                              <a:dgm id="{D774F917-C132-4782-83B4-5F7E7D71005E}"/>
                                            </p:graphicEl>
                                          </p:spTgt>
                                        </p:tgtEl>
                                        <p:attrNameLst>
                                          <p:attrName>style.visibility</p:attrName>
                                        </p:attrNameLst>
                                      </p:cBhvr>
                                      <p:to>
                                        <p:strVal val="visible"/>
                                      </p:to>
                                    </p:set>
                                    <p:animEffect transition="in" filter="fade">
                                      <p:cBhvr>
                                        <p:cTn id="15" dur="500"/>
                                        <p:tgtEl>
                                          <p:spTgt spid="4">
                                            <p:graphicEl>
                                              <a:dgm id="{D774F917-C132-4782-83B4-5F7E7D71005E}"/>
                                            </p:graphic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graphicEl>
                                              <a:dgm id="{44CF24E5-C5A7-44C4-B368-F8362B2D974D}"/>
                                            </p:graphicEl>
                                          </p:spTgt>
                                        </p:tgtEl>
                                        <p:attrNameLst>
                                          <p:attrName>style.visibility</p:attrName>
                                        </p:attrNameLst>
                                      </p:cBhvr>
                                      <p:to>
                                        <p:strVal val="visible"/>
                                      </p:to>
                                    </p:set>
                                    <p:animEffect transition="in" filter="fade">
                                      <p:cBhvr>
                                        <p:cTn id="19" dur="500"/>
                                        <p:tgtEl>
                                          <p:spTgt spid="4">
                                            <p:graphicEl>
                                              <a:dgm id="{44CF24E5-C5A7-44C4-B368-F8362B2D974D}"/>
                                            </p:graphic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
                                            <p:graphicEl>
                                              <a:dgm id="{EE8F8D82-5BD1-4B39-8FE4-5A32E3085C5C}"/>
                                            </p:graphicEl>
                                          </p:spTgt>
                                        </p:tgtEl>
                                        <p:attrNameLst>
                                          <p:attrName>style.visibility</p:attrName>
                                        </p:attrNameLst>
                                      </p:cBhvr>
                                      <p:to>
                                        <p:strVal val="visible"/>
                                      </p:to>
                                    </p:set>
                                    <p:animEffect transition="in" filter="fade">
                                      <p:cBhvr>
                                        <p:cTn id="23" dur="500"/>
                                        <p:tgtEl>
                                          <p:spTgt spid="4">
                                            <p:graphicEl>
                                              <a:dgm id="{EE8F8D82-5BD1-4B39-8FE4-5A32E3085C5C}"/>
                                            </p:graphic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
                                            <p:graphicEl>
                                              <a:dgm id="{3B54B9AF-DE3D-4D8D-BC08-57BC9FFF2232}"/>
                                            </p:graphicEl>
                                          </p:spTgt>
                                        </p:tgtEl>
                                        <p:attrNameLst>
                                          <p:attrName>style.visibility</p:attrName>
                                        </p:attrNameLst>
                                      </p:cBhvr>
                                      <p:to>
                                        <p:strVal val="visible"/>
                                      </p:to>
                                    </p:set>
                                    <p:animEffect transition="in" filter="fade">
                                      <p:cBhvr>
                                        <p:cTn id="27" dur="500"/>
                                        <p:tgtEl>
                                          <p:spTgt spid="4">
                                            <p:graphicEl>
                                              <a:dgm id="{3B54B9AF-DE3D-4D8D-BC08-57BC9FFF223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698469" y="588620"/>
            <a:ext cx="6764482" cy="830997"/>
          </a:xfrm>
          <a:prstGeom prst="rect">
            <a:avLst/>
          </a:prstGeom>
          <a:noFill/>
        </p:spPr>
        <p:txBody>
          <a:bodyPr wrap="square" rtlCol="0">
            <a:spAutoFit/>
          </a:bodyPr>
          <a:lstStyle/>
          <a:p>
            <a:r>
              <a:rPr lang="tr-TR" sz="2400" b="1" dirty="0"/>
              <a:t>EĞİTİM BİLİMLERİ ANA BİLİM DALI</a:t>
            </a:r>
          </a:p>
          <a:p>
            <a:endParaRPr lang="tr-TR" sz="2400" b="1" dirty="0"/>
          </a:p>
        </p:txBody>
      </p:sp>
      <p:graphicFrame>
        <p:nvGraphicFramePr>
          <p:cNvPr id="3" name="Tablo 2"/>
          <p:cNvGraphicFramePr>
            <a:graphicFrameLocks noGrp="1"/>
          </p:cNvGraphicFramePr>
          <p:nvPr>
            <p:extLst>
              <p:ext uri="{D42A27DB-BD31-4B8C-83A1-F6EECF244321}">
                <p14:modId xmlns:p14="http://schemas.microsoft.com/office/powerpoint/2010/main" xmlns="" val="1221394043"/>
              </p:ext>
            </p:extLst>
          </p:nvPr>
        </p:nvGraphicFramePr>
        <p:xfrm>
          <a:off x="564176" y="1419617"/>
          <a:ext cx="5747847" cy="3083894"/>
        </p:xfrm>
        <a:graphic>
          <a:graphicData uri="http://schemas.openxmlformats.org/drawingml/2006/table">
            <a:tbl>
              <a:tblPr firstRow="1" bandRow="1">
                <a:tableStyleId>{5A111915-BE36-4E01-A7E5-04B1672EAD32}</a:tableStyleId>
              </a:tblPr>
              <a:tblGrid>
                <a:gridCol w="2977256">
                  <a:extLst>
                    <a:ext uri="{9D8B030D-6E8A-4147-A177-3AD203B41FA5}">
                      <a16:colId xmlns:a16="http://schemas.microsoft.com/office/drawing/2014/main" xmlns="" val="489091505"/>
                    </a:ext>
                  </a:extLst>
                </a:gridCol>
                <a:gridCol w="904835">
                  <a:extLst>
                    <a:ext uri="{9D8B030D-6E8A-4147-A177-3AD203B41FA5}">
                      <a16:colId xmlns:a16="http://schemas.microsoft.com/office/drawing/2014/main" xmlns="" val="902890926"/>
                    </a:ext>
                  </a:extLst>
                </a:gridCol>
                <a:gridCol w="921265">
                  <a:extLst>
                    <a:ext uri="{9D8B030D-6E8A-4147-A177-3AD203B41FA5}">
                      <a16:colId xmlns:a16="http://schemas.microsoft.com/office/drawing/2014/main" xmlns="" val="3356144943"/>
                    </a:ext>
                  </a:extLst>
                </a:gridCol>
                <a:gridCol w="944491">
                  <a:extLst>
                    <a:ext uri="{9D8B030D-6E8A-4147-A177-3AD203B41FA5}">
                      <a16:colId xmlns:a16="http://schemas.microsoft.com/office/drawing/2014/main" xmlns="" val="2904694269"/>
                    </a:ext>
                  </a:extLst>
                </a:gridCol>
              </a:tblGrid>
              <a:tr h="516490">
                <a:tc>
                  <a:txBody>
                    <a:bodyPr/>
                    <a:lstStyle/>
                    <a:p>
                      <a:pPr algn="ctr"/>
                      <a:r>
                        <a:rPr lang="tr-TR" sz="1200" b="1" noProof="0" dirty="0"/>
                        <a:t>BİLİM</a:t>
                      </a:r>
                      <a:r>
                        <a:rPr lang="tr-TR" sz="1200" b="1" baseline="0" noProof="0" dirty="0"/>
                        <a:t> DALI / PROGRAM</a:t>
                      </a:r>
                      <a:endParaRPr lang="tr-TR" sz="1200" b="1" noProof="0" dirty="0">
                        <a:latin typeface="Book Antiqua" panose="02040602050305030304" pitchFamily="18" charset="0"/>
                      </a:endParaRPr>
                    </a:p>
                  </a:txBody>
                  <a:tcPr marL="138061" marR="138061" marT="45713" marB="45713" anchor="ctr"/>
                </a:tc>
                <a:tc>
                  <a:txBody>
                    <a:bodyPr/>
                    <a:lstStyle/>
                    <a:p>
                      <a:pPr marL="0" algn="ctr" defTabSz="914400" rtl="1">
                        <a:buNone/>
                      </a:pPr>
                      <a:r>
                        <a:rPr lang="tr-TR" sz="1200" b="1" noProof="0" dirty="0">
                          <a:solidFill>
                            <a:schemeClr val="lt1"/>
                          </a:solidFill>
                        </a:rPr>
                        <a:t>KIZ ÖĞRENCİ</a:t>
                      </a:r>
                      <a:endParaRPr lang="tr-TR" sz="1200" b="1" i="0" noProof="0" dirty="0">
                        <a:solidFill>
                          <a:schemeClr val="lt1"/>
                        </a:solidFill>
                        <a:latin typeface="Book Antiqua" panose="02040602050305030304" pitchFamily="18" charset="0"/>
                        <a:ea typeface="+mn-ea"/>
                        <a:cs typeface="+mn-cs"/>
                      </a:endParaRPr>
                    </a:p>
                  </a:txBody>
                  <a:tcPr marL="138061" marR="138061" marT="45713" marB="45713" anchor="ctr"/>
                </a:tc>
                <a:tc>
                  <a:txBody>
                    <a:bodyPr/>
                    <a:lstStyle/>
                    <a:p>
                      <a:pPr marL="0" algn="ctr" defTabSz="914400" rtl="1">
                        <a:buNone/>
                      </a:pPr>
                      <a:r>
                        <a:rPr lang="tr-TR" sz="1200" b="1" noProof="0" dirty="0">
                          <a:solidFill>
                            <a:schemeClr val="lt1"/>
                          </a:solidFill>
                        </a:rPr>
                        <a:t>ERKEK</a:t>
                      </a:r>
                      <a:r>
                        <a:rPr lang="tr-TR" sz="1200" b="1" baseline="0" noProof="0" dirty="0">
                          <a:solidFill>
                            <a:schemeClr val="lt1"/>
                          </a:solidFill>
                        </a:rPr>
                        <a:t> ÖĞRENCİ</a:t>
                      </a:r>
                      <a:endParaRPr lang="tr-TR" sz="1200" b="1" i="0" noProof="0" dirty="0">
                        <a:solidFill>
                          <a:schemeClr val="lt1"/>
                        </a:solidFill>
                        <a:latin typeface="Book Antiqua" panose="02040602050305030304" pitchFamily="18" charset="0"/>
                        <a:ea typeface="+mn-ea"/>
                        <a:cs typeface="+mn-cs"/>
                      </a:endParaRPr>
                    </a:p>
                  </a:txBody>
                  <a:tcPr marL="138061" marR="138061" marT="45713" marB="45713" anchor="ctr"/>
                </a:tc>
                <a:tc>
                  <a:txBody>
                    <a:bodyPr/>
                    <a:lstStyle/>
                    <a:p>
                      <a:pPr marL="0" algn="ctr" defTabSz="914400" rtl="1">
                        <a:buNone/>
                      </a:pPr>
                      <a:r>
                        <a:rPr lang="tr-TR" sz="1200" b="1" noProof="0" dirty="0">
                          <a:solidFill>
                            <a:schemeClr val="lt1"/>
                          </a:solidFill>
                        </a:rPr>
                        <a:t>TOPLAM</a:t>
                      </a:r>
                      <a:endParaRPr lang="tr-TR" sz="1200" b="1" i="0" noProof="0" dirty="0">
                        <a:solidFill>
                          <a:schemeClr val="lt1"/>
                        </a:solidFill>
                        <a:latin typeface="Book Antiqua" panose="02040602050305030304" pitchFamily="18" charset="0"/>
                        <a:ea typeface="+mn-ea"/>
                        <a:cs typeface="+mn-cs"/>
                      </a:endParaRPr>
                    </a:p>
                  </a:txBody>
                  <a:tcPr marL="138061" marR="138061" marT="45713" marB="45713" anchor="ctr"/>
                </a:tc>
                <a:extLst>
                  <a:ext uri="{0D108BD9-81ED-4DB2-BD59-A6C34878D82A}">
                    <a16:rowId xmlns:a16="http://schemas.microsoft.com/office/drawing/2014/main" xmlns="" val="2120297778"/>
                  </a:ext>
                </a:extLst>
              </a:tr>
              <a:tr h="516490">
                <a:tc>
                  <a:txBody>
                    <a:bodyPr/>
                    <a:lstStyle/>
                    <a:p>
                      <a:pPr marL="0" algn="ctr" defTabSz="914400" rtl="1">
                        <a:buNone/>
                      </a:pPr>
                      <a:r>
                        <a:rPr lang="tr-TR" sz="1200" b="0" noProof="0" dirty="0">
                          <a:solidFill>
                            <a:schemeClr val="dk1"/>
                          </a:solidFill>
                        </a:rPr>
                        <a:t>Eğitim Yönetimi Bilim Dalı</a:t>
                      </a:r>
                    </a:p>
                    <a:p>
                      <a:pPr marL="0" algn="ctr" defTabSz="914400" rtl="1">
                        <a:buNone/>
                      </a:pPr>
                      <a:r>
                        <a:rPr lang="tr-TR" sz="1200" b="0" noProof="0" dirty="0">
                          <a:solidFill>
                            <a:schemeClr val="dk1"/>
                          </a:solidFill>
                        </a:rPr>
                        <a:t>(Tezli</a:t>
                      </a:r>
                      <a:r>
                        <a:rPr lang="tr-TR" sz="1200" b="0" baseline="0" noProof="0" dirty="0">
                          <a:solidFill>
                            <a:schemeClr val="dk1"/>
                          </a:solidFill>
                        </a:rPr>
                        <a:t> </a:t>
                      </a:r>
                      <a:r>
                        <a:rPr lang="tr-TR" sz="1200" b="0" noProof="0" dirty="0">
                          <a:solidFill>
                            <a:schemeClr val="dk1"/>
                          </a:solidFill>
                        </a:rPr>
                        <a:t>Yüksek Lisans)</a:t>
                      </a:r>
                      <a:endParaRPr lang="tr-TR" sz="1200" b="0" i="0" noProof="0" dirty="0">
                        <a:solidFill>
                          <a:schemeClr val="dk1"/>
                        </a:solidFill>
                        <a:latin typeface="Book Antiqua" panose="02040602050305030304" pitchFamily="18" charset="0"/>
                        <a:ea typeface="+mn-ea"/>
                        <a:cs typeface="+mn-cs"/>
                      </a:endParaRPr>
                    </a:p>
                  </a:txBody>
                  <a:tcPr marL="138061" marR="138061" marT="45713" marB="45713" anchor="ctr"/>
                </a:tc>
                <a:tc>
                  <a:txBody>
                    <a:bodyPr/>
                    <a:lstStyle/>
                    <a:p>
                      <a:pPr marL="0" algn="ctr" defTabSz="914400" rtl="1">
                        <a:buNone/>
                      </a:pPr>
                      <a:r>
                        <a:rPr lang="tr-TR" sz="1200" b="0" noProof="0" dirty="0">
                          <a:solidFill>
                            <a:schemeClr val="dk1"/>
                          </a:solidFill>
                        </a:rPr>
                        <a:t>30</a:t>
                      </a:r>
                      <a:endParaRPr lang="tr-TR" sz="1200" b="0" i="0" noProof="0" dirty="0">
                        <a:solidFill>
                          <a:schemeClr val="dk1"/>
                        </a:solidFill>
                        <a:latin typeface="Book Antiqua" panose="02040602050305030304" pitchFamily="18" charset="0"/>
                        <a:ea typeface="+mn-ea"/>
                        <a:cs typeface="+mn-cs"/>
                      </a:endParaRPr>
                    </a:p>
                  </a:txBody>
                  <a:tcPr marL="138061" marR="138061" marT="45713" marB="45713" anchor="ctr"/>
                </a:tc>
                <a:tc>
                  <a:txBody>
                    <a:bodyPr/>
                    <a:lstStyle/>
                    <a:p>
                      <a:pPr marL="0" algn="ctr" defTabSz="914400" rtl="1">
                        <a:buNone/>
                      </a:pPr>
                      <a:r>
                        <a:rPr lang="tr-TR" sz="1200" b="0" i="0" noProof="0" dirty="0">
                          <a:solidFill>
                            <a:schemeClr val="dk1"/>
                          </a:solidFill>
                          <a:latin typeface="Book Antiqua" panose="02040602050305030304" pitchFamily="18" charset="0"/>
                          <a:ea typeface="+mn-ea"/>
                          <a:cs typeface="+mn-cs"/>
                        </a:rPr>
                        <a:t>37</a:t>
                      </a:r>
                    </a:p>
                  </a:txBody>
                  <a:tcPr marL="138061" marR="138061" marT="45713" marB="45713" anchor="ctr"/>
                </a:tc>
                <a:tc>
                  <a:txBody>
                    <a:bodyPr/>
                    <a:lstStyle/>
                    <a:p>
                      <a:pPr marL="0" algn="ctr" defTabSz="914400" rtl="1">
                        <a:buNone/>
                      </a:pPr>
                      <a:r>
                        <a:rPr lang="tr-TR" sz="1200" b="0" noProof="0" dirty="0">
                          <a:solidFill>
                            <a:schemeClr val="dk1"/>
                          </a:solidFill>
                        </a:rPr>
                        <a:t>67</a:t>
                      </a:r>
                      <a:endParaRPr lang="tr-TR" sz="1200" b="0" i="0" noProof="0" dirty="0">
                        <a:solidFill>
                          <a:schemeClr val="dk1"/>
                        </a:solidFill>
                        <a:latin typeface="Book Antiqua" panose="02040602050305030304" pitchFamily="18" charset="0"/>
                        <a:ea typeface="+mn-ea"/>
                        <a:cs typeface="+mn-cs"/>
                      </a:endParaRPr>
                    </a:p>
                  </a:txBody>
                  <a:tcPr marL="138061" marR="138061" marT="45713" marB="45713" anchor="ctr"/>
                </a:tc>
                <a:extLst>
                  <a:ext uri="{0D108BD9-81ED-4DB2-BD59-A6C34878D82A}">
                    <a16:rowId xmlns:a16="http://schemas.microsoft.com/office/drawing/2014/main" xmlns="" val="2221647988"/>
                  </a:ext>
                </a:extLst>
              </a:tr>
              <a:tr h="516490">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tr-TR" sz="1200" b="0" u="none" strike="noStrike" kern="1200" cap="none" spc="0" normalizeH="0" baseline="0" noProof="0" dirty="0">
                          <a:ln>
                            <a:noFill/>
                          </a:ln>
                          <a:solidFill>
                            <a:prstClr val="black"/>
                          </a:solidFill>
                          <a:effectLst/>
                          <a:uLnTx/>
                          <a:uFillTx/>
                        </a:rPr>
                        <a:t>Eğitim Yönetimi Bilim Dalı</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tr-TR" sz="1200" b="0" u="none" strike="noStrike" kern="1200" cap="none" spc="0" normalizeH="0" baseline="0" noProof="0" dirty="0">
                          <a:ln>
                            <a:noFill/>
                          </a:ln>
                          <a:solidFill>
                            <a:prstClr val="black"/>
                          </a:solidFill>
                          <a:effectLst/>
                          <a:uLnTx/>
                          <a:uFillTx/>
                        </a:rPr>
                        <a:t>(Tezsiz Yüksek Lisans)</a:t>
                      </a:r>
                      <a:endParaRPr kumimoji="0" lang="tr-TR" sz="12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endParaRPr>
                    </a:p>
                  </a:txBody>
                  <a:tcPr marL="138061" marR="138061" marT="45713" marB="45713" anchor="ctr"/>
                </a:tc>
                <a:tc>
                  <a:txBody>
                    <a:bodyPr/>
                    <a:lstStyle/>
                    <a:p>
                      <a:pPr marL="0" algn="ctr" defTabSz="914400" rtl="1">
                        <a:buNone/>
                      </a:pPr>
                      <a:r>
                        <a:rPr lang="tr-TR" sz="1200" b="0" noProof="0" dirty="0">
                          <a:solidFill>
                            <a:schemeClr val="dk1"/>
                          </a:solidFill>
                        </a:rPr>
                        <a:t>25</a:t>
                      </a:r>
                      <a:endParaRPr lang="tr-TR" sz="1200" b="0" i="0" noProof="0" dirty="0">
                        <a:solidFill>
                          <a:schemeClr val="dk1"/>
                        </a:solidFill>
                        <a:latin typeface="Book Antiqua" panose="02040602050305030304" pitchFamily="18" charset="0"/>
                        <a:ea typeface="+mn-ea"/>
                        <a:cs typeface="+mn-cs"/>
                      </a:endParaRPr>
                    </a:p>
                  </a:txBody>
                  <a:tcPr marL="138061" marR="138061" marT="45713" marB="45713" anchor="ctr"/>
                </a:tc>
                <a:tc>
                  <a:txBody>
                    <a:bodyPr/>
                    <a:lstStyle/>
                    <a:p>
                      <a:pPr marL="0" algn="ctr" defTabSz="914400" rtl="1">
                        <a:buNone/>
                      </a:pPr>
                      <a:r>
                        <a:rPr lang="tr-TR" sz="1200" b="0" noProof="0" dirty="0">
                          <a:solidFill>
                            <a:schemeClr val="dk1"/>
                          </a:solidFill>
                        </a:rPr>
                        <a:t>48</a:t>
                      </a:r>
                      <a:endParaRPr lang="tr-TR" sz="1200" b="0" i="0" noProof="0" dirty="0">
                        <a:solidFill>
                          <a:schemeClr val="dk1"/>
                        </a:solidFill>
                        <a:latin typeface="Book Antiqua" panose="02040602050305030304" pitchFamily="18" charset="0"/>
                        <a:ea typeface="+mn-ea"/>
                        <a:cs typeface="+mn-cs"/>
                      </a:endParaRPr>
                    </a:p>
                  </a:txBody>
                  <a:tcPr marL="138061" marR="138061" marT="45713" marB="45713" anchor="ctr"/>
                </a:tc>
                <a:tc>
                  <a:txBody>
                    <a:bodyPr/>
                    <a:lstStyle/>
                    <a:p>
                      <a:pPr marL="0" algn="ctr" defTabSz="914400" rtl="1">
                        <a:buNone/>
                      </a:pPr>
                      <a:r>
                        <a:rPr lang="tr-TR" sz="1200" b="0" noProof="0" dirty="0">
                          <a:solidFill>
                            <a:schemeClr val="dk1"/>
                          </a:solidFill>
                        </a:rPr>
                        <a:t>73</a:t>
                      </a:r>
                      <a:endParaRPr lang="tr-TR" sz="1200" b="0" i="0" noProof="0" dirty="0">
                        <a:solidFill>
                          <a:schemeClr val="dk1"/>
                        </a:solidFill>
                        <a:latin typeface="Book Antiqua" panose="02040602050305030304" pitchFamily="18" charset="0"/>
                        <a:ea typeface="+mn-ea"/>
                        <a:cs typeface="+mn-cs"/>
                      </a:endParaRPr>
                    </a:p>
                  </a:txBody>
                  <a:tcPr marL="138061" marR="138061" marT="45713" marB="45713" anchor="ctr"/>
                </a:tc>
                <a:extLst>
                  <a:ext uri="{0D108BD9-81ED-4DB2-BD59-A6C34878D82A}">
                    <a16:rowId xmlns:a16="http://schemas.microsoft.com/office/drawing/2014/main" xmlns="" val="3391202249"/>
                  </a:ext>
                </a:extLst>
              </a:tr>
              <a:tr h="516490">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tr-TR" sz="1200" b="0" u="none" strike="noStrike" kern="1200" cap="none" spc="0" normalizeH="0" baseline="0" noProof="0" dirty="0">
                          <a:ln>
                            <a:noFill/>
                          </a:ln>
                          <a:solidFill>
                            <a:prstClr val="black"/>
                          </a:solidFill>
                          <a:effectLst/>
                          <a:uLnTx/>
                          <a:uFillTx/>
                        </a:rPr>
                        <a:t>Eğitim Yönetimi Bilim Dalı</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tr-TR" sz="1200" b="0" u="none" strike="noStrike" kern="1200" cap="none" spc="0" normalizeH="0" baseline="0" noProof="0" dirty="0">
                          <a:ln>
                            <a:noFill/>
                          </a:ln>
                          <a:solidFill>
                            <a:prstClr val="black"/>
                          </a:solidFill>
                          <a:effectLst/>
                          <a:uLnTx/>
                          <a:uFillTx/>
                        </a:rPr>
                        <a:t>(Doktora)</a:t>
                      </a:r>
                      <a:endParaRPr kumimoji="0" lang="tr-TR" sz="12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mn-cs"/>
                      </a:endParaRPr>
                    </a:p>
                  </a:txBody>
                  <a:tcPr marL="138061" marR="138061" marT="45713" marB="45713" anchor="ctr"/>
                </a:tc>
                <a:tc>
                  <a:txBody>
                    <a:bodyPr/>
                    <a:lstStyle/>
                    <a:p>
                      <a:pPr marL="0" algn="ctr" defTabSz="914400" rtl="1">
                        <a:buNone/>
                      </a:pPr>
                      <a:r>
                        <a:rPr lang="tr-TR" sz="1200" b="0" noProof="0" dirty="0">
                          <a:solidFill>
                            <a:schemeClr val="dk1"/>
                          </a:solidFill>
                        </a:rPr>
                        <a:t>8</a:t>
                      </a:r>
                      <a:endParaRPr lang="tr-TR" sz="1200" b="0" i="0" noProof="0" dirty="0">
                        <a:solidFill>
                          <a:schemeClr val="dk1"/>
                        </a:solidFill>
                        <a:latin typeface="Book Antiqua" panose="02040602050305030304" pitchFamily="18" charset="0"/>
                        <a:ea typeface="+mn-ea"/>
                        <a:cs typeface="+mn-cs"/>
                      </a:endParaRPr>
                    </a:p>
                  </a:txBody>
                  <a:tcPr marL="138061" marR="138061" marT="45713" marB="45713" anchor="ctr"/>
                </a:tc>
                <a:tc>
                  <a:txBody>
                    <a:bodyPr/>
                    <a:lstStyle/>
                    <a:p>
                      <a:pPr marL="0" algn="ctr" defTabSz="914400" rtl="1">
                        <a:buNone/>
                      </a:pPr>
                      <a:r>
                        <a:rPr lang="tr-TR" sz="1200" b="0" noProof="0" dirty="0">
                          <a:solidFill>
                            <a:schemeClr val="dk1"/>
                          </a:solidFill>
                        </a:rPr>
                        <a:t>14</a:t>
                      </a:r>
                      <a:endParaRPr lang="tr-TR" sz="1200" b="0" i="0" noProof="0" dirty="0">
                        <a:solidFill>
                          <a:schemeClr val="dk1"/>
                        </a:solidFill>
                        <a:latin typeface="Book Antiqua" panose="02040602050305030304" pitchFamily="18" charset="0"/>
                        <a:ea typeface="+mn-ea"/>
                        <a:cs typeface="+mn-cs"/>
                      </a:endParaRPr>
                    </a:p>
                  </a:txBody>
                  <a:tcPr marL="138061" marR="138061" marT="45713" marB="45713" anchor="ctr"/>
                </a:tc>
                <a:tc>
                  <a:txBody>
                    <a:bodyPr/>
                    <a:lstStyle/>
                    <a:p>
                      <a:pPr marL="0" algn="ctr" defTabSz="914400" rtl="1">
                        <a:buNone/>
                      </a:pPr>
                      <a:r>
                        <a:rPr lang="tr-TR" sz="1200" b="0" noProof="0" dirty="0">
                          <a:solidFill>
                            <a:schemeClr val="dk1"/>
                          </a:solidFill>
                        </a:rPr>
                        <a:t>22</a:t>
                      </a:r>
                      <a:endParaRPr lang="tr-TR" sz="1200" b="0" i="0" noProof="0" dirty="0">
                        <a:solidFill>
                          <a:schemeClr val="dk1"/>
                        </a:solidFill>
                        <a:latin typeface="Book Antiqua" panose="02040602050305030304" pitchFamily="18" charset="0"/>
                        <a:ea typeface="+mn-ea"/>
                        <a:cs typeface="+mn-cs"/>
                      </a:endParaRPr>
                    </a:p>
                  </a:txBody>
                  <a:tcPr marL="138061" marR="138061" marT="45713" marB="45713" anchor="ctr"/>
                </a:tc>
                <a:extLst>
                  <a:ext uri="{0D108BD9-81ED-4DB2-BD59-A6C34878D82A}">
                    <a16:rowId xmlns:a16="http://schemas.microsoft.com/office/drawing/2014/main" xmlns="" val="2121966385"/>
                  </a:ext>
                </a:extLst>
              </a:tr>
              <a:tr h="602273">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tr-TR" sz="1200" b="0" u="none" strike="noStrike" kern="1200" cap="none" spc="0" normalizeH="0" baseline="0" noProof="0" dirty="0">
                          <a:ln>
                            <a:noFill/>
                          </a:ln>
                          <a:solidFill>
                            <a:prstClr val="black"/>
                          </a:solidFill>
                          <a:effectLst/>
                          <a:uLnTx/>
                          <a:uFillTx/>
                        </a:rPr>
                        <a:t>Eğitim Programları ve Öğretim Bilim Dalı</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tr-TR" sz="1200" b="0" u="none" strike="noStrike" kern="1200" cap="none" spc="0" normalizeH="0" baseline="0" noProof="0" dirty="0">
                          <a:ln>
                            <a:noFill/>
                          </a:ln>
                          <a:solidFill>
                            <a:prstClr val="black"/>
                          </a:solidFill>
                          <a:effectLst/>
                          <a:uLnTx/>
                          <a:uFillTx/>
                        </a:rPr>
                        <a:t>(Tezli Yüksek Lisans)</a:t>
                      </a:r>
                      <a:endParaRPr kumimoji="0" lang="tr-TR" sz="1200" b="0" i="0" u="none" strike="noStrike" kern="1200" cap="none" spc="0" normalizeH="0" baseline="0" noProof="0" dirty="0">
                        <a:ln>
                          <a:noFill/>
                        </a:ln>
                        <a:solidFill>
                          <a:prstClr val="black"/>
                        </a:solidFill>
                        <a:effectLst/>
                        <a:uLnTx/>
                        <a:uFillTx/>
                        <a:latin typeface="Book Antiqua" panose="02040602050305030304" pitchFamily="18" charset="0"/>
                        <a:ea typeface="+mn-ea"/>
                        <a:cs typeface="Times New Roman" pitchFamily="18" charset="0"/>
                      </a:endParaRPr>
                    </a:p>
                  </a:txBody>
                  <a:tcPr marL="138061" marR="138061" marT="45713" marB="45713" anchor="ctr"/>
                </a:tc>
                <a:tc>
                  <a:txBody>
                    <a:bodyPr/>
                    <a:lstStyle/>
                    <a:p>
                      <a:pPr marL="0" algn="ctr" defTabSz="914400" rtl="1">
                        <a:buNone/>
                      </a:pPr>
                      <a:r>
                        <a:rPr lang="tr-TR" sz="1200" b="0" noProof="0" dirty="0">
                          <a:solidFill>
                            <a:schemeClr val="dk1"/>
                          </a:solidFill>
                        </a:rPr>
                        <a:t>41</a:t>
                      </a:r>
                      <a:endParaRPr lang="tr-TR" sz="1200" b="0" i="0" noProof="0" dirty="0">
                        <a:solidFill>
                          <a:schemeClr val="dk1"/>
                        </a:solidFill>
                        <a:latin typeface="Book Antiqua" panose="02040602050305030304" pitchFamily="18" charset="0"/>
                        <a:ea typeface="+mn-ea"/>
                        <a:cs typeface="+mn-cs"/>
                      </a:endParaRPr>
                    </a:p>
                  </a:txBody>
                  <a:tcPr marL="138061" marR="138061" marT="45713" marB="45713" anchor="ctr"/>
                </a:tc>
                <a:tc>
                  <a:txBody>
                    <a:bodyPr/>
                    <a:lstStyle/>
                    <a:p>
                      <a:pPr marL="0" algn="ctr" defTabSz="914400" rtl="1">
                        <a:buNone/>
                      </a:pPr>
                      <a:r>
                        <a:rPr lang="tr-TR" sz="1200" b="0" noProof="0" dirty="0">
                          <a:solidFill>
                            <a:schemeClr val="dk1"/>
                          </a:solidFill>
                        </a:rPr>
                        <a:t>38</a:t>
                      </a:r>
                      <a:endParaRPr lang="tr-TR" sz="1200" b="0" i="0" noProof="0" dirty="0">
                        <a:solidFill>
                          <a:schemeClr val="dk1"/>
                        </a:solidFill>
                        <a:latin typeface="Book Antiqua" panose="02040602050305030304" pitchFamily="18" charset="0"/>
                        <a:ea typeface="+mn-ea"/>
                        <a:cs typeface="+mn-cs"/>
                      </a:endParaRPr>
                    </a:p>
                  </a:txBody>
                  <a:tcPr marL="138061" marR="138061" marT="45713" marB="45713" anchor="ctr"/>
                </a:tc>
                <a:tc>
                  <a:txBody>
                    <a:bodyPr/>
                    <a:lstStyle/>
                    <a:p>
                      <a:pPr marL="0" algn="ctr" defTabSz="914400" rtl="1">
                        <a:buNone/>
                      </a:pPr>
                      <a:r>
                        <a:rPr lang="tr-TR" sz="1200" b="0" i="0" noProof="0" dirty="0">
                          <a:solidFill>
                            <a:schemeClr val="dk1"/>
                          </a:solidFill>
                          <a:latin typeface="Book Antiqua" panose="02040602050305030304" pitchFamily="18" charset="0"/>
                          <a:ea typeface="+mn-ea"/>
                          <a:cs typeface="+mn-cs"/>
                        </a:rPr>
                        <a:t>79</a:t>
                      </a:r>
                    </a:p>
                  </a:txBody>
                  <a:tcPr marL="138061" marR="138061" marT="45713" marB="45713" anchor="ctr"/>
                </a:tc>
                <a:extLst>
                  <a:ext uri="{0D108BD9-81ED-4DB2-BD59-A6C34878D82A}">
                    <a16:rowId xmlns:a16="http://schemas.microsoft.com/office/drawing/2014/main" xmlns="" val="2199617287"/>
                  </a:ext>
                </a:extLst>
              </a:tr>
              <a:tr h="415661">
                <a:tc>
                  <a:txBody>
                    <a:bodyPr/>
                    <a:lstStyle/>
                    <a:p>
                      <a:pPr marL="0" algn="ctr" defTabSz="914400" rtl="1">
                        <a:buNone/>
                      </a:pPr>
                      <a:r>
                        <a:rPr lang="tr-TR" sz="1200" b="1" noProof="0" dirty="0">
                          <a:solidFill>
                            <a:schemeClr val="dk1"/>
                          </a:solidFill>
                        </a:rPr>
                        <a:t>TOPLAM</a:t>
                      </a: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solidFill>
                      <a:schemeClr val="accent1">
                        <a:lumMod val="60000"/>
                        <a:lumOff val="40000"/>
                      </a:schemeClr>
                    </a:solidFill>
                  </a:tcPr>
                </a:tc>
                <a:tc>
                  <a:txBody>
                    <a:bodyPr/>
                    <a:lstStyle/>
                    <a:p>
                      <a:pPr marL="0" algn="ctr" defTabSz="914400" rtl="1">
                        <a:buNone/>
                      </a:pPr>
                      <a:r>
                        <a:rPr lang="tr-TR" sz="1200" b="1" noProof="0" dirty="0">
                          <a:solidFill>
                            <a:schemeClr val="dk1"/>
                          </a:solidFill>
                        </a:rPr>
                        <a:t>104</a:t>
                      </a: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solidFill>
                      <a:schemeClr val="accent1">
                        <a:lumMod val="60000"/>
                        <a:lumOff val="40000"/>
                      </a:schemeClr>
                    </a:solidFill>
                  </a:tcPr>
                </a:tc>
                <a:tc>
                  <a:txBody>
                    <a:bodyPr/>
                    <a:lstStyle/>
                    <a:p>
                      <a:pPr marL="0" algn="ctr" defTabSz="914400" rtl="1">
                        <a:buNone/>
                      </a:pPr>
                      <a:r>
                        <a:rPr lang="tr-TR" sz="1200" b="1" noProof="0" dirty="0">
                          <a:solidFill>
                            <a:schemeClr val="dk1"/>
                          </a:solidFill>
                        </a:rPr>
                        <a:t>137</a:t>
                      </a: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solidFill>
                      <a:schemeClr val="accent1">
                        <a:lumMod val="60000"/>
                        <a:lumOff val="40000"/>
                      </a:schemeClr>
                    </a:solidFill>
                  </a:tcPr>
                </a:tc>
                <a:tc>
                  <a:txBody>
                    <a:bodyPr/>
                    <a:lstStyle/>
                    <a:p>
                      <a:pPr marL="0" algn="ctr" defTabSz="914400" rtl="1">
                        <a:buNone/>
                      </a:pPr>
                      <a:r>
                        <a:rPr lang="tr-TR" sz="1200" b="1" noProof="0" dirty="0">
                          <a:solidFill>
                            <a:schemeClr val="dk1"/>
                          </a:solidFill>
                        </a:rPr>
                        <a:t>241</a:t>
                      </a: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solidFill>
                      <a:schemeClr val="accent1">
                        <a:lumMod val="60000"/>
                        <a:lumOff val="40000"/>
                      </a:schemeClr>
                    </a:solidFill>
                  </a:tcPr>
                </a:tc>
                <a:extLst>
                  <a:ext uri="{0D108BD9-81ED-4DB2-BD59-A6C34878D82A}">
                    <a16:rowId xmlns:a16="http://schemas.microsoft.com/office/drawing/2014/main" xmlns="" val="1670832913"/>
                  </a:ext>
                </a:extLst>
              </a:tr>
            </a:tbl>
          </a:graphicData>
        </a:graphic>
      </p:graphicFrame>
      <p:graphicFrame>
        <p:nvGraphicFramePr>
          <p:cNvPr id="6" name="Grafik 5">
            <a:extLst>
              <a:ext uri="{FF2B5EF4-FFF2-40B4-BE49-F238E27FC236}">
                <a16:creationId xmlns:a16="http://schemas.microsoft.com/office/drawing/2014/main" xmlns="" id="{494ED386-7B18-68FD-0500-34707A1376D7}"/>
              </a:ext>
            </a:extLst>
          </p:cNvPr>
          <p:cNvGraphicFramePr/>
          <p:nvPr>
            <p:extLst>
              <p:ext uri="{D42A27DB-BD31-4B8C-83A1-F6EECF244321}">
                <p14:modId xmlns:p14="http://schemas.microsoft.com/office/powerpoint/2010/main" xmlns="" val="3233631333"/>
              </p:ext>
            </p:extLst>
          </p:nvPr>
        </p:nvGraphicFramePr>
        <p:xfrm>
          <a:off x="6427428" y="1419616"/>
          <a:ext cx="5548543" cy="46052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860997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fade">
                                      <p:cBhvr>
                                        <p:cTn id="7" dur="500"/>
                                        <p:tgtEl>
                                          <p:spTgt spid="6">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fade">
                                      <p:cBhvr>
                                        <p:cTn id="12" dur="500"/>
                                        <p:tgtEl>
                                          <p:spTgt spid="6">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graphicEl>
                                              <a:chart seriesIdx="1" categoryIdx="-4" bldStep="series"/>
                                            </p:graphicEl>
                                          </p:spTgt>
                                        </p:tgtEl>
                                        <p:attrNameLst>
                                          <p:attrName>style.visibility</p:attrName>
                                        </p:attrNameLst>
                                      </p:cBhvr>
                                      <p:to>
                                        <p:strVal val="visible"/>
                                      </p:to>
                                    </p:set>
                                    <p:animEffect transition="in" filter="fade">
                                      <p:cBhvr>
                                        <p:cTn id="17" dur="500"/>
                                        <p:tgtEl>
                                          <p:spTgt spid="6">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graphicEl>
                                              <a:chart seriesIdx="2" categoryIdx="-4" bldStep="series"/>
                                            </p:graphicEl>
                                          </p:spTgt>
                                        </p:tgtEl>
                                        <p:attrNameLst>
                                          <p:attrName>style.visibility</p:attrName>
                                        </p:attrNameLst>
                                      </p:cBhvr>
                                      <p:to>
                                        <p:strVal val="visible"/>
                                      </p:to>
                                    </p:set>
                                    <p:animEffect transition="in" filter="fade">
                                      <p:cBhvr>
                                        <p:cTn id="22" dur="500"/>
                                        <p:tgtEl>
                                          <p:spTgt spid="6">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A676574-D074-69A6-80E2-0F73EB33B006}"/>
            </a:ext>
          </a:extLst>
        </p:cNvPr>
        <p:cNvGrpSpPr/>
        <p:nvPr/>
      </p:nvGrpSpPr>
      <p:grpSpPr>
        <a:xfrm>
          <a:off x="0" y="0"/>
          <a:ext cx="0" cy="0"/>
          <a:chOff x="0" y="0"/>
          <a:chExt cx="0" cy="0"/>
        </a:xfrm>
      </p:grpSpPr>
      <p:sp>
        <p:nvSpPr>
          <p:cNvPr id="2" name="Metin kutusu 1">
            <a:extLst>
              <a:ext uri="{FF2B5EF4-FFF2-40B4-BE49-F238E27FC236}">
                <a16:creationId xmlns:a16="http://schemas.microsoft.com/office/drawing/2014/main" xmlns="" id="{F6DABF09-F4B4-6B20-8DCA-8142A3B8E053}"/>
              </a:ext>
            </a:extLst>
          </p:cNvPr>
          <p:cNvSpPr txBox="1"/>
          <p:nvPr/>
        </p:nvSpPr>
        <p:spPr>
          <a:xfrm>
            <a:off x="1698469" y="588620"/>
            <a:ext cx="6764482" cy="830997"/>
          </a:xfrm>
          <a:prstGeom prst="rect">
            <a:avLst/>
          </a:prstGeom>
          <a:noFill/>
        </p:spPr>
        <p:txBody>
          <a:bodyPr wrap="square" rtlCol="0">
            <a:spAutoFit/>
          </a:bodyPr>
          <a:lstStyle/>
          <a:p>
            <a:r>
              <a:rPr lang="tr-TR" sz="2400" b="1" dirty="0"/>
              <a:t>İKTİSAT ANA BİLİM DALI</a:t>
            </a:r>
          </a:p>
          <a:p>
            <a:endParaRPr lang="tr-TR" sz="2400" b="1" dirty="0"/>
          </a:p>
        </p:txBody>
      </p:sp>
      <p:graphicFrame>
        <p:nvGraphicFramePr>
          <p:cNvPr id="3" name="Tablo 2">
            <a:extLst>
              <a:ext uri="{FF2B5EF4-FFF2-40B4-BE49-F238E27FC236}">
                <a16:creationId xmlns:a16="http://schemas.microsoft.com/office/drawing/2014/main" xmlns="" id="{E0336E9C-A70D-08CD-7091-C42182EB2BAF}"/>
              </a:ext>
            </a:extLst>
          </p:cNvPr>
          <p:cNvGraphicFramePr>
            <a:graphicFrameLocks noGrp="1"/>
          </p:cNvGraphicFramePr>
          <p:nvPr>
            <p:extLst>
              <p:ext uri="{D42A27DB-BD31-4B8C-83A1-F6EECF244321}">
                <p14:modId xmlns:p14="http://schemas.microsoft.com/office/powerpoint/2010/main" xmlns="" val="1786800268"/>
              </p:ext>
            </p:extLst>
          </p:nvPr>
        </p:nvGraphicFramePr>
        <p:xfrm>
          <a:off x="564176" y="1419617"/>
          <a:ext cx="5747847" cy="3686167"/>
        </p:xfrm>
        <a:graphic>
          <a:graphicData uri="http://schemas.openxmlformats.org/drawingml/2006/table">
            <a:tbl>
              <a:tblPr firstRow="1" bandRow="1">
                <a:tableStyleId>{5A111915-BE36-4E01-A7E5-04B1672EAD32}</a:tableStyleId>
              </a:tblPr>
              <a:tblGrid>
                <a:gridCol w="2977256">
                  <a:extLst>
                    <a:ext uri="{9D8B030D-6E8A-4147-A177-3AD203B41FA5}">
                      <a16:colId xmlns:a16="http://schemas.microsoft.com/office/drawing/2014/main" xmlns="" val="489091505"/>
                    </a:ext>
                  </a:extLst>
                </a:gridCol>
                <a:gridCol w="904835">
                  <a:extLst>
                    <a:ext uri="{9D8B030D-6E8A-4147-A177-3AD203B41FA5}">
                      <a16:colId xmlns:a16="http://schemas.microsoft.com/office/drawing/2014/main" xmlns="" val="902890926"/>
                    </a:ext>
                  </a:extLst>
                </a:gridCol>
                <a:gridCol w="921265">
                  <a:extLst>
                    <a:ext uri="{9D8B030D-6E8A-4147-A177-3AD203B41FA5}">
                      <a16:colId xmlns:a16="http://schemas.microsoft.com/office/drawing/2014/main" xmlns="" val="3356144943"/>
                    </a:ext>
                  </a:extLst>
                </a:gridCol>
                <a:gridCol w="944491">
                  <a:extLst>
                    <a:ext uri="{9D8B030D-6E8A-4147-A177-3AD203B41FA5}">
                      <a16:colId xmlns:a16="http://schemas.microsoft.com/office/drawing/2014/main" xmlns="" val="2904694269"/>
                    </a:ext>
                  </a:extLst>
                </a:gridCol>
              </a:tblGrid>
              <a:tr h="516490">
                <a:tc>
                  <a:txBody>
                    <a:bodyPr/>
                    <a:lstStyle/>
                    <a:p>
                      <a:pPr algn="ctr"/>
                      <a:r>
                        <a:rPr lang="tr-TR" sz="1200" b="1" noProof="0" dirty="0"/>
                        <a:t>BİLİM</a:t>
                      </a:r>
                      <a:r>
                        <a:rPr lang="tr-TR" sz="1200" b="1" baseline="0" noProof="0" dirty="0"/>
                        <a:t> DALI / PROGRAM</a:t>
                      </a:r>
                      <a:endParaRPr lang="tr-TR" sz="1200" b="1" noProof="0" dirty="0">
                        <a:latin typeface="Book Antiqua" panose="02040602050305030304" pitchFamily="18" charset="0"/>
                      </a:endParaRPr>
                    </a:p>
                  </a:txBody>
                  <a:tcPr marL="138061" marR="138061" marT="45713" marB="45713" anchor="ctr">
                    <a:solidFill>
                      <a:schemeClr val="accent6"/>
                    </a:solidFill>
                  </a:tcPr>
                </a:tc>
                <a:tc>
                  <a:txBody>
                    <a:bodyPr/>
                    <a:lstStyle/>
                    <a:p>
                      <a:pPr marL="0" algn="ctr" defTabSz="914400" rtl="1">
                        <a:buNone/>
                      </a:pPr>
                      <a:r>
                        <a:rPr lang="tr-TR" sz="1200" b="1" noProof="0" dirty="0">
                          <a:solidFill>
                            <a:schemeClr val="lt1"/>
                          </a:solidFill>
                        </a:rPr>
                        <a:t>KIZ ÖĞRENCİ</a:t>
                      </a:r>
                      <a:endParaRPr lang="tr-TR" sz="1200" b="1" i="0" noProof="0" dirty="0">
                        <a:solidFill>
                          <a:schemeClr val="lt1"/>
                        </a:solidFill>
                        <a:latin typeface="Book Antiqua" panose="02040602050305030304" pitchFamily="18" charset="0"/>
                        <a:ea typeface="+mn-ea"/>
                        <a:cs typeface="+mn-cs"/>
                      </a:endParaRPr>
                    </a:p>
                  </a:txBody>
                  <a:tcPr marL="138061" marR="138061" marT="45713" marB="45713" anchor="ctr">
                    <a:solidFill>
                      <a:schemeClr val="accent6"/>
                    </a:solidFill>
                  </a:tcPr>
                </a:tc>
                <a:tc>
                  <a:txBody>
                    <a:bodyPr/>
                    <a:lstStyle/>
                    <a:p>
                      <a:pPr marL="0" algn="ctr" defTabSz="914400" rtl="1">
                        <a:buNone/>
                      </a:pPr>
                      <a:r>
                        <a:rPr lang="tr-TR" sz="1200" b="1" noProof="0" dirty="0">
                          <a:solidFill>
                            <a:schemeClr val="lt1"/>
                          </a:solidFill>
                        </a:rPr>
                        <a:t>ERKEK</a:t>
                      </a:r>
                      <a:r>
                        <a:rPr lang="tr-TR" sz="1200" b="1" baseline="0" noProof="0" dirty="0">
                          <a:solidFill>
                            <a:schemeClr val="lt1"/>
                          </a:solidFill>
                        </a:rPr>
                        <a:t> ÖĞRENCİ</a:t>
                      </a:r>
                      <a:endParaRPr lang="tr-TR" sz="1200" b="1" i="0" noProof="0" dirty="0">
                        <a:solidFill>
                          <a:schemeClr val="lt1"/>
                        </a:solidFill>
                        <a:latin typeface="Book Antiqua" panose="02040602050305030304" pitchFamily="18" charset="0"/>
                        <a:ea typeface="+mn-ea"/>
                        <a:cs typeface="+mn-cs"/>
                      </a:endParaRPr>
                    </a:p>
                  </a:txBody>
                  <a:tcPr marL="138061" marR="138061" marT="45713" marB="45713" anchor="ctr">
                    <a:solidFill>
                      <a:schemeClr val="accent6"/>
                    </a:solidFill>
                  </a:tcPr>
                </a:tc>
                <a:tc>
                  <a:txBody>
                    <a:bodyPr/>
                    <a:lstStyle/>
                    <a:p>
                      <a:pPr marL="0" algn="ctr" defTabSz="914400" rtl="1">
                        <a:buNone/>
                      </a:pPr>
                      <a:r>
                        <a:rPr lang="tr-TR" sz="1200" b="1" noProof="0" dirty="0">
                          <a:solidFill>
                            <a:schemeClr val="lt1"/>
                          </a:solidFill>
                        </a:rPr>
                        <a:t>TOPLAM</a:t>
                      </a:r>
                      <a:endParaRPr lang="tr-TR" sz="1200" b="1" i="0" noProof="0" dirty="0">
                        <a:solidFill>
                          <a:schemeClr val="lt1"/>
                        </a:solidFill>
                        <a:latin typeface="Book Antiqua" panose="02040602050305030304" pitchFamily="18" charset="0"/>
                        <a:ea typeface="+mn-ea"/>
                        <a:cs typeface="+mn-cs"/>
                      </a:endParaRPr>
                    </a:p>
                  </a:txBody>
                  <a:tcPr marL="138061" marR="138061" marT="45713" marB="45713" anchor="ctr">
                    <a:solidFill>
                      <a:schemeClr val="accent6"/>
                    </a:solidFill>
                  </a:tcPr>
                </a:tc>
                <a:extLst>
                  <a:ext uri="{0D108BD9-81ED-4DB2-BD59-A6C34878D82A}">
                    <a16:rowId xmlns:a16="http://schemas.microsoft.com/office/drawing/2014/main" xmlns="" val="2120297778"/>
                  </a:ext>
                </a:extLst>
              </a:tr>
              <a:tr h="516490">
                <a:tc>
                  <a:txBody>
                    <a:bodyPr/>
                    <a:lstStyle/>
                    <a:p>
                      <a:pPr marL="0" algn="ctr" defTabSz="914400" rtl="1">
                        <a:buNone/>
                      </a:pPr>
                      <a:r>
                        <a:rPr lang="tr-TR" sz="1200" b="0" noProof="0" dirty="0">
                          <a:solidFill>
                            <a:schemeClr val="dk1"/>
                          </a:solidFill>
                          <a:latin typeface="+mn-lt"/>
                        </a:rPr>
                        <a:t>Bölgesel Kalkınma İktisadı Bilim Dalı</a:t>
                      </a:r>
                    </a:p>
                    <a:p>
                      <a:pPr marL="0" algn="ctr" defTabSz="914400" rtl="1">
                        <a:buNone/>
                      </a:pPr>
                      <a:r>
                        <a:rPr lang="tr-TR" sz="1200" b="0" noProof="0" dirty="0">
                          <a:solidFill>
                            <a:schemeClr val="dk1"/>
                          </a:solidFill>
                          <a:latin typeface="+mn-lt"/>
                        </a:rPr>
                        <a:t>(Tezli</a:t>
                      </a:r>
                      <a:r>
                        <a:rPr lang="tr-TR" sz="1200" b="0" baseline="0" noProof="0" dirty="0">
                          <a:solidFill>
                            <a:schemeClr val="dk1"/>
                          </a:solidFill>
                          <a:latin typeface="+mn-lt"/>
                        </a:rPr>
                        <a:t> </a:t>
                      </a:r>
                      <a:r>
                        <a:rPr lang="tr-TR" sz="1200" b="0" noProof="0" dirty="0">
                          <a:solidFill>
                            <a:schemeClr val="dk1"/>
                          </a:solidFill>
                          <a:latin typeface="+mn-lt"/>
                        </a:rPr>
                        <a:t>Yüksek Lisans)</a:t>
                      </a:r>
                      <a:endParaRPr lang="tr-TR" sz="1200" b="0" i="0" noProof="0" dirty="0">
                        <a:solidFill>
                          <a:schemeClr val="dk1"/>
                        </a:solidFill>
                        <a:latin typeface="+mn-lt"/>
                        <a:ea typeface="+mn-ea"/>
                        <a:cs typeface="+mn-cs"/>
                      </a:endParaRPr>
                    </a:p>
                  </a:txBody>
                  <a:tcPr marL="138061" marR="138061" marT="45713" marB="45713" anchor="ctr"/>
                </a:tc>
                <a:tc>
                  <a:txBody>
                    <a:bodyPr/>
                    <a:lstStyle/>
                    <a:p>
                      <a:pPr marL="0" algn="ctr" defTabSz="914400" rtl="1">
                        <a:buNone/>
                      </a:pPr>
                      <a:r>
                        <a:rPr lang="tr-TR" sz="1200" b="0" noProof="0" dirty="0">
                          <a:solidFill>
                            <a:schemeClr val="dk1"/>
                          </a:solidFill>
                        </a:rPr>
                        <a:t>18</a:t>
                      </a:r>
                      <a:endParaRPr lang="tr-TR" sz="1200" b="0" i="0" noProof="0" dirty="0">
                        <a:solidFill>
                          <a:schemeClr val="dk1"/>
                        </a:solidFill>
                        <a:latin typeface="Book Antiqua" panose="02040602050305030304" pitchFamily="18" charset="0"/>
                        <a:ea typeface="+mn-ea"/>
                        <a:cs typeface="+mn-cs"/>
                      </a:endParaRPr>
                    </a:p>
                  </a:txBody>
                  <a:tcPr marL="138061" marR="138061" marT="45713" marB="45713" anchor="ctr"/>
                </a:tc>
                <a:tc>
                  <a:txBody>
                    <a:bodyPr/>
                    <a:lstStyle/>
                    <a:p>
                      <a:pPr marL="0" algn="ctr" defTabSz="914400" rtl="1">
                        <a:buNone/>
                      </a:pPr>
                      <a:r>
                        <a:rPr lang="tr-TR" sz="1200" b="0" i="0" noProof="0" dirty="0">
                          <a:solidFill>
                            <a:schemeClr val="dk1"/>
                          </a:solidFill>
                          <a:latin typeface="Book Antiqua" panose="02040602050305030304" pitchFamily="18" charset="0"/>
                          <a:ea typeface="+mn-ea"/>
                          <a:cs typeface="+mn-cs"/>
                        </a:rPr>
                        <a:t>38</a:t>
                      </a:r>
                    </a:p>
                  </a:txBody>
                  <a:tcPr marL="138061" marR="138061" marT="45713" marB="45713" anchor="ctr"/>
                </a:tc>
                <a:tc>
                  <a:txBody>
                    <a:bodyPr/>
                    <a:lstStyle/>
                    <a:p>
                      <a:pPr marL="0" algn="ctr" defTabSz="914400" rtl="1">
                        <a:buNone/>
                      </a:pPr>
                      <a:r>
                        <a:rPr lang="tr-TR" sz="1200" b="0" i="0" noProof="0" dirty="0">
                          <a:solidFill>
                            <a:schemeClr val="dk1"/>
                          </a:solidFill>
                          <a:latin typeface="Book Antiqua" panose="02040602050305030304" pitchFamily="18" charset="0"/>
                          <a:ea typeface="+mn-ea"/>
                          <a:cs typeface="+mn-cs"/>
                        </a:rPr>
                        <a:t>56</a:t>
                      </a:r>
                    </a:p>
                  </a:txBody>
                  <a:tcPr marL="138061" marR="138061" marT="45713" marB="45713" anchor="ctr"/>
                </a:tc>
                <a:extLst>
                  <a:ext uri="{0D108BD9-81ED-4DB2-BD59-A6C34878D82A}">
                    <a16:rowId xmlns:a16="http://schemas.microsoft.com/office/drawing/2014/main" xmlns="" val="2221647988"/>
                  </a:ext>
                </a:extLst>
              </a:tr>
              <a:tr h="516490">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tr-TR" sz="1200" b="0" u="none" strike="noStrike" kern="1200" cap="none" spc="0" normalizeH="0" baseline="0" noProof="0" dirty="0">
                          <a:ln>
                            <a:noFill/>
                          </a:ln>
                          <a:solidFill>
                            <a:prstClr val="black"/>
                          </a:solidFill>
                          <a:effectLst/>
                          <a:uLnTx/>
                          <a:uFillTx/>
                          <a:latin typeface="+mn-lt"/>
                        </a:rPr>
                        <a:t>Bölgesel Kalkınma İktisadı Bilim Dalı</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tr-TR" sz="1200" b="0" u="none" strike="noStrike" kern="1200" cap="none" spc="0" normalizeH="0" baseline="0" noProof="0" dirty="0">
                          <a:ln>
                            <a:noFill/>
                          </a:ln>
                          <a:solidFill>
                            <a:prstClr val="black"/>
                          </a:solidFill>
                          <a:effectLst/>
                          <a:uLnTx/>
                          <a:uFillTx/>
                          <a:latin typeface="+mn-lt"/>
                        </a:rPr>
                        <a:t>(Doktora)</a:t>
                      </a:r>
                      <a:endParaRPr kumimoji="0" lang="tr-TR" sz="1200" b="0" i="0" u="none" strike="noStrike" kern="1200" cap="none" spc="0" normalizeH="0" baseline="0" noProof="0" dirty="0">
                        <a:ln>
                          <a:noFill/>
                        </a:ln>
                        <a:solidFill>
                          <a:prstClr val="black"/>
                        </a:solidFill>
                        <a:effectLst/>
                        <a:uLnTx/>
                        <a:uFillTx/>
                        <a:latin typeface="+mn-lt"/>
                        <a:ea typeface="+mn-ea"/>
                        <a:cs typeface="+mn-cs"/>
                      </a:endParaRPr>
                    </a:p>
                  </a:txBody>
                  <a:tcPr marL="138061" marR="138061" marT="45713" marB="45713" anchor="ctr"/>
                </a:tc>
                <a:tc>
                  <a:txBody>
                    <a:bodyPr/>
                    <a:lstStyle/>
                    <a:p>
                      <a:pPr marL="0" algn="ctr" defTabSz="914400" rtl="1">
                        <a:buNone/>
                      </a:pPr>
                      <a:r>
                        <a:rPr lang="tr-TR" sz="1200" b="0" i="0" noProof="0" dirty="0">
                          <a:solidFill>
                            <a:schemeClr val="dk1"/>
                          </a:solidFill>
                          <a:latin typeface="Book Antiqua" panose="02040602050305030304" pitchFamily="18" charset="0"/>
                          <a:ea typeface="+mn-ea"/>
                          <a:cs typeface="+mn-cs"/>
                        </a:rPr>
                        <a:t>4</a:t>
                      </a:r>
                    </a:p>
                  </a:txBody>
                  <a:tcPr marL="138061" marR="138061" marT="45713" marB="45713" anchor="ctr"/>
                </a:tc>
                <a:tc>
                  <a:txBody>
                    <a:bodyPr/>
                    <a:lstStyle/>
                    <a:p>
                      <a:pPr marL="0" algn="ctr" defTabSz="914400" rtl="1">
                        <a:buNone/>
                      </a:pPr>
                      <a:r>
                        <a:rPr lang="tr-TR" sz="1200" b="0" i="0" noProof="0" dirty="0">
                          <a:solidFill>
                            <a:schemeClr val="dk1"/>
                          </a:solidFill>
                          <a:latin typeface="Book Antiqua" panose="02040602050305030304" pitchFamily="18" charset="0"/>
                          <a:ea typeface="+mn-ea"/>
                          <a:cs typeface="+mn-cs"/>
                        </a:rPr>
                        <a:t>10</a:t>
                      </a:r>
                    </a:p>
                  </a:txBody>
                  <a:tcPr marL="138061" marR="138061" marT="45713" marB="45713" anchor="ctr"/>
                </a:tc>
                <a:tc>
                  <a:txBody>
                    <a:bodyPr/>
                    <a:lstStyle/>
                    <a:p>
                      <a:pPr marL="0" algn="ctr" defTabSz="914400" rtl="1">
                        <a:buNone/>
                      </a:pPr>
                      <a:r>
                        <a:rPr lang="tr-TR" sz="1200" b="0" i="0" noProof="0" dirty="0">
                          <a:solidFill>
                            <a:schemeClr val="dk1"/>
                          </a:solidFill>
                          <a:latin typeface="Book Antiqua" panose="02040602050305030304" pitchFamily="18" charset="0"/>
                          <a:ea typeface="+mn-ea"/>
                          <a:cs typeface="+mn-cs"/>
                        </a:rPr>
                        <a:t>14</a:t>
                      </a:r>
                    </a:p>
                  </a:txBody>
                  <a:tcPr marL="138061" marR="138061" marT="45713" marB="45713" anchor="ctr"/>
                </a:tc>
                <a:extLst>
                  <a:ext uri="{0D108BD9-81ED-4DB2-BD59-A6C34878D82A}">
                    <a16:rowId xmlns:a16="http://schemas.microsoft.com/office/drawing/2014/main" xmlns="" val="3391202249"/>
                  </a:ext>
                </a:extLst>
              </a:tr>
              <a:tr h="516490">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solidFill>
                          <a:effectLst/>
                          <a:uLnTx/>
                          <a:uFillTx/>
                          <a:latin typeface="+mn-lt"/>
                          <a:ea typeface="+mn-ea"/>
                          <a:cs typeface="+mn-cs"/>
                        </a:rPr>
                        <a:t>İşletme Bilim Dalı</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tr-TR" sz="1200" b="0" i="0" u="none" strike="noStrike" kern="1200" cap="none" spc="0" normalizeH="0" baseline="0" noProof="0" dirty="0">
                          <a:ln>
                            <a:noFill/>
                          </a:ln>
                          <a:solidFill>
                            <a:prstClr val="black"/>
                          </a:solidFill>
                          <a:effectLst/>
                          <a:uLnTx/>
                          <a:uFillTx/>
                          <a:latin typeface="+mn-lt"/>
                          <a:ea typeface="+mn-ea"/>
                          <a:cs typeface="+mn-cs"/>
                        </a:rPr>
                        <a:t>(Tezli Yüksek Lisans)</a:t>
                      </a:r>
                    </a:p>
                  </a:txBody>
                  <a:tcPr marL="138061" marR="138061" marT="45713" marB="45713" anchor="ctr"/>
                </a:tc>
                <a:tc>
                  <a:txBody>
                    <a:bodyPr/>
                    <a:lstStyle/>
                    <a:p>
                      <a:pPr marL="0" algn="ctr" defTabSz="914400" rtl="1">
                        <a:buNone/>
                      </a:pPr>
                      <a:r>
                        <a:rPr lang="tr-TR" sz="1200" b="0" i="0" noProof="0" dirty="0">
                          <a:solidFill>
                            <a:schemeClr val="dk1"/>
                          </a:solidFill>
                          <a:latin typeface="Book Antiqua" panose="02040602050305030304" pitchFamily="18" charset="0"/>
                          <a:ea typeface="+mn-ea"/>
                          <a:cs typeface="+mn-cs"/>
                        </a:rPr>
                        <a:t>4</a:t>
                      </a:r>
                    </a:p>
                  </a:txBody>
                  <a:tcPr marL="138061" marR="138061" marT="45713" marB="45713" anchor="ctr"/>
                </a:tc>
                <a:tc>
                  <a:txBody>
                    <a:bodyPr/>
                    <a:lstStyle/>
                    <a:p>
                      <a:pPr marL="0" algn="ctr" defTabSz="914400" rtl="1">
                        <a:buNone/>
                      </a:pPr>
                      <a:r>
                        <a:rPr lang="tr-TR" sz="1200" b="0" noProof="0" dirty="0">
                          <a:solidFill>
                            <a:schemeClr val="dk1"/>
                          </a:solidFill>
                        </a:rPr>
                        <a:t>11</a:t>
                      </a:r>
                      <a:endParaRPr lang="tr-TR" sz="1200" b="0" i="0" noProof="0" dirty="0">
                        <a:solidFill>
                          <a:schemeClr val="dk1"/>
                        </a:solidFill>
                        <a:latin typeface="Book Antiqua" panose="02040602050305030304" pitchFamily="18" charset="0"/>
                        <a:ea typeface="+mn-ea"/>
                        <a:cs typeface="+mn-cs"/>
                      </a:endParaRPr>
                    </a:p>
                  </a:txBody>
                  <a:tcPr marL="138061" marR="138061" marT="45713" marB="45713" anchor="ctr"/>
                </a:tc>
                <a:tc>
                  <a:txBody>
                    <a:bodyPr/>
                    <a:lstStyle/>
                    <a:p>
                      <a:pPr marL="0" algn="ctr" defTabSz="914400" rtl="1">
                        <a:buNone/>
                      </a:pPr>
                      <a:r>
                        <a:rPr lang="tr-TR" sz="1200" b="0" i="0" noProof="0" dirty="0">
                          <a:solidFill>
                            <a:schemeClr val="dk1"/>
                          </a:solidFill>
                          <a:latin typeface="Book Antiqua" panose="02040602050305030304" pitchFamily="18" charset="0"/>
                          <a:ea typeface="+mn-ea"/>
                          <a:cs typeface="+mn-cs"/>
                        </a:rPr>
                        <a:t>15</a:t>
                      </a:r>
                    </a:p>
                  </a:txBody>
                  <a:tcPr marL="138061" marR="138061" marT="45713" marB="45713" anchor="ctr"/>
                </a:tc>
                <a:extLst>
                  <a:ext uri="{0D108BD9-81ED-4DB2-BD59-A6C34878D82A}">
                    <a16:rowId xmlns:a16="http://schemas.microsoft.com/office/drawing/2014/main" xmlns="" val="2121966385"/>
                  </a:ext>
                </a:extLst>
              </a:tr>
              <a:tr h="602273">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tr-TR" sz="1200" b="0" u="none" strike="noStrike" kern="1200" cap="none" spc="0" normalizeH="0" baseline="0" noProof="0" dirty="0">
                          <a:ln>
                            <a:noFill/>
                          </a:ln>
                          <a:solidFill>
                            <a:prstClr val="black"/>
                          </a:solidFill>
                          <a:effectLst/>
                          <a:uLnTx/>
                          <a:uFillTx/>
                          <a:latin typeface="+mn-lt"/>
                        </a:rPr>
                        <a:t>Maliye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tr-TR" sz="1200" b="0" i="0" u="none" strike="noStrike" kern="1200" cap="none" spc="0" normalizeH="0" baseline="0" noProof="0" dirty="0">
                          <a:ln>
                            <a:noFill/>
                          </a:ln>
                          <a:solidFill>
                            <a:prstClr val="black"/>
                          </a:solidFill>
                          <a:effectLst/>
                          <a:uLnTx/>
                          <a:uFillTx/>
                          <a:latin typeface="+mn-lt"/>
                          <a:ea typeface="+mn-ea"/>
                          <a:cs typeface="Times New Roman" pitchFamily="18" charset="0"/>
                        </a:rPr>
                        <a:t>(Tezli Yüksek Lisans)</a:t>
                      </a:r>
                    </a:p>
                  </a:txBody>
                  <a:tcPr marL="138061" marR="138061" marT="45713" marB="45713" anchor="ctr"/>
                </a:tc>
                <a:tc>
                  <a:txBody>
                    <a:bodyPr/>
                    <a:lstStyle/>
                    <a:p>
                      <a:pPr marL="0" algn="ctr" defTabSz="914400" rtl="1">
                        <a:buNone/>
                      </a:pPr>
                      <a:r>
                        <a:rPr lang="tr-TR" sz="1200" b="0" i="0" noProof="0" dirty="0" smtClean="0">
                          <a:solidFill>
                            <a:schemeClr val="dk1"/>
                          </a:solidFill>
                          <a:latin typeface="Book Antiqua" panose="02040602050305030304" pitchFamily="18" charset="0"/>
                          <a:ea typeface="+mn-ea"/>
                          <a:cs typeface="+mn-cs"/>
                        </a:rPr>
                        <a:t>14</a:t>
                      </a:r>
                      <a:endParaRPr lang="tr-TR" sz="1200" b="0" i="0" noProof="0" dirty="0">
                        <a:solidFill>
                          <a:schemeClr val="dk1"/>
                        </a:solidFill>
                        <a:latin typeface="Book Antiqua" panose="02040602050305030304" pitchFamily="18" charset="0"/>
                        <a:ea typeface="+mn-ea"/>
                        <a:cs typeface="+mn-cs"/>
                      </a:endParaRPr>
                    </a:p>
                  </a:txBody>
                  <a:tcPr marL="138061" marR="138061" marT="45713" marB="45713" anchor="ctr"/>
                </a:tc>
                <a:tc>
                  <a:txBody>
                    <a:bodyPr/>
                    <a:lstStyle/>
                    <a:p>
                      <a:pPr marL="0" algn="ctr" defTabSz="914400" rtl="1">
                        <a:buNone/>
                      </a:pPr>
                      <a:r>
                        <a:rPr lang="tr-TR" sz="1200" b="0" i="0" noProof="0" dirty="0" smtClean="0">
                          <a:solidFill>
                            <a:schemeClr val="dk1"/>
                          </a:solidFill>
                          <a:latin typeface="Book Antiqua" panose="02040602050305030304" pitchFamily="18" charset="0"/>
                          <a:ea typeface="+mn-ea"/>
                          <a:cs typeface="+mn-cs"/>
                        </a:rPr>
                        <a:t>24</a:t>
                      </a:r>
                      <a:endParaRPr lang="tr-TR" sz="1200" b="0" i="0" noProof="0" dirty="0">
                        <a:solidFill>
                          <a:schemeClr val="dk1"/>
                        </a:solidFill>
                        <a:latin typeface="Book Antiqua" panose="02040602050305030304" pitchFamily="18" charset="0"/>
                        <a:ea typeface="+mn-ea"/>
                        <a:cs typeface="+mn-cs"/>
                      </a:endParaRPr>
                    </a:p>
                  </a:txBody>
                  <a:tcPr marL="138061" marR="138061" marT="45713" marB="45713" anchor="ctr"/>
                </a:tc>
                <a:tc>
                  <a:txBody>
                    <a:bodyPr/>
                    <a:lstStyle/>
                    <a:p>
                      <a:pPr marL="0" algn="ctr" defTabSz="914400" rtl="1">
                        <a:buNone/>
                      </a:pPr>
                      <a:r>
                        <a:rPr lang="tr-TR" sz="1200" b="0" i="0" noProof="0" dirty="0" smtClean="0">
                          <a:solidFill>
                            <a:schemeClr val="dk1"/>
                          </a:solidFill>
                          <a:latin typeface="Book Antiqua" panose="02040602050305030304" pitchFamily="18" charset="0"/>
                          <a:ea typeface="+mn-ea"/>
                          <a:cs typeface="+mn-cs"/>
                        </a:rPr>
                        <a:t>38</a:t>
                      </a:r>
                      <a:endParaRPr lang="tr-TR" sz="1200" b="0" i="0" noProof="0" dirty="0">
                        <a:solidFill>
                          <a:schemeClr val="dk1"/>
                        </a:solidFill>
                        <a:latin typeface="Book Antiqua" panose="02040602050305030304" pitchFamily="18" charset="0"/>
                        <a:ea typeface="+mn-ea"/>
                        <a:cs typeface="+mn-cs"/>
                      </a:endParaRPr>
                    </a:p>
                  </a:txBody>
                  <a:tcPr marL="138061" marR="138061" marT="45713" marB="45713" anchor="ctr"/>
                </a:tc>
                <a:extLst>
                  <a:ext uri="{0D108BD9-81ED-4DB2-BD59-A6C34878D82A}">
                    <a16:rowId xmlns:a16="http://schemas.microsoft.com/office/drawing/2014/main" xmlns="" val="2199617287"/>
                  </a:ext>
                </a:extLst>
              </a:tr>
              <a:tr h="602273">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tr-TR" sz="1200" b="0" u="none" strike="noStrike" kern="1200" cap="none" spc="0" normalizeH="0" baseline="0" noProof="0" dirty="0">
                          <a:ln>
                            <a:noFill/>
                          </a:ln>
                          <a:solidFill>
                            <a:prstClr val="black"/>
                          </a:solidFill>
                          <a:effectLst/>
                          <a:uLnTx/>
                          <a:uFillTx/>
                          <a:latin typeface="+mn-lt"/>
                        </a:rPr>
                        <a:t>Maliye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tr-TR" sz="1200" b="0" i="0" u="none" strike="noStrike" kern="1200" cap="none" spc="0" normalizeH="0" baseline="0" noProof="0" dirty="0">
                          <a:ln>
                            <a:noFill/>
                          </a:ln>
                          <a:solidFill>
                            <a:prstClr val="black"/>
                          </a:solidFill>
                          <a:effectLst/>
                          <a:uLnTx/>
                          <a:uFillTx/>
                          <a:latin typeface="+mn-lt"/>
                          <a:ea typeface="+mn-ea"/>
                          <a:cs typeface="Times New Roman" pitchFamily="18" charset="0"/>
                        </a:rPr>
                        <a:t>(Tezsiz Yüksek Lisans)</a:t>
                      </a:r>
                    </a:p>
                  </a:txBody>
                  <a:tcPr marL="138061" marR="138061" marT="45713" marB="45713" anchor="ctr"/>
                </a:tc>
                <a:tc>
                  <a:txBody>
                    <a:bodyPr/>
                    <a:lstStyle/>
                    <a:p>
                      <a:pPr marL="0" algn="ctr" defTabSz="914400" rtl="1">
                        <a:buNone/>
                      </a:pPr>
                      <a:r>
                        <a:rPr lang="tr-TR" sz="1200" b="0" i="0" noProof="0" dirty="0" smtClean="0">
                          <a:solidFill>
                            <a:schemeClr val="dk1"/>
                          </a:solidFill>
                          <a:latin typeface="Book Antiqua" panose="02040602050305030304" pitchFamily="18" charset="0"/>
                          <a:ea typeface="+mn-ea"/>
                          <a:cs typeface="+mn-cs"/>
                        </a:rPr>
                        <a:t>3</a:t>
                      </a:r>
                      <a:endParaRPr lang="tr-TR" sz="1200" b="0" i="0" noProof="0" dirty="0">
                        <a:solidFill>
                          <a:schemeClr val="dk1"/>
                        </a:solidFill>
                        <a:latin typeface="Book Antiqua" panose="02040602050305030304" pitchFamily="18" charset="0"/>
                        <a:ea typeface="+mn-ea"/>
                        <a:cs typeface="+mn-cs"/>
                      </a:endParaRPr>
                    </a:p>
                  </a:txBody>
                  <a:tcPr marL="138061" marR="138061" marT="45713" marB="45713" anchor="ctr"/>
                </a:tc>
                <a:tc>
                  <a:txBody>
                    <a:bodyPr/>
                    <a:lstStyle/>
                    <a:p>
                      <a:pPr marL="0" algn="ctr" defTabSz="914400" rtl="1">
                        <a:buNone/>
                      </a:pPr>
                      <a:r>
                        <a:rPr lang="tr-TR" sz="1200" b="0" i="0" noProof="0" dirty="0" smtClean="0">
                          <a:solidFill>
                            <a:schemeClr val="dk1"/>
                          </a:solidFill>
                          <a:latin typeface="Book Antiqua" panose="02040602050305030304" pitchFamily="18" charset="0"/>
                          <a:ea typeface="+mn-ea"/>
                          <a:cs typeface="+mn-cs"/>
                        </a:rPr>
                        <a:t>24</a:t>
                      </a:r>
                      <a:endParaRPr lang="tr-TR" sz="1200" b="0" i="0" noProof="0" dirty="0">
                        <a:solidFill>
                          <a:schemeClr val="dk1"/>
                        </a:solidFill>
                        <a:latin typeface="Book Antiqua" panose="02040602050305030304" pitchFamily="18" charset="0"/>
                        <a:ea typeface="+mn-ea"/>
                        <a:cs typeface="+mn-cs"/>
                      </a:endParaRPr>
                    </a:p>
                  </a:txBody>
                  <a:tcPr marL="138061" marR="138061" marT="45713" marB="45713" anchor="ctr"/>
                </a:tc>
                <a:tc>
                  <a:txBody>
                    <a:bodyPr/>
                    <a:lstStyle/>
                    <a:p>
                      <a:pPr marL="0" algn="ctr" defTabSz="914400" rtl="1">
                        <a:buNone/>
                      </a:pPr>
                      <a:r>
                        <a:rPr lang="tr-TR" sz="1200" b="0" i="0" noProof="0" dirty="0" smtClean="0">
                          <a:solidFill>
                            <a:schemeClr val="dk1"/>
                          </a:solidFill>
                          <a:latin typeface="Book Antiqua" panose="02040602050305030304" pitchFamily="18" charset="0"/>
                          <a:ea typeface="+mn-ea"/>
                          <a:cs typeface="+mn-cs"/>
                        </a:rPr>
                        <a:t>27</a:t>
                      </a:r>
                      <a:endParaRPr lang="tr-TR" sz="1200" b="0" i="0" noProof="0" dirty="0">
                        <a:solidFill>
                          <a:schemeClr val="dk1"/>
                        </a:solidFill>
                        <a:latin typeface="Book Antiqua" panose="02040602050305030304" pitchFamily="18" charset="0"/>
                        <a:ea typeface="+mn-ea"/>
                        <a:cs typeface="+mn-cs"/>
                      </a:endParaRPr>
                    </a:p>
                  </a:txBody>
                  <a:tcPr marL="138061" marR="138061" marT="45713" marB="45713" anchor="ctr"/>
                </a:tc>
                <a:extLst>
                  <a:ext uri="{0D108BD9-81ED-4DB2-BD59-A6C34878D82A}">
                    <a16:rowId xmlns:a16="http://schemas.microsoft.com/office/drawing/2014/main" xmlns="" val="3970400570"/>
                  </a:ext>
                </a:extLst>
              </a:tr>
              <a:tr h="415661">
                <a:tc>
                  <a:txBody>
                    <a:bodyPr/>
                    <a:lstStyle/>
                    <a:p>
                      <a:pPr marL="0" algn="ctr" defTabSz="914400" rtl="1">
                        <a:buNone/>
                      </a:pPr>
                      <a:r>
                        <a:rPr lang="tr-TR" sz="1200" b="1" noProof="0" dirty="0">
                          <a:solidFill>
                            <a:schemeClr val="dk1"/>
                          </a:solidFill>
                        </a:rPr>
                        <a:t>TOPLAM</a:t>
                      </a: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solidFill>
                      <a:schemeClr val="accent6">
                        <a:lumMod val="40000"/>
                        <a:lumOff val="60000"/>
                      </a:schemeClr>
                    </a:solidFill>
                  </a:tcPr>
                </a:tc>
                <a:tc>
                  <a:txBody>
                    <a:bodyPr/>
                    <a:lstStyle/>
                    <a:p>
                      <a:pPr marL="0" algn="ctr" defTabSz="914400" rtl="1">
                        <a:buNone/>
                      </a:pPr>
                      <a:r>
                        <a:rPr lang="tr-TR" sz="1200" b="1" i="0" noProof="0" dirty="0" smtClean="0">
                          <a:solidFill>
                            <a:schemeClr val="dk1"/>
                          </a:solidFill>
                          <a:latin typeface="+mn-lt"/>
                          <a:ea typeface="+mn-ea"/>
                          <a:cs typeface="+mn-cs"/>
                        </a:rPr>
                        <a:t>43</a:t>
                      </a: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solidFill>
                      <a:schemeClr val="accent6">
                        <a:lumMod val="40000"/>
                        <a:lumOff val="60000"/>
                      </a:schemeClr>
                    </a:solidFill>
                  </a:tcPr>
                </a:tc>
                <a:tc>
                  <a:txBody>
                    <a:bodyPr/>
                    <a:lstStyle/>
                    <a:p>
                      <a:pPr marL="0" algn="ctr" defTabSz="914400" rtl="1">
                        <a:buNone/>
                      </a:pPr>
                      <a:r>
                        <a:rPr lang="tr-TR" sz="1200" b="1" i="0" noProof="0" dirty="0" smtClean="0">
                          <a:solidFill>
                            <a:schemeClr val="dk1"/>
                          </a:solidFill>
                          <a:latin typeface="+mn-lt"/>
                          <a:ea typeface="+mn-ea"/>
                          <a:cs typeface="+mn-cs"/>
                        </a:rPr>
                        <a:t>107</a:t>
                      </a: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solidFill>
                      <a:schemeClr val="accent6">
                        <a:lumMod val="40000"/>
                        <a:lumOff val="60000"/>
                      </a:schemeClr>
                    </a:solidFill>
                  </a:tcPr>
                </a:tc>
                <a:tc>
                  <a:txBody>
                    <a:bodyPr/>
                    <a:lstStyle/>
                    <a:p>
                      <a:pPr marL="0" algn="ctr" defTabSz="914400" rtl="1">
                        <a:buNone/>
                      </a:pPr>
                      <a:r>
                        <a:rPr lang="tr-TR" sz="1200" b="1" i="0" noProof="0" dirty="0" smtClean="0">
                          <a:solidFill>
                            <a:schemeClr val="dk1"/>
                          </a:solidFill>
                          <a:latin typeface="Book Antiqua" panose="02040602050305030304" pitchFamily="18" charset="0"/>
                          <a:ea typeface="+mn-ea"/>
                          <a:cs typeface="+mn-cs"/>
                        </a:rPr>
                        <a:t>150</a:t>
                      </a: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solidFill>
                      <a:schemeClr val="accent6">
                        <a:lumMod val="40000"/>
                        <a:lumOff val="60000"/>
                      </a:schemeClr>
                    </a:solidFill>
                  </a:tcPr>
                </a:tc>
                <a:extLst>
                  <a:ext uri="{0D108BD9-81ED-4DB2-BD59-A6C34878D82A}">
                    <a16:rowId xmlns:a16="http://schemas.microsoft.com/office/drawing/2014/main" xmlns="" val="1670832913"/>
                  </a:ext>
                </a:extLst>
              </a:tr>
            </a:tbl>
          </a:graphicData>
        </a:graphic>
      </p:graphicFrame>
      <p:graphicFrame>
        <p:nvGraphicFramePr>
          <p:cNvPr id="6" name="Grafik 5">
            <a:extLst>
              <a:ext uri="{FF2B5EF4-FFF2-40B4-BE49-F238E27FC236}">
                <a16:creationId xmlns:a16="http://schemas.microsoft.com/office/drawing/2014/main" xmlns="" id="{33F0CB41-37BD-8EDB-060B-E86248D9707D}"/>
              </a:ext>
            </a:extLst>
          </p:cNvPr>
          <p:cNvGraphicFramePr/>
          <p:nvPr>
            <p:extLst>
              <p:ext uri="{D42A27DB-BD31-4B8C-83A1-F6EECF244321}">
                <p14:modId xmlns:p14="http://schemas.microsoft.com/office/powerpoint/2010/main" xmlns="" val="2402214464"/>
              </p:ext>
            </p:extLst>
          </p:nvPr>
        </p:nvGraphicFramePr>
        <p:xfrm>
          <a:off x="6427428" y="1419616"/>
          <a:ext cx="5548543" cy="46052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601538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fade">
                                      <p:cBhvr>
                                        <p:cTn id="7" dur="500"/>
                                        <p:tgtEl>
                                          <p:spTgt spid="6">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fade">
                                      <p:cBhvr>
                                        <p:cTn id="12" dur="500"/>
                                        <p:tgtEl>
                                          <p:spTgt spid="6">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graphicEl>
                                              <a:chart seriesIdx="1" categoryIdx="-4" bldStep="series"/>
                                            </p:graphicEl>
                                          </p:spTgt>
                                        </p:tgtEl>
                                        <p:attrNameLst>
                                          <p:attrName>style.visibility</p:attrName>
                                        </p:attrNameLst>
                                      </p:cBhvr>
                                      <p:to>
                                        <p:strVal val="visible"/>
                                      </p:to>
                                    </p:set>
                                    <p:animEffect transition="in" filter="fade">
                                      <p:cBhvr>
                                        <p:cTn id="17" dur="500"/>
                                        <p:tgtEl>
                                          <p:spTgt spid="6">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graphicEl>
                                              <a:chart seriesIdx="2" categoryIdx="-4" bldStep="series"/>
                                            </p:graphicEl>
                                          </p:spTgt>
                                        </p:tgtEl>
                                        <p:attrNameLst>
                                          <p:attrName>style.visibility</p:attrName>
                                        </p:attrNameLst>
                                      </p:cBhvr>
                                      <p:to>
                                        <p:strVal val="visible"/>
                                      </p:to>
                                    </p:set>
                                    <p:animEffect transition="in" filter="fade">
                                      <p:cBhvr>
                                        <p:cTn id="22" dur="500"/>
                                        <p:tgtEl>
                                          <p:spTgt spid="6">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5B60698-CE4C-907B-E168-246F3802A310}"/>
            </a:ext>
          </a:extLst>
        </p:cNvPr>
        <p:cNvGrpSpPr/>
        <p:nvPr/>
      </p:nvGrpSpPr>
      <p:grpSpPr>
        <a:xfrm>
          <a:off x="0" y="0"/>
          <a:ext cx="0" cy="0"/>
          <a:chOff x="0" y="0"/>
          <a:chExt cx="0" cy="0"/>
        </a:xfrm>
      </p:grpSpPr>
      <p:sp>
        <p:nvSpPr>
          <p:cNvPr id="2" name="Metin kutusu 1">
            <a:extLst>
              <a:ext uri="{FF2B5EF4-FFF2-40B4-BE49-F238E27FC236}">
                <a16:creationId xmlns:a16="http://schemas.microsoft.com/office/drawing/2014/main" xmlns="" id="{58027353-5B5E-EC3D-6724-5A9EC0D7DE6F}"/>
              </a:ext>
            </a:extLst>
          </p:cNvPr>
          <p:cNvSpPr txBox="1"/>
          <p:nvPr/>
        </p:nvSpPr>
        <p:spPr>
          <a:xfrm>
            <a:off x="1698469" y="588620"/>
            <a:ext cx="6764482" cy="830997"/>
          </a:xfrm>
          <a:prstGeom prst="rect">
            <a:avLst/>
          </a:prstGeom>
          <a:noFill/>
        </p:spPr>
        <p:txBody>
          <a:bodyPr wrap="square" rtlCol="0">
            <a:spAutoFit/>
          </a:bodyPr>
          <a:lstStyle/>
          <a:p>
            <a:r>
              <a:rPr lang="tr-TR" sz="2400" b="1" dirty="0"/>
              <a:t>TARİH ANA BİLİM DALI</a:t>
            </a:r>
          </a:p>
          <a:p>
            <a:endParaRPr lang="tr-TR" sz="2400" b="1" dirty="0"/>
          </a:p>
        </p:txBody>
      </p:sp>
      <p:graphicFrame>
        <p:nvGraphicFramePr>
          <p:cNvPr id="3" name="Tablo 2">
            <a:extLst>
              <a:ext uri="{FF2B5EF4-FFF2-40B4-BE49-F238E27FC236}">
                <a16:creationId xmlns:a16="http://schemas.microsoft.com/office/drawing/2014/main" xmlns="" id="{6D1018A2-50D9-0A1C-8532-251817536679}"/>
              </a:ext>
            </a:extLst>
          </p:cNvPr>
          <p:cNvGraphicFramePr>
            <a:graphicFrameLocks noGrp="1"/>
          </p:cNvGraphicFramePr>
          <p:nvPr>
            <p:extLst>
              <p:ext uri="{D42A27DB-BD31-4B8C-83A1-F6EECF244321}">
                <p14:modId xmlns:p14="http://schemas.microsoft.com/office/powerpoint/2010/main" xmlns="" val="234154903"/>
              </p:ext>
            </p:extLst>
          </p:nvPr>
        </p:nvGraphicFramePr>
        <p:xfrm>
          <a:off x="564176" y="1419617"/>
          <a:ext cx="5747847" cy="1965131"/>
        </p:xfrm>
        <a:graphic>
          <a:graphicData uri="http://schemas.openxmlformats.org/drawingml/2006/table">
            <a:tbl>
              <a:tblPr firstRow="1" bandRow="1">
                <a:tableStyleId>{5A111915-BE36-4E01-A7E5-04B1672EAD32}</a:tableStyleId>
              </a:tblPr>
              <a:tblGrid>
                <a:gridCol w="2977256">
                  <a:extLst>
                    <a:ext uri="{9D8B030D-6E8A-4147-A177-3AD203B41FA5}">
                      <a16:colId xmlns:a16="http://schemas.microsoft.com/office/drawing/2014/main" xmlns="" val="489091505"/>
                    </a:ext>
                  </a:extLst>
                </a:gridCol>
                <a:gridCol w="904835">
                  <a:extLst>
                    <a:ext uri="{9D8B030D-6E8A-4147-A177-3AD203B41FA5}">
                      <a16:colId xmlns:a16="http://schemas.microsoft.com/office/drawing/2014/main" xmlns="" val="902890926"/>
                    </a:ext>
                  </a:extLst>
                </a:gridCol>
                <a:gridCol w="921265">
                  <a:extLst>
                    <a:ext uri="{9D8B030D-6E8A-4147-A177-3AD203B41FA5}">
                      <a16:colId xmlns:a16="http://schemas.microsoft.com/office/drawing/2014/main" xmlns="" val="3356144943"/>
                    </a:ext>
                  </a:extLst>
                </a:gridCol>
                <a:gridCol w="944491">
                  <a:extLst>
                    <a:ext uri="{9D8B030D-6E8A-4147-A177-3AD203B41FA5}">
                      <a16:colId xmlns:a16="http://schemas.microsoft.com/office/drawing/2014/main" xmlns="" val="2904694269"/>
                    </a:ext>
                  </a:extLst>
                </a:gridCol>
              </a:tblGrid>
              <a:tr h="516490">
                <a:tc>
                  <a:txBody>
                    <a:bodyPr/>
                    <a:lstStyle/>
                    <a:p>
                      <a:pPr algn="ctr"/>
                      <a:r>
                        <a:rPr lang="tr-TR" sz="1200" b="1" noProof="0" dirty="0"/>
                        <a:t>BİLİM</a:t>
                      </a:r>
                      <a:r>
                        <a:rPr lang="tr-TR" sz="1200" b="1" baseline="0" noProof="0" dirty="0"/>
                        <a:t> DALI / PROGRAM</a:t>
                      </a:r>
                      <a:endParaRPr lang="tr-TR" sz="1200" b="1" noProof="0" dirty="0">
                        <a:latin typeface="Book Antiqua" panose="02040602050305030304" pitchFamily="18" charset="0"/>
                      </a:endParaRPr>
                    </a:p>
                  </a:txBody>
                  <a:tcPr marL="138061" marR="138061" marT="45713" marB="45713" anchor="ctr">
                    <a:solidFill>
                      <a:schemeClr val="accent2">
                        <a:lumMod val="50000"/>
                      </a:schemeClr>
                    </a:solidFill>
                  </a:tcPr>
                </a:tc>
                <a:tc>
                  <a:txBody>
                    <a:bodyPr/>
                    <a:lstStyle/>
                    <a:p>
                      <a:pPr marL="0" algn="ctr" defTabSz="914400" rtl="1">
                        <a:buNone/>
                      </a:pPr>
                      <a:r>
                        <a:rPr lang="tr-TR" sz="1200" b="1" noProof="0" dirty="0">
                          <a:solidFill>
                            <a:schemeClr val="lt1"/>
                          </a:solidFill>
                        </a:rPr>
                        <a:t>KIZ ÖĞRENCİ</a:t>
                      </a:r>
                      <a:endParaRPr lang="tr-TR" sz="1200" b="1" i="0" noProof="0" dirty="0">
                        <a:solidFill>
                          <a:schemeClr val="lt1"/>
                        </a:solidFill>
                        <a:latin typeface="Book Antiqua" panose="02040602050305030304" pitchFamily="18" charset="0"/>
                        <a:ea typeface="+mn-ea"/>
                        <a:cs typeface="+mn-cs"/>
                      </a:endParaRPr>
                    </a:p>
                  </a:txBody>
                  <a:tcPr marL="138061" marR="138061" marT="45713" marB="45713" anchor="ctr">
                    <a:solidFill>
                      <a:schemeClr val="accent2">
                        <a:lumMod val="50000"/>
                      </a:schemeClr>
                    </a:solidFill>
                  </a:tcPr>
                </a:tc>
                <a:tc>
                  <a:txBody>
                    <a:bodyPr/>
                    <a:lstStyle/>
                    <a:p>
                      <a:pPr marL="0" algn="ctr" defTabSz="914400" rtl="1">
                        <a:buNone/>
                      </a:pPr>
                      <a:r>
                        <a:rPr lang="tr-TR" sz="1200" b="1" noProof="0" dirty="0">
                          <a:solidFill>
                            <a:schemeClr val="lt1"/>
                          </a:solidFill>
                        </a:rPr>
                        <a:t>ERKEK</a:t>
                      </a:r>
                      <a:r>
                        <a:rPr lang="tr-TR" sz="1200" b="1" baseline="0" noProof="0" dirty="0">
                          <a:solidFill>
                            <a:schemeClr val="lt1"/>
                          </a:solidFill>
                        </a:rPr>
                        <a:t> ÖĞRENCİ</a:t>
                      </a:r>
                      <a:endParaRPr lang="tr-TR" sz="1200" b="1" i="0" noProof="0" dirty="0">
                        <a:solidFill>
                          <a:schemeClr val="lt1"/>
                        </a:solidFill>
                        <a:latin typeface="Book Antiqua" panose="02040602050305030304" pitchFamily="18" charset="0"/>
                        <a:ea typeface="+mn-ea"/>
                        <a:cs typeface="+mn-cs"/>
                      </a:endParaRPr>
                    </a:p>
                  </a:txBody>
                  <a:tcPr marL="138061" marR="138061" marT="45713" marB="45713" anchor="ctr">
                    <a:solidFill>
                      <a:schemeClr val="accent2">
                        <a:lumMod val="50000"/>
                      </a:schemeClr>
                    </a:solidFill>
                  </a:tcPr>
                </a:tc>
                <a:tc>
                  <a:txBody>
                    <a:bodyPr/>
                    <a:lstStyle/>
                    <a:p>
                      <a:pPr marL="0" algn="ctr" defTabSz="914400" rtl="1">
                        <a:buNone/>
                      </a:pPr>
                      <a:r>
                        <a:rPr lang="tr-TR" sz="1200" b="1" noProof="0" dirty="0">
                          <a:solidFill>
                            <a:schemeClr val="lt1"/>
                          </a:solidFill>
                        </a:rPr>
                        <a:t>TOPLAM</a:t>
                      </a:r>
                      <a:endParaRPr lang="tr-TR" sz="1200" b="1" i="0" noProof="0" dirty="0">
                        <a:solidFill>
                          <a:schemeClr val="lt1"/>
                        </a:solidFill>
                        <a:latin typeface="Book Antiqua" panose="02040602050305030304" pitchFamily="18" charset="0"/>
                        <a:ea typeface="+mn-ea"/>
                        <a:cs typeface="+mn-cs"/>
                      </a:endParaRPr>
                    </a:p>
                  </a:txBody>
                  <a:tcPr marL="138061" marR="138061" marT="45713" marB="45713" anchor="ctr">
                    <a:solidFill>
                      <a:schemeClr val="accent2">
                        <a:lumMod val="50000"/>
                      </a:schemeClr>
                    </a:solidFill>
                  </a:tcPr>
                </a:tc>
                <a:extLst>
                  <a:ext uri="{0D108BD9-81ED-4DB2-BD59-A6C34878D82A}">
                    <a16:rowId xmlns:a16="http://schemas.microsoft.com/office/drawing/2014/main" xmlns="" val="2120297778"/>
                  </a:ext>
                </a:extLst>
              </a:tr>
              <a:tr h="516490">
                <a:tc>
                  <a:txBody>
                    <a:bodyPr/>
                    <a:lstStyle/>
                    <a:p>
                      <a:pPr marL="0" algn="ctr" defTabSz="914400" rtl="1">
                        <a:buNone/>
                      </a:pPr>
                      <a:r>
                        <a:rPr lang="tr-TR" sz="1200" b="0" noProof="0" dirty="0">
                          <a:solidFill>
                            <a:schemeClr val="dk1"/>
                          </a:solidFill>
                          <a:latin typeface="+mn-lt"/>
                        </a:rPr>
                        <a:t>Tarih Bilim Dalı</a:t>
                      </a:r>
                    </a:p>
                    <a:p>
                      <a:pPr marL="0" algn="ctr" defTabSz="914400" rtl="1">
                        <a:buNone/>
                      </a:pPr>
                      <a:r>
                        <a:rPr lang="tr-TR" sz="1200" b="0" noProof="0" dirty="0">
                          <a:solidFill>
                            <a:schemeClr val="dk1"/>
                          </a:solidFill>
                          <a:latin typeface="+mn-lt"/>
                        </a:rPr>
                        <a:t>(Tezli</a:t>
                      </a:r>
                      <a:r>
                        <a:rPr lang="tr-TR" sz="1200" b="0" baseline="0" noProof="0" dirty="0">
                          <a:solidFill>
                            <a:schemeClr val="dk1"/>
                          </a:solidFill>
                          <a:latin typeface="+mn-lt"/>
                        </a:rPr>
                        <a:t> </a:t>
                      </a:r>
                      <a:r>
                        <a:rPr lang="tr-TR" sz="1200" b="0" noProof="0" dirty="0">
                          <a:solidFill>
                            <a:schemeClr val="dk1"/>
                          </a:solidFill>
                          <a:latin typeface="+mn-lt"/>
                        </a:rPr>
                        <a:t>Yüksek Lisans)</a:t>
                      </a:r>
                      <a:endParaRPr lang="tr-TR" sz="1200" b="0" i="0" noProof="0" dirty="0">
                        <a:solidFill>
                          <a:schemeClr val="dk1"/>
                        </a:solidFill>
                        <a:latin typeface="+mn-lt"/>
                        <a:ea typeface="+mn-ea"/>
                        <a:cs typeface="+mn-cs"/>
                      </a:endParaRPr>
                    </a:p>
                  </a:txBody>
                  <a:tcPr marL="138061" marR="138061" marT="45713" marB="45713" anchor="ctr"/>
                </a:tc>
                <a:tc>
                  <a:txBody>
                    <a:bodyPr/>
                    <a:lstStyle/>
                    <a:p>
                      <a:pPr marL="0" algn="ctr" defTabSz="914400" rtl="1">
                        <a:buNone/>
                      </a:pPr>
                      <a:r>
                        <a:rPr lang="tr-TR" sz="1200" b="0" i="0" noProof="0" dirty="0">
                          <a:solidFill>
                            <a:schemeClr val="dk1"/>
                          </a:solidFill>
                          <a:latin typeface="Book Antiqua" panose="02040602050305030304" pitchFamily="18" charset="0"/>
                          <a:ea typeface="+mn-ea"/>
                          <a:cs typeface="+mn-cs"/>
                        </a:rPr>
                        <a:t>23</a:t>
                      </a:r>
                    </a:p>
                  </a:txBody>
                  <a:tcPr marL="138061" marR="138061" marT="45713" marB="45713" anchor="ctr"/>
                </a:tc>
                <a:tc>
                  <a:txBody>
                    <a:bodyPr/>
                    <a:lstStyle/>
                    <a:p>
                      <a:pPr marL="0" algn="ctr" defTabSz="914400" rtl="1">
                        <a:buNone/>
                      </a:pPr>
                      <a:r>
                        <a:rPr lang="tr-TR" sz="1200" b="0" i="0" noProof="0" dirty="0">
                          <a:solidFill>
                            <a:schemeClr val="dk1"/>
                          </a:solidFill>
                          <a:latin typeface="Book Antiqua" panose="02040602050305030304" pitchFamily="18" charset="0"/>
                          <a:ea typeface="+mn-ea"/>
                          <a:cs typeface="+mn-cs"/>
                        </a:rPr>
                        <a:t>50</a:t>
                      </a:r>
                    </a:p>
                  </a:txBody>
                  <a:tcPr marL="138061" marR="138061" marT="45713" marB="45713" anchor="ctr"/>
                </a:tc>
                <a:tc>
                  <a:txBody>
                    <a:bodyPr/>
                    <a:lstStyle/>
                    <a:p>
                      <a:pPr marL="0" algn="ctr" defTabSz="914400" rtl="1">
                        <a:buNone/>
                      </a:pPr>
                      <a:r>
                        <a:rPr lang="tr-TR" sz="1200" b="0" i="0" noProof="0" dirty="0">
                          <a:solidFill>
                            <a:schemeClr val="dk1"/>
                          </a:solidFill>
                          <a:latin typeface="Book Antiqua" panose="02040602050305030304" pitchFamily="18" charset="0"/>
                          <a:ea typeface="+mn-ea"/>
                          <a:cs typeface="+mn-cs"/>
                        </a:rPr>
                        <a:t>73</a:t>
                      </a:r>
                    </a:p>
                  </a:txBody>
                  <a:tcPr marL="138061" marR="138061" marT="45713" marB="45713" anchor="ctr"/>
                </a:tc>
                <a:extLst>
                  <a:ext uri="{0D108BD9-81ED-4DB2-BD59-A6C34878D82A}">
                    <a16:rowId xmlns:a16="http://schemas.microsoft.com/office/drawing/2014/main" xmlns="" val="2221647988"/>
                  </a:ext>
                </a:extLst>
              </a:tr>
              <a:tr h="516490">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tr-TR" sz="1200" b="0" u="none" strike="noStrike" kern="1200" cap="none" spc="0" normalizeH="0" baseline="0" noProof="0" dirty="0">
                          <a:ln>
                            <a:noFill/>
                          </a:ln>
                          <a:solidFill>
                            <a:prstClr val="black"/>
                          </a:solidFill>
                          <a:effectLst/>
                          <a:uLnTx/>
                          <a:uFillTx/>
                          <a:latin typeface="+mn-lt"/>
                        </a:rPr>
                        <a:t>Tarih Bilim Dalı</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tr-TR" sz="1200" b="0" u="none" strike="noStrike" kern="1200" cap="none" spc="0" normalizeH="0" baseline="0" noProof="0" dirty="0">
                          <a:ln>
                            <a:noFill/>
                          </a:ln>
                          <a:solidFill>
                            <a:prstClr val="black"/>
                          </a:solidFill>
                          <a:effectLst/>
                          <a:uLnTx/>
                          <a:uFillTx/>
                          <a:latin typeface="+mn-lt"/>
                        </a:rPr>
                        <a:t>(Tezsiz Yüksek Lisans)</a:t>
                      </a:r>
                      <a:endParaRPr kumimoji="0" lang="tr-TR" sz="1200" b="0" i="0" u="none" strike="noStrike" kern="1200" cap="none" spc="0" normalizeH="0" baseline="0" noProof="0" dirty="0">
                        <a:ln>
                          <a:noFill/>
                        </a:ln>
                        <a:solidFill>
                          <a:prstClr val="black"/>
                        </a:solidFill>
                        <a:effectLst/>
                        <a:uLnTx/>
                        <a:uFillTx/>
                        <a:latin typeface="+mn-lt"/>
                        <a:ea typeface="+mn-ea"/>
                        <a:cs typeface="+mn-cs"/>
                      </a:endParaRPr>
                    </a:p>
                  </a:txBody>
                  <a:tcPr marL="138061" marR="138061" marT="45713" marB="45713" anchor="ctr"/>
                </a:tc>
                <a:tc>
                  <a:txBody>
                    <a:bodyPr/>
                    <a:lstStyle/>
                    <a:p>
                      <a:pPr marL="0" algn="ctr" defTabSz="914400" rtl="1">
                        <a:buNone/>
                      </a:pPr>
                      <a:r>
                        <a:rPr lang="tr-TR" sz="1200" b="0" i="0" noProof="0" dirty="0">
                          <a:solidFill>
                            <a:schemeClr val="dk1"/>
                          </a:solidFill>
                          <a:latin typeface="Book Antiqua" panose="02040602050305030304" pitchFamily="18" charset="0"/>
                          <a:ea typeface="+mn-ea"/>
                          <a:cs typeface="+mn-cs"/>
                        </a:rPr>
                        <a:t>6</a:t>
                      </a:r>
                    </a:p>
                  </a:txBody>
                  <a:tcPr marL="138061" marR="138061" marT="45713" marB="45713" anchor="ctr"/>
                </a:tc>
                <a:tc>
                  <a:txBody>
                    <a:bodyPr/>
                    <a:lstStyle/>
                    <a:p>
                      <a:pPr marL="0" algn="ctr" defTabSz="914400" rtl="1">
                        <a:buNone/>
                      </a:pPr>
                      <a:r>
                        <a:rPr lang="tr-TR" sz="1200" b="0" i="0" noProof="0" dirty="0">
                          <a:solidFill>
                            <a:schemeClr val="dk1"/>
                          </a:solidFill>
                          <a:latin typeface="Book Antiqua" panose="02040602050305030304" pitchFamily="18" charset="0"/>
                          <a:ea typeface="+mn-ea"/>
                          <a:cs typeface="+mn-cs"/>
                        </a:rPr>
                        <a:t>23</a:t>
                      </a:r>
                    </a:p>
                  </a:txBody>
                  <a:tcPr marL="138061" marR="138061" marT="45713" marB="45713" anchor="ctr"/>
                </a:tc>
                <a:tc>
                  <a:txBody>
                    <a:bodyPr/>
                    <a:lstStyle/>
                    <a:p>
                      <a:pPr marL="0" algn="ctr" defTabSz="914400" rtl="1">
                        <a:buNone/>
                      </a:pPr>
                      <a:r>
                        <a:rPr lang="tr-TR" sz="1200" b="0" i="0" noProof="0" dirty="0">
                          <a:solidFill>
                            <a:schemeClr val="dk1"/>
                          </a:solidFill>
                          <a:latin typeface="Book Antiqua" panose="02040602050305030304" pitchFamily="18" charset="0"/>
                          <a:ea typeface="+mn-ea"/>
                          <a:cs typeface="+mn-cs"/>
                        </a:rPr>
                        <a:t>29</a:t>
                      </a:r>
                    </a:p>
                  </a:txBody>
                  <a:tcPr marL="138061" marR="138061" marT="45713" marB="45713" anchor="ctr"/>
                </a:tc>
                <a:extLst>
                  <a:ext uri="{0D108BD9-81ED-4DB2-BD59-A6C34878D82A}">
                    <a16:rowId xmlns:a16="http://schemas.microsoft.com/office/drawing/2014/main" xmlns="" val="3391202249"/>
                  </a:ext>
                </a:extLst>
              </a:tr>
              <a:tr h="415661">
                <a:tc>
                  <a:txBody>
                    <a:bodyPr/>
                    <a:lstStyle/>
                    <a:p>
                      <a:pPr marL="0" algn="ctr" defTabSz="914400" rtl="1">
                        <a:buNone/>
                      </a:pPr>
                      <a:r>
                        <a:rPr lang="tr-TR" sz="1200" b="1" noProof="0" dirty="0">
                          <a:solidFill>
                            <a:schemeClr val="dk1"/>
                          </a:solidFill>
                        </a:rPr>
                        <a:t>TOPLAM</a:t>
                      </a: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solidFill>
                      <a:schemeClr val="accent2">
                        <a:lumMod val="40000"/>
                        <a:lumOff val="60000"/>
                      </a:schemeClr>
                    </a:solidFill>
                  </a:tcPr>
                </a:tc>
                <a:tc>
                  <a:txBody>
                    <a:bodyPr/>
                    <a:lstStyle/>
                    <a:p>
                      <a:pPr marL="0" algn="ctr" defTabSz="914400" rtl="1">
                        <a:buNone/>
                      </a:pPr>
                      <a:r>
                        <a:rPr lang="tr-TR" sz="1200" b="1" i="0" noProof="0" dirty="0">
                          <a:solidFill>
                            <a:schemeClr val="dk1"/>
                          </a:solidFill>
                          <a:latin typeface="Book Antiqua" panose="02040602050305030304" pitchFamily="18" charset="0"/>
                          <a:ea typeface="+mn-ea"/>
                          <a:cs typeface="+mn-cs"/>
                        </a:rPr>
                        <a:t>29</a:t>
                      </a:r>
                    </a:p>
                  </a:txBody>
                  <a:tcPr marL="138061" marR="138061" marT="45713" marB="45713" anchor="ctr">
                    <a:solidFill>
                      <a:schemeClr val="accent2">
                        <a:lumMod val="40000"/>
                        <a:lumOff val="60000"/>
                      </a:schemeClr>
                    </a:solidFill>
                  </a:tcPr>
                </a:tc>
                <a:tc>
                  <a:txBody>
                    <a:bodyPr/>
                    <a:lstStyle/>
                    <a:p>
                      <a:pPr marL="0" algn="ctr" defTabSz="914400" rtl="1">
                        <a:buNone/>
                      </a:pPr>
                      <a:r>
                        <a:rPr lang="tr-TR" sz="1200" b="1" i="0" noProof="0" dirty="0">
                          <a:solidFill>
                            <a:schemeClr val="dk1"/>
                          </a:solidFill>
                          <a:latin typeface="Book Antiqua" panose="02040602050305030304" pitchFamily="18" charset="0"/>
                          <a:ea typeface="+mn-ea"/>
                          <a:cs typeface="+mn-cs"/>
                        </a:rPr>
                        <a:t>73</a:t>
                      </a:r>
                    </a:p>
                  </a:txBody>
                  <a:tcPr marL="138061" marR="138061" marT="45713" marB="45713" anchor="ctr">
                    <a:solidFill>
                      <a:schemeClr val="accent2">
                        <a:lumMod val="40000"/>
                        <a:lumOff val="60000"/>
                      </a:schemeClr>
                    </a:solidFill>
                  </a:tcPr>
                </a:tc>
                <a:tc>
                  <a:txBody>
                    <a:bodyPr/>
                    <a:lstStyle/>
                    <a:p>
                      <a:pPr marL="0" algn="ctr" defTabSz="914400" rtl="1">
                        <a:buNone/>
                      </a:pPr>
                      <a:r>
                        <a:rPr lang="tr-TR" sz="1200" b="1" i="0" noProof="0" dirty="0">
                          <a:solidFill>
                            <a:schemeClr val="dk1"/>
                          </a:solidFill>
                          <a:latin typeface="Book Antiqua" panose="02040602050305030304" pitchFamily="18" charset="0"/>
                          <a:ea typeface="+mn-ea"/>
                          <a:cs typeface="+mn-cs"/>
                        </a:rPr>
                        <a:t>102</a:t>
                      </a:r>
                    </a:p>
                  </a:txBody>
                  <a:tcPr marL="138061" marR="138061" marT="45713" marB="45713" anchor="ctr">
                    <a:solidFill>
                      <a:schemeClr val="accent2">
                        <a:lumMod val="40000"/>
                        <a:lumOff val="60000"/>
                      </a:schemeClr>
                    </a:solidFill>
                  </a:tcPr>
                </a:tc>
                <a:extLst>
                  <a:ext uri="{0D108BD9-81ED-4DB2-BD59-A6C34878D82A}">
                    <a16:rowId xmlns:a16="http://schemas.microsoft.com/office/drawing/2014/main" xmlns="" val="1670832913"/>
                  </a:ext>
                </a:extLst>
              </a:tr>
            </a:tbl>
          </a:graphicData>
        </a:graphic>
      </p:graphicFrame>
      <p:graphicFrame>
        <p:nvGraphicFramePr>
          <p:cNvPr id="6" name="Grafik 5">
            <a:extLst>
              <a:ext uri="{FF2B5EF4-FFF2-40B4-BE49-F238E27FC236}">
                <a16:creationId xmlns:a16="http://schemas.microsoft.com/office/drawing/2014/main" xmlns="" id="{56AFB02D-4840-8925-35AC-79CEADE2F011}"/>
              </a:ext>
            </a:extLst>
          </p:cNvPr>
          <p:cNvGraphicFramePr/>
          <p:nvPr>
            <p:extLst>
              <p:ext uri="{D42A27DB-BD31-4B8C-83A1-F6EECF244321}">
                <p14:modId xmlns:p14="http://schemas.microsoft.com/office/powerpoint/2010/main" xmlns="" val="841653555"/>
              </p:ext>
            </p:extLst>
          </p:nvPr>
        </p:nvGraphicFramePr>
        <p:xfrm>
          <a:off x="6427428" y="1419616"/>
          <a:ext cx="5548543" cy="46052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128312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fade">
                                      <p:cBhvr>
                                        <p:cTn id="7" dur="500"/>
                                        <p:tgtEl>
                                          <p:spTgt spid="6">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fade">
                                      <p:cBhvr>
                                        <p:cTn id="12" dur="500"/>
                                        <p:tgtEl>
                                          <p:spTgt spid="6">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graphicEl>
                                              <a:chart seriesIdx="1" categoryIdx="-4" bldStep="series"/>
                                            </p:graphicEl>
                                          </p:spTgt>
                                        </p:tgtEl>
                                        <p:attrNameLst>
                                          <p:attrName>style.visibility</p:attrName>
                                        </p:attrNameLst>
                                      </p:cBhvr>
                                      <p:to>
                                        <p:strVal val="visible"/>
                                      </p:to>
                                    </p:set>
                                    <p:animEffect transition="in" filter="fade">
                                      <p:cBhvr>
                                        <p:cTn id="17" dur="500"/>
                                        <p:tgtEl>
                                          <p:spTgt spid="6">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graphicEl>
                                              <a:chart seriesIdx="2" categoryIdx="-4" bldStep="series"/>
                                            </p:graphicEl>
                                          </p:spTgt>
                                        </p:tgtEl>
                                        <p:attrNameLst>
                                          <p:attrName>style.visibility</p:attrName>
                                        </p:attrNameLst>
                                      </p:cBhvr>
                                      <p:to>
                                        <p:strVal val="visible"/>
                                      </p:to>
                                    </p:set>
                                    <p:animEffect transition="in" filter="fade">
                                      <p:cBhvr>
                                        <p:cTn id="22" dur="500"/>
                                        <p:tgtEl>
                                          <p:spTgt spid="6">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D122ABB-2EE4-C993-E683-08632854997B}"/>
            </a:ext>
          </a:extLst>
        </p:cNvPr>
        <p:cNvGrpSpPr/>
        <p:nvPr/>
      </p:nvGrpSpPr>
      <p:grpSpPr>
        <a:xfrm>
          <a:off x="0" y="0"/>
          <a:ext cx="0" cy="0"/>
          <a:chOff x="0" y="0"/>
          <a:chExt cx="0" cy="0"/>
        </a:xfrm>
      </p:grpSpPr>
      <p:sp>
        <p:nvSpPr>
          <p:cNvPr id="2" name="Metin kutusu 1">
            <a:extLst>
              <a:ext uri="{FF2B5EF4-FFF2-40B4-BE49-F238E27FC236}">
                <a16:creationId xmlns:a16="http://schemas.microsoft.com/office/drawing/2014/main" xmlns="" id="{535BB4DC-C4B6-2840-7D8A-088E342DF4A1}"/>
              </a:ext>
            </a:extLst>
          </p:cNvPr>
          <p:cNvSpPr txBox="1"/>
          <p:nvPr/>
        </p:nvSpPr>
        <p:spPr>
          <a:xfrm>
            <a:off x="1698469" y="588620"/>
            <a:ext cx="6764482" cy="830997"/>
          </a:xfrm>
          <a:prstGeom prst="rect">
            <a:avLst/>
          </a:prstGeom>
          <a:noFill/>
        </p:spPr>
        <p:txBody>
          <a:bodyPr wrap="square" rtlCol="0">
            <a:spAutoFit/>
          </a:bodyPr>
          <a:lstStyle/>
          <a:p>
            <a:r>
              <a:rPr lang="tr-TR" sz="2400" b="1" dirty="0"/>
              <a:t>TÜRK DİLİ VE EDEBİYATI ANA BİLİM DALI</a:t>
            </a:r>
          </a:p>
          <a:p>
            <a:endParaRPr lang="tr-TR" sz="2400" b="1" dirty="0"/>
          </a:p>
        </p:txBody>
      </p:sp>
      <p:graphicFrame>
        <p:nvGraphicFramePr>
          <p:cNvPr id="3" name="Tablo 2">
            <a:extLst>
              <a:ext uri="{FF2B5EF4-FFF2-40B4-BE49-F238E27FC236}">
                <a16:creationId xmlns:a16="http://schemas.microsoft.com/office/drawing/2014/main" xmlns="" id="{0AE7AC4B-1A31-5C0F-5FC3-956B8BFE15B5}"/>
              </a:ext>
            </a:extLst>
          </p:cNvPr>
          <p:cNvGraphicFramePr>
            <a:graphicFrameLocks noGrp="1"/>
          </p:cNvGraphicFramePr>
          <p:nvPr>
            <p:extLst>
              <p:ext uri="{D42A27DB-BD31-4B8C-83A1-F6EECF244321}">
                <p14:modId xmlns:p14="http://schemas.microsoft.com/office/powerpoint/2010/main" xmlns="" val="1292925412"/>
              </p:ext>
            </p:extLst>
          </p:nvPr>
        </p:nvGraphicFramePr>
        <p:xfrm>
          <a:off x="564176" y="1419617"/>
          <a:ext cx="5747847" cy="1965131"/>
        </p:xfrm>
        <a:graphic>
          <a:graphicData uri="http://schemas.openxmlformats.org/drawingml/2006/table">
            <a:tbl>
              <a:tblPr firstRow="1" bandRow="1">
                <a:tableStyleId>{5A111915-BE36-4E01-A7E5-04B1672EAD32}</a:tableStyleId>
              </a:tblPr>
              <a:tblGrid>
                <a:gridCol w="2977256">
                  <a:extLst>
                    <a:ext uri="{9D8B030D-6E8A-4147-A177-3AD203B41FA5}">
                      <a16:colId xmlns:a16="http://schemas.microsoft.com/office/drawing/2014/main" xmlns="" val="489091505"/>
                    </a:ext>
                  </a:extLst>
                </a:gridCol>
                <a:gridCol w="904835">
                  <a:extLst>
                    <a:ext uri="{9D8B030D-6E8A-4147-A177-3AD203B41FA5}">
                      <a16:colId xmlns:a16="http://schemas.microsoft.com/office/drawing/2014/main" xmlns="" val="902890926"/>
                    </a:ext>
                  </a:extLst>
                </a:gridCol>
                <a:gridCol w="921265">
                  <a:extLst>
                    <a:ext uri="{9D8B030D-6E8A-4147-A177-3AD203B41FA5}">
                      <a16:colId xmlns:a16="http://schemas.microsoft.com/office/drawing/2014/main" xmlns="" val="3356144943"/>
                    </a:ext>
                  </a:extLst>
                </a:gridCol>
                <a:gridCol w="944491">
                  <a:extLst>
                    <a:ext uri="{9D8B030D-6E8A-4147-A177-3AD203B41FA5}">
                      <a16:colId xmlns:a16="http://schemas.microsoft.com/office/drawing/2014/main" xmlns="" val="2904694269"/>
                    </a:ext>
                  </a:extLst>
                </a:gridCol>
              </a:tblGrid>
              <a:tr h="516490">
                <a:tc>
                  <a:txBody>
                    <a:bodyPr/>
                    <a:lstStyle/>
                    <a:p>
                      <a:pPr algn="ctr"/>
                      <a:r>
                        <a:rPr lang="tr-TR" sz="1200" b="1" noProof="0" dirty="0"/>
                        <a:t>BİLİM</a:t>
                      </a:r>
                      <a:r>
                        <a:rPr lang="tr-TR" sz="1200" b="1" baseline="0" noProof="0" dirty="0"/>
                        <a:t> DALI / PROGRAM</a:t>
                      </a:r>
                      <a:endParaRPr lang="tr-TR" sz="1200" b="1" noProof="0" dirty="0">
                        <a:latin typeface="Book Antiqua" panose="02040602050305030304" pitchFamily="18" charset="0"/>
                      </a:endParaRPr>
                    </a:p>
                  </a:txBody>
                  <a:tcPr marL="138061" marR="138061" marT="45713" marB="45713" anchor="ctr">
                    <a:solidFill>
                      <a:schemeClr val="accent3">
                        <a:lumMod val="50000"/>
                      </a:schemeClr>
                    </a:solidFill>
                  </a:tcPr>
                </a:tc>
                <a:tc>
                  <a:txBody>
                    <a:bodyPr/>
                    <a:lstStyle/>
                    <a:p>
                      <a:pPr marL="0" algn="ctr" defTabSz="914400" rtl="1">
                        <a:buNone/>
                      </a:pPr>
                      <a:r>
                        <a:rPr lang="tr-TR" sz="1200" b="1" noProof="0" dirty="0">
                          <a:solidFill>
                            <a:schemeClr val="lt1"/>
                          </a:solidFill>
                        </a:rPr>
                        <a:t>KIZ ÖĞRENCİ</a:t>
                      </a:r>
                      <a:endParaRPr lang="tr-TR" sz="1200" b="1" i="0" noProof="0" dirty="0">
                        <a:solidFill>
                          <a:schemeClr val="lt1"/>
                        </a:solidFill>
                        <a:latin typeface="Book Antiqua" panose="02040602050305030304" pitchFamily="18" charset="0"/>
                        <a:ea typeface="+mn-ea"/>
                        <a:cs typeface="+mn-cs"/>
                      </a:endParaRPr>
                    </a:p>
                  </a:txBody>
                  <a:tcPr marL="138061" marR="138061" marT="45713" marB="45713" anchor="ctr">
                    <a:solidFill>
                      <a:schemeClr val="accent3">
                        <a:lumMod val="50000"/>
                      </a:schemeClr>
                    </a:solidFill>
                  </a:tcPr>
                </a:tc>
                <a:tc>
                  <a:txBody>
                    <a:bodyPr/>
                    <a:lstStyle/>
                    <a:p>
                      <a:pPr marL="0" algn="ctr" defTabSz="914400" rtl="1">
                        <a:buNone/>
                      </a:pPr>
                      <a:r>
                        <a:rPr lang="tr-TR" sz="1200" b="1" noProof="0" dirty="0">
                          <a:solidFill>
                            <a:schemeClr val="lt1"/>
                          </a:solidFill>
                        </a:rPr>
                        <a:t>ERKEK</a:t>
                      </a:r>
                      <a:r>
                        <a:rPr lang="tr-TR" sz="1200" b="1" baseline="0" noProof="0" dirty="0">
                          <a:solidFill>
                            <a:schemeClr val="lt1"/>
                          </a:solidFill>
                        </a:rPr>
                        <a:t> ÖĞRENCİ</a:t>
                      </a:r>
                      <a:endParaRPr lang="tr-TR" sz="1200" b="1" i="0" noProof="0" dirty="0">
                        <a:solidFill>
                          <a:schemeClr val="lt1"/>
                        </a:solidFill>
                        <a:latin typeface="Book Antiqua" panose="02040602050305030304" pitchFamily="18" charset="0"/>
                        <a:ea typeface="+mn-ea"/>
                        <a:cs typeface="+mn-cs"/>
                      </a:endParaRPr>
                    </a:p>
                  </a:txBody>
                  <a:tcPr marL="138061" marR="138061" marT="45713" marB="45713" anchor="ctr">
                    <a:solidFill>
                      <a:schemeClr val="accent3">
                        <a:lumMod val="50000"/>
                      </a:schemeClr>
                    </a:solidFill>
                  </a:tcPr>
                </a:tc>
                <a:tc>
                  <a:txBody>
                    <a:bodyPr/>
                    <a:lstStyle/>
                    <a:p>
                      <a:pPr marL="0" algn="ctr" defTabSz="914400" rtl="1">
                        <a:buNone/>
                      </a:pPr>
                      <a:r>
                        <a:rPr lang="tr-TR" sz="1200" b="1" noProof="0" dirty="0">
                          <a:solidFill>
                            <a:schemeClr val="lt1"/>
                          </a:solidFill>
                        </a:rPr>
                        <a:t>TOPLAM</a:t>
                      </a:r>
                      <a:endParaRPr lang="tr-TR" sz="1200" b="1" i="0" noProof="0" dirty="0">
                        <a:solidFill>
                          <a:schemeClr val="lt1"/>
                        </a:solidFill>
                        <a:latin typeface="Book Antiqua" panose="02040602050305030304" pitchFamily="18" charset="0"/>
                        <a:ea typeface="+mn-ea"/>
                        <a:cs typeface="+mn-cs"/>
                      </a:endParaRPr>
                    </a:p>
                  </a:txBody>
                  <a:tcPr marL="138061" marR="138061" marT="45713" marB="45713" anchor="ctr">
                    <a:solidFill>
                      <a:schemeClr val="accent3">
                        <a:lumMod val="50000"/>
                      </a:schemeClr>
                    </a:solidFill>
                  </a:tcPr>
                </a:tc>
                <a:extLst>
                  <a:ext uri="{0D108BD9-81ED-4DB2-BD59-A6C34878D82A}">
                    <a16:rowId xmlns:a16="http://schemas.microsoft.com/office/drawing/2014/main" xmlns="" val="2120297778"/>
                  </a:ext>
                </a:extLst>
              </a:tr>
              <a:tr h="516490">
                <a:tc>
                  <a:txBody>
                    <a:bodyPr/>
                    <a:lstStyle/>
                    <a:p>
                      <a:pPr marL="0" algn="ctr" defTabSz="914400" rtl="1">
                        <a:buNone/>
                      </a:pPr>
                      <a:r>
                        <a:rPr lang="tr-TR" sz="1200" b="0" noProof="0" dirty="0">
                          <a:solidFill>
                            <a:schemeClr val="dk1"/>
                          </a:solidFill>
                          <a:latin typeface="+mn-lt"/>
                        </a:rPr>
                        <a:t>Türk Dili ve Edebiyatı Bilim Dalı</a:t>
                      </a:r>
                    </a:p>
                    <a:p>
                      <a:pPr marL="0" algn="ctr" defTabSz="914400" rtl="1">
                        <a:buNone/>
                      </a:pPr>
                      <a:r>
                        <a:rPr lang="tr-TR" sz="1200" b="0" noProof="0" dirty="0">
                          <a:solidFill>
                            <a:schemeClr val="dk1"/>
                          </a:solidFill>
                          <a:latin typeface="+mn-lt"/>
                        </a:rPr>
                        <a:t>(Tezli</a:t>
                      </a:r>
                      <a:r>
                        <a:rPr lang="tr-TR" sz="1200" b="0" baseline="0" noProof="0" dirty="0">
                          <a:solidFill>
                            <a:schemeClr val="dk1"/>
                          </a:solidFill>
                          <a:latin typeface="+mn-lt"/>
                        </a:rPr>
                        <a:t> </a:t>
                      </a:r>
                      <a:r>
                        <a:rPr lang="tr-TR" sz="1200" b="0" noProof="0" dirty="0">
                          <a:solidFill>
                            <a:schemeClr val="dk1"/>
                          </a:solidFill>
                          <a:latin typeface="+mn-lt"/>
                        </a:rPr>
                        <a:t>Yüksek Lisans)</a:t>
                      </a:r>
                      <a:endParaRPr lang="tr-TR" sz="1200" b="0" i="0" noProof="0" dirty="0">
                        <a:solidFill>
                          <a:schemeClr val="dk1"/>
                        </a:solidFill>
                        <a:latin typeface="+mn-lt"/>
                        <a:ea typeface="+mn-ea"/>
                        <a:cs typeface="+mn-cs"/>
                      </a:endParaRPr>
                    </a:p>
                  </a:txBody>
                  <a:tcPr marL="138061" marR="138061" marT="45713" marB="45713" anchor="ctr"/>
                </a:tc>
                <a:tc>
                  <a:txBody>
                    <a:bodyPr/>
                    <a:lstStyle/>
                    <a:p>
                      <a:pPr marL="0" algn="ctr" defTabSz="914400" rtl="1">
                        <a:buNone/>
                      </a:pPr>
                      <a:r>
                        <a:rPr lang="tr-TR" sz="1200" b="0" i="0" noProof="0" dirty="0">
                          <a:solidFill>
                            <a:schemeClr val="dk1"/>
                          </a:solidFill>
                          <a:latin typeface="Book Antiqua" panose="02040602050305030304" pitchFamily="18" charset="0"/>
                          <a:ea typeface="+mn-ea"/>
                          <a:cs typeface="+mn-cs"/>
                        </a:rPr>
                        <a:t>50</a:t>
                      </a:r>
                    </a:p>
                  </a:txBody>
                  <a:tcPr marL="138061" marR="138061" marT="45713" marB="45713" anchor="ctr"/>
                </a:tc>
                <a:tc>
                  <a:txBody>
                    <a:bodyPr/>
                    <a:lstStyle/>
                    <a:p>
                      <a:pPr marL="0" algn="ctr" defTabSz="914400" rtl="1">
                        <a:buNone/>
                      </a:pPr>
                      <a:r>
                        <a:rPr lang="tr-TR" sz="1200" b="0" i="0" noProof="0" dirty="0">
                          <a:solidFill>
                            <a:schemeClr val="dk1"/>
                          </a:solidFill>
                          <a:latin typeface="Book Antiqua" panose="02040602050305030304" pitchFamily="18" charset="0"/>
                          <a:ea typeface="+mn-ea"/>
                          <a:cs typeface="+mn-cs"/>
                        </a:rPr>
                        <a:t>41</a:t>
                      </a:r>
                    </a:p>
                  </a:txBody>
                  <a:tcPr marL="138061" marR="138061" marT="45713" marB="45713" anchor="ctr"/>
                </a:tc>
                <a:tc>
                  <a:txBody>
                    <a:bodyPr/>
                    <a:lstStyle/>
                    <a:p>
                      <a:pPr marL="0" algn="ctr" defTabSz="914400" rtl="1">
                        <a:buNone/>
                      </a:pPr>
                      <a:r>
                        <a:rPr lang="tr-TR" sz="1200" b="0" i="0" noProof="0" dirty="0">
                          <a:solidFill>
                            <a:schemeClr val="dk1"/>
                          </a:solidFill>
                          <a:latin typeface="Book Antiqua" panose="02040602050305030304" pitchFamily="18" charset="0"/>
                          <a:ea typeface="+mn-ea"/>
                          <a:cs typeface="+mn-cs"/>
                        </a:rPr>
                        <a:t>91</a:t>
                      </a:r>
                    </a:p>
                  </a:txBody>
                  <a:tcPr marL="138061" marR="138061" marT="45713" marB="45713" anchor="ctr"/>
                </a:tc>
                <a:extLst>
                  <a:ext uri="{0D108BD9-81ED-4DB2-BD59-A6C34878D82A}">
                    <a16:rowId xmlns:a16="http://schemas.microsoft.com/office/drawing/2014/main" xmlns="" val="2221647988"/>
                  </a:ext>
                </a:extLst>
              </a:tr>
              <a:tr h="516490">
                <a:tc>
                  <a:txBody>
                    <a:bodyPr/>
                    <a:lstStyle/>
                    <a:p>
                      <a:pPr marL="0" algn="ctr" defTabSz="914400" rtl="1">
                        <a:buNone/>
                      </a:pPr>
                      <a:r>
                        <a:rPr lang="tr-TR" sz="1200" b="0" noProof="0" dirty="0">
                          <a:solidFill>
                            <a:schemeClr val="dk1"/>
                          </a:solidFill>
                          <a:latin typeface="+mn-lt"/>
                        </a:rPr>
                        <a:t>Türk Dili ve Edebiyatı Bilim Dalı</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tr-TR" sz="1200" b="0" u="none" strike="noStrike" kern="1200" cap="none" spc="0" normalizeH="0" baseline="0" noProof="0" dirty="0">
                          <a:ln>
                            <a:noFill/>
                          </a:ln>
                          <a:solidFill>
                            <a:prstClr val="black"/>
                          </a:solidFill>
                          <a:effectLst/>
                          <a:uLnTx/>
                          <a:uFillTx/>
                          <a:latin typeface="+mn-lt"/>
                        </a:rPr>
                        <a:t>(Tezsiz Yüksek Lisans)</a:t>
                      </a:r>
                      <a:endParaRPr kumimoji="0" lang="tr-TR" sz="1200" b="0" i="0" u="none" strike="noStrike" kern="1200" cap="none" spc="0" normalizeH="0" baseline="0" noProof="0" dirty="0">
                        <a:ln>
                          <a:noFill/>
                        </a:ln>
                        <a:solidFill>
                          <a:prstClr val="black"/>
                        </a:solidFill>
                        <a:effectLst/>
                        <a:uLnTx/>
                        <a:uFillTx/>
                        <a:latin typeface="+mn-lt"/>
                        <a:ea typeface="+mn-ea"/>
                        <a:cs typeface="+mn-cs"/>
                      </a:endParaRPr>
                    </a:p>
                  </a:txBody>
                  <a:tcPr marL="138061" marR="138061" marT="45713" marB="45713" anchor="ctr"/>
                </a:tc>
                <a:tc>
                  <a:txBody>
                    <a:bodyPr/>
                    <a:lstStyle/>
                    <a:p>
                      <a:pPr marL="0" algn="ctr" defTabSz="914400" rtl="1">
                        <a:buNone/>
                      </a:pPr>
                      <a:r>
                        <a:rPr lang="tr-TR" sz="1200" b="0" i="0" noProof="0" dirty="0">
                          <a:solidFill>
                            <a:schemeClr val="dk1"/>
                          </a:solidFill>
                          <a:latin typeface="Book Antiqua" panose="02040602050305030304" pitchFamily="18" charset="0"/>
                          <a:ea typeface="+mn-ea"/>
                          <a:cs typeface="+mn-cs"/>
                        </a:rPr>
                        <a:t>1</a:t>
                      </a:r>
                    </a:p>
                  </a:txBody>
                  <a:tcPr marL="138061" marR="138061" marT="45713" marB="45713" anchor="ctr"/>
                </a:tc>
                <a:tc>
                  <a:txBody>
                    <a:bodyPr/>
                    <a:lstStyle/>
                    <a:p>
                      <a:pPr marL="0" algn="ctr" defTabSz="914400" rtl="1">
                        <a:buNone/>
                      </a:pPr>
                      <a:r>
                        <a:rPr lang="tr-TR" sz="1200" b="0" i="0" noProof="0" dirty="0">
                          <a:solidFill>
                            <a:schemeClr val="dk1"/>
                          </a:solidFill>
                          <a:latin typeface="Book Antiqua" panose="02040602050305030304" pitchFamily="18" charset="0"/>
                          <a:ea typeface="+mn-ea"/>
                          <a:cs typeface="+mn-cs"/>
                        </a:rPr>
                        <a:t>19</a:t>
                      </a:r>
                    </a:p>
                  </a:txBody>
                  <a:tcPr marL="138061" marR="138061" marT="45713" marB="45713" anchor="ctr"/>
                </a:tc>
                <a:tc>
                  <a:txBody>
                    <a:bodyPr/>
                    <a:lstStyle/>
                    <a:p>
                      <a:pPr marL="0" algn="ctr" defTabSz="914400" rtl="1">
                        <a:buNone/>
                      </a:pPr>
                      <a:r>
                        <a:rPr lang="tr-TR" sz="1200" b="0" i="0" noProof="0" dirty="0">
                          <a:solidFill>
                            <a:schemeClr val="dk1"/>
                          </a:solidFill>
                          <a:latin typeface="Book Antiqua" panose="02040602050305030304" pitchFamily="18" charset="0"/>
                          <a:ea typeface="+mn-ea"/>
                          <a:cs typeface="+mn-cs"/>
                        </a:rPr>
                        <a:t>20</a:t>
                      </a:r>
                    </a:p>
                  </a:txBody>
                  <a:tcPr marL="138061" marR="138061" marT="45713" marB="45713" anchor="ctr"/>
                </a:tc>
                <a:extLst>
                  <a:ext uri="{0D108BD9-81ED-4DB2-BD59-A6C34878D82A}">
                    <a16:rowId xmlns:a16="http://schemas.microsoft.com/office/drawing/2014/main" xmlns="" val="3391202249"/>
                  </a:ext>
                </a:extLst>
              </a:tr>
              <a:tr h="415661">
                <a:tc>
                  <a:txBody>
                    <a:bodyPr/>
                    <a:lstStyle/>
                    <a:p>
                      <a:pPr marL="0" algn="ctr" defTabSz="914400" rtl="1">
                        <a:buNone/>
                      </a:pPr>
                      <a:r>
                        <a:rPr lang="tr-TR" sz="1200" b="1" noProof="0" dirty="0">
                          <a:solidFill>
                            <a:schemeClr val="dk1"/>
                          </a:solidFill>
                        </a:rPr>
                        <a:t>TOPLAM</a:t>
                      </a:r>
                      <a:endParaRPr lang="tr-TR" sz="1200" b="1" i="0" noProof="0" dirty="0">
                        <a:solidFill>
                          <a:schemeClr val="dk1"/>
                        </a:solidFill>
                        <a:latin typeface="Book Antiqua" panose="02040602050305030304" pitchFamily="18" charset="0"/>
                        <a:ea typeface="+mn-ea"/>
                        <a:cs typeface="+mn-cs"/>
                      </a:endParaRPr>
                    </a:p>
                  </a:txBody>
                  <a:tcPr marL="138061" marR="138061" marT="45713" marB="45713" anchor="ctr">
                    <a:solidFill>
                      <a:schemeClr val="bg2">
                        <a:lumMod val="75000"/>
                      </a:schemeClr>
                    </a:solidFill>
                  </a:tcPr>
                </a:tc>
                <a:tc>
                  <a:txBody>
                    <a:bodyPr/>
                    <a:lstStyle/>
                    <a:p>
                      <a:pPr marL="0" algn="ctr" defTabSz="914400" rtl="1">
                        <a:buNone/>
                      </a:pPr>
                      <a:r>
                        <a:rPr lang="tr-TR" sz="1200" b="1" i="0" noProof="0" dirty="0">
                          <a:solidFill>
                            <a:schemeClr val="dk1"/>
                          </a:solidFill>
                          <a:latin typeface="Book Antiqua" panose="02040602050305030304" pitchFamily="18" charset="0"/>
                          <a:ea typeface="+mn-ea"/>
                          <a:cs typeface="+mn-cs"/>
                        </a:rPr>
                        <a:t>51</a:t>
                      </a:r>
                    </a:p>
                  </a:txBody>
                  <a:tcPr marL="138061" marR="138061" marT="45713" marB="45713" anchor="ctr">
                    <a:solidFill>
                      <a:schemeClr val="bg2">
                        <a:lumMod val="75000"/>
                      </a:schemeClr>
                    </a:solidFill>
                  </a:tcPr>
                </a:tc>
                <a:tc>
                  <a:txBody>
                    <a:bodyPr/>
                    <a:lstStyle/>
                    <a:p>
                      <a:pPr marL="0" algn="ctr" defTabSz="914400" rtl="1">
                        <a:buNone/>
                      </a:pPr>
                      <a:r>
                        <a:rPr lang="tr-TR" sz="1200" b="1" i="0" noProof="0" dirty="0">
                          <a:solidFill>
                            <a:schemeClr val="dk1"/>
                          </a:solidFill>
                          <a:latin typeface="Book Antiqua" panose="02040602050305030304" pitchFamily="18" charset="0"/>
                          <a:ea typeface="+mn-ea"/>
                          <a:cs typeface="+mn-cs"/>
                        </a:rPr>
                        <a:t>60</a:t>
                      </a:r>
                    </a:p>
                  </a:txBody>
                  <a:tcPr marL="138061" marR="138061" marT="45713" marB="45713" anchor="ctr">
                    <a:solidFill>
                      <a:schemeClr val="bg2">
                        <a:lumMod val="75000"/>
                      </a:schemeClr>
                    </a:solidFill>
                  </a:tcPr>
                </a:tc>
                <a:tc>
                  <a:txBody>
                    <a:bodyPr/>
                    <a:lstStyle/>
                    <a:p>
                      <a:pPr marL="0" algn="ctr" defTabSz="914400" rtl="1">
                        <a:buNone/>
                      </a:pPr>
                      <a:r>
                        <a:rPr lang="tr-TR" sz="1200" b="1" i="0" noProof="0" dirty="0">
                          <a:solidFill>
                            <a:schemeClr val="dk1"/>
                          </a:solidFill>
                          <a:latin typeface="Book Antiqua" panose="02040602050305030304" pitchFamily="18" charset="0"/>
                          <a:ea typeface="+mn-ea"/>
                          <a:cs typeface="+mn-cs"/>
                        </a:rPr>
                        <a:t>111</a:t>
                      </a:r>
                    </a:p>
                  </a:txBody>
                  <a:tcPr marL="138061" marR="138061" marT="45713" marB="45713" anchor="ctr">
                    <a:solidFill>
                      <a:schemeClr val="bg2">
                        <a:lumMod val="75000"/>
                      </a:schemeClr>
                    </a:solidFill>
                  </a:tcPr>
                </a:tc>
                <a:extLst>
                  <a:ext uri="{0D108BD9-81ED-4DB2-BD59-A6C34878D82A}">
                    <a16:rowId xmlns:a16="http://schemas.microsoft.com/office/drawing/2014/main" xmlns="" val="1670832913"/>
                  </a:ext>
                </a:extLst>
              </a:tr>
            </a:tbl>
          </a:graphicData>
        </a:graphic>
      </p:graphicFrame>
      <p:graphicFrame>
        <p:nvGraphicFramePr>
          <p:cNvPr id="6" name="Grafik 5">
            <a:extLst>
              <a:ext uri="{FF2B5EF4-FFF2-40B4-BE49-F238E27FC236}">
                <a16:creationId xmlns:a16="http://schemas.microsoft.com/office/drawing/2014/main" xmlns="" id="{33592CD7-DA79-48EB-CD28-3C0491BFC608}"/>
              </a:ext>
            </a:extLst>
          </p:cNvPr>
          <p:cNvGraphicFramePr/>
          <p:nvPr>
            <p:extLst>
              <p:ext uri="{D42A27DB-BD31-4B8C-83A1-F6EECF244321}">
                <p14:modId xmlns:p14="http://schemas.microsoft.com/office/powerpoint/2010/main" xmlns="" val="1668308602"/>
              </p:ext>
            </p:extLst>
          </p:nvPr>
        </p:nvGraphicFramePr>
        <p:xfrm>
          <a:off x="6427428" y="1419616"/>
          <a:ext cx="5548543" cy="46052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985616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fade">
                                      <p:cBhvr>
                                        <p:cTn id="7" dur="500"/>
                                        <p:tgtEl>
                                          <p:spTgt spid="6">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fade">
                                      <p:cBhvr>
                                        <p:cTn id="12" dur="500"/>
                                        <p:tgtEl>
                                          <p:spTgt spid="6">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graphicEl>
                                              <a:chart seriesIdx="1" categoryIdx="-4" bldStep="series"/>
                                            </p:graphicEl>
                                          </p:spTgt>
                                        </p:tgtEl>
                                        <p:attrNameLst>
                                          <p:attrName>style.visibility</p:attrName>
                                        </p:attrNameLst>
                                      </p:cBhvr>
                                      <p:to>
                                        <p:strVal val="visible"/>
                                      </p:to>
                                    </p:set>
                                    <p:animEffect transition="in" filter="fade">
                                      <p:cBhvr>
                                        <p:cTn id="17" dur="500"/>
                                        <p:tgtEl>
                                          <p:spTgt spid="6">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graphicEl>
                                              <a:chart seriesIdx="2" categoryIdx="-4" bldStep="series"/>
                                            </p:graphicEl>
                                          </p:spTgt>
                                        </p:tgtEl>
                                        <p:attrNameLst>
                                          <p:attrName>style.visibility</p:attrName>
                                        </p:attrNameLst>
                                      </p:cBhvr>
                                      <p:to>
                                        <p:strVal val="visible"/>
                                      </p:to>
                                    </p:set>
                                    <p:animEffect transition="in" filter="fade">
                                      <p:cBhvr>
                                        <p:cTn id="22" dur="500"/>
                                        <p:tgtEl>
                                          <p:spTgt spid="6">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p:bldSub>
      </p:bldGraphic>
    </p:bld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12063</TotalTime>
  <Words>1342</Words>
  <Application>Microsoft Office PowerPoint</Application>
  <PresentationFormat>Özel</PresentationFormat>
  <Paragraphs>480</Paragraphs>
  <Slides>35</Slides>
  <Notes>0</Notes>
  <HiddenSlides>0</HiddenSlides>
  <MMClips>0</MMClips>
  <ScaleCrop>false</ScaleCrop>
  <HeadingPairs>
    <vt:vector size="4" baseType="variant">
      <vt:variant>
        <vt:lpstr>Tema</vt:lpstr>
      </vt:variant>
      <vt:variant>
        <vt:i4>1</vt:i4>
      </vt:variant>
      <vt:variant>
        <vt:lpstr>Slayt Başlıkları</vt:lpstr>
      </vt:variant>
      <vt:variant>
        <vt:i4>35</vt:i4>
      </vt:variant>
    </vt:vector>
  </HeadingPairs>
  <TitlesOfParts>
    <vt:vector size="36" baseType="lpstr">
      <vt:lpstr>Office Teması</vt:lpstr>
      <vt:lpstr>Slayt 1</vt:lpstr>
      <vt:lpstr>Misyon - Vizyon</vt:lpstr>
      <vt:lpstr>Misyon - Vizyon</vt:lpstr>
      <vt:lpstr>PERSONEL DURUMU</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MEZUN ÖĞRENCİ SAYILARI </vt:lpstr>
      <vt:lpstr>2024 YILINDA AÇILAN PROGRAMLAR</vt:lpstr>
      <vt:lpstr>SUSBİD</vt:lpstr>
      <vt:lpstr>SOSYAL BİLİMLER ENSTİTÜSÜ DERGİSİ</vt:lpstr>
      <vt:lpstr>Dergimizin Tarandığı Dizinler </vt:lpstr>
      <vt:lpstr>ÖDENEK DURUMU NORMAL ÖĞRETİM</vt:lpstr>
      <vt:lpstr>ÖDENEK DURUMU İKİNCİ ÖĞRETİM</vt:lpstr>
      <vt:lpstr>EK DERS ÖDEMELERİ NORMAL ÖĞRETİM</vt:lpstr>
      <vt:lpstr>EK DERS ÖDEMELERİ İKİNCİ ÖĞRETİM</vt:lpstr>
      <vt:lpstr>BÜTÇE HARCAMALARI</vt:lpstr>
      <vt:lpstr>Yapılan İşler</vt:lpstr>
      <vt:lpstr>YAPILAN İŞLER</vt:lpstr>
      <vt:lpstr>Slayt 29</vt:lpstr>
      <vt:lpstr>KALİTE ÇALIŞMALARI KAPSAMINDA ALINAN KARARLAR</vt:lpstr>
      <vt:lpstr>ENSTİTÜ İHTİYAÇ VE TALEPLERİ </vt:lpstr>
      <vt:lpstr>ENSTİTÜ İHTİYAÇ VE TALEPLERİ </vt:lpstr>
      <vt:lpstr>ENSTİTÜ İHTİYAÇ VE TALEPLERİ </vt:lpstr>
      <vt:lpstr>ENSTİTÜ İHTİYAÇ VE TALEPLERİ </vt:lpstr>
      <vt:lpstr>Slayt 35</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Omer YATGIN</dc:creator>
  <cp:lastModifiedBy>Bilgisayar_</cp:lastModifiedBy>
  <cp:revision>308</cp:revision>
  <dcterms:created xsi:type="dcterms:W3CDTF">2018-02-07T07:43:50Z</dcterms:created>
  <dcterms:modified xsi:type="dcterms:W3CDTF">2024-06-06T09:04:54Z</dcterms:modified>
</cp:coreProperties>
</file>